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9" r:id="rId5"/>
  </p:sldMasterIdLst>
  <p:notesMasterIdLst>
    <p:notesMasterId r:id="rId8"/>
  </p:notesMasterIdLst>
  <p:sldIdLst>
    <p:sldId id="258" r:id="rId6"/>
    <p:sldId id="257" r:id="rId7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5E1F7-8890-3A61-DEFB-8CADE71D245C}" v="5" dt="2024-04-19T10:10:28.8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C15AF-7A32-4CA2-BEF9-846A6A4F5BD7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100" y="4703763"/>
            <a:ext cx="5378450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8413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5BF2-8FB1-49D3-9806-CAC0BFF671D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0951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b-NO" u="sng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AEAC16-C189-4FC8-8157-66D81E8D408A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7812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4832213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684268" y="2973666"/>
            <a:ext cx="4832212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0" t="10304" r="5072" b="13886"/>
          <a:stretch/>
        </p:blipFill>
        <p:spPr>
          <a:xfrm>
            <a:off x="5606716" y="2104013"/>
            <a:ext cx="6489902" cy="2731167"/>
          </a:xfrm>
          <a:prstGeom prst="rect">
            <a:avLst/>
          </a:prstGeom>
        </p:spPr>
      </p:pic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684266" y="4277227"/>
            <a:ext cx="4832213" cy="35493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 b="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 b="0">
                <a:solidFill>
                  <a:srgbClr val="000000"/>
                </a:solidFill>
              </a:defRPr>
            </a:lvl2pPr>
            <a:lvl3pPr marL="914400" indent="0">
              <a:buNone/>
              <a:defRPr sz="1600" b="0">
                <a:solidFill>
                  <a:srgbClr val="000000"/>
                </a:solidFill>
              </a:defRPr>
            </a:lvl3pPr>
            <a:lvl4pPr marL="1371600" indent="0">
              <a:buNone/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navn og dato</a:t>
            </a:r>
          </a:p>
        </p:txBody>
      </p:sp>
    </p:spTree>
    <p:extLst>
      <p:ext uri="{BB962C8B-B14F-4D97-AF65-F5344CB8AC3E}">
        <p14:creationId xmlns:p14="http://schemas.microsoft.com/office/powerpoint/2010/main" val="311714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E6B733E-D9B6-43D9-893E-F8B8081E645D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6CAE-BC87-4569-94E1-12C3650C79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037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E6B733E-D9B6-43D9-893E-F8B8081E645D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6CAE-BC87-4569-94E1-12C3650C79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4608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3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11363864" cy="451679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6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449104" y="6443506"/>
            <a:ext cx="8952071" cy="281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her for å legge til klinikk/seksjon</a:t>
            </a:r>
          </a:p>
        </p:txBody>
      </p:sp>
    </p:spTree>
    <p:extLst>
      <p:ext uri="{BB962C8B-B14F-4D97-AF65-F5344CB8AC3E}">
        <p14:creationId xmlns:p14="http://schemas.microsoft.com/office/powerpoint/2010/main" val="243617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6215314" y="1606216"/>
            <a:ext cx="5585622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legge til en støttetittel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5699033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449104" y="6443506"/>
            <a:ext cx="8952071" cy="281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her for å legge til klinikk/seksjon</a:t>
            </a:r>
          </a:p>
        </p:txBody>
      </p:sp>
    </p:spTree>
    <p:extLst>
      <p:ext uri="{BB962C8B-B14F-4D97-AF65-F5344CB8AC3E}">
        <p14:creationId xmlns:p14="http://schemas.microsoft.com/office/powerpoint/2010/main" val="875960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6603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ellomside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6537609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684267" y="2973666"/>
            <a:ext cx="6537609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95738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449104" y="6443506"/>
            <a:ext cx="8952071" cy="281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her for å legge til klinikk/seksjon</a:t>
            </a:r>
          </a:p>
        </p:txBody>
      </p:sp>
    </p:spTree>
    <p:extLst>
      <p:ext uri="{BB962C8B-B14F-4D97-AF65-F5344CB8AC3E}">
        <p14:creationId xmlns:p14="http://schemas.microsoft.com/office/powerpoint/2010/main" val="1402675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09.01.2025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7459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>
                <a:solidFill>
                  <a:prstClr val="black"/>
                </a:solidFill>
              </a:rPr>
              <a:pPr/>
              <a:t>09.01.2025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609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>
                <a:solidFill>
                  <a:prstClr val="black"/>
                </a:solidFill>
              </a:rPr>
              <a:pPr/>
              <a:t>09.01.2025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5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4832213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684268" y="2973666"/>
            <a:ext cx="4832212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0" t="10304" r="5072" b="13886"/>
          <a:stretch/>
        </p:blipFill>
        <p:spPr>
          <a:xfrm>
            <a:off x="5606716" y="2104013"/>
            <a:ext cx="6489902" cy="2731167"/>
          </a:xfrm>
          <a:prstGeom prst="rect">
            <a:avLst/>
          </a:prstGeom>
        </p:spPr>
      </p:pic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684266" y="4277227"/>
            <a:ext cx="4832213" cy="35493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 b="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 b="0">
                <a:solidFill>
                  <a:srgbClr val="000000"/>
                </a:solidFill>
              </a:defRPr>
            </a:lvl2pPr>
            <a:lvl3pPr marL="914400" indent="0">
              <a:buNone/>
              <a:defRPr sz="1600" b="0">
                <a:solidFill>
                  <a:srgbClr val="000000"/>
                </a:solidFill>
              </a:defRPr>
            </a:lvl3pPr>
            <a:lvl4pPr marL="1371600" indent="0">
              <a:buNone/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navn og dato</a:t>
            </a:r>
          </a:p>
        </p:txBody>
      </p:sp>
    </p:spTree>
    <p:extLst>
      <p:ext uri="{BB962C8B-B14F-4D97-AF65-F5344CB8AC3E}">
        <p14:creationId xmlns:p14="http://schemas.microsoft.com/office/powerpoint/2010/main" val="50285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3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11363864" cy="451679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3593467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3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11363864" cy="451679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36156954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6215314" y="1606216"/>
            <a:ext cx="5585622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legge til en støttetittel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5699033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955375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7236994" y="0"/>
            <a:ext cx="4955006" cy="6304548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bilde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6655544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6595386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18961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 fast stør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CB1B7625-83D5-47E3-86DA-528FF870A0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36994" y="0"/>
            <a:ext cx="4955006" cy="63102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en-US"/>
          </a:p>
        </p:txBody>
      </p:sp>
      <p:sp>
        <p:nvSpPr>
          <p:cNvPr id="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6655544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6595386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94178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to kolonner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7236994" y="1606216"/>
            <a:ext cx="4955006" cy="4710363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bilde</a:t>
            </a:r>
          </a:p>
        </p:txBody>
      </p:sp>
      <p:sp>
        <p:nvSpPr>
          <p:cNvPr id="14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3" y="1606216"/>
            <a:ext cx="3190448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17" name="Plassholder for innhold 2"/>
          <p:cNvSpPr>
            <a:spLocks noGrp="1"/>
          </p:cNvSpPr>
          <p:nvPr>
            <p:ph idx="17" hasCustomPrompt="1"/>
          </p:nvPr>
        </p:nvSpPr>
        <p:spPr>
          <a:xfrm>
            <a:off x="3784233" y="1606216"/>
            <a:ext cx="3190448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1867960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llomside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6537609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684267" y="2973666"/>
            <a:ext cx="6537609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95738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95738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14283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llomside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6537609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5" name="Tittel 1"/>
          <p:cNvSpPr>
            <a:spLocks noGrp="1"/>
          </p:cNvSpPr>
          <p:nvPr>
            <p:ph type="ctrTitle"/>
          </p:nvPr>
        </p:nvSpPr>
        <p:spPr>
          <a:xfrm>
            <a:off x="684267" y="2973666"/>
            <a:ext cx="6537609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7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86213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86213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0658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ning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364" y="2527423"/>
            <a:ext cx="6367891" cy="1470982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364" y="2527423"/>
            <a:ext cx="6367891" cy="147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837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02478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207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6215314" y="1606216"/>
            <a:ext cx="5585622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legge til en støttetittel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5699033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19379878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59997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9E049C3-8D12-493E-A964-29930C209D7F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7BB2-497E-4B31-AE1A-4B1BE64C8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37449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4"/>
          </p:nvPr>
        </p:nvSpPr>
        <p:spPr>
          <a:xfrm>
            <a:off x="838200" y="1238491"/>
            <a:ext cx="10515600" cy="48845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89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000" b="1">
                <a:solidFill>
                  <a:srgbClr val="003388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1B5-053E-DD40-9B25-6FB3F10320AD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FB0A734-4DA5-424C-AAEC-82F5F62A01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41969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449104" y="6443506"/>
            <a:ext cx="8952071" cy="281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her for å legge til klinikk/seksjon</a:t>
            </a:r>
          </a:p>
        </p:txBody>
      </p:sp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4832213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684268" y="2973666"/>
            <a:ext cx="4832212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0" t="10304" r="5072" b="13886"/>
          <a:stretch/>
        </p:blipFill>
        <p:spPr>
          <a:xfrm>
            <a:off x="5606716" y="2104013"/>
            <a:ext cx="6489902" cy="2731167"/>
          </a:xfrm>
          <a:prstGeom prst="rect">
            <a:avLst/>
          </a:prstGeom>
        </p:spPr>
      </p:pic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684266" y="4277227"/>
            <a:ext cx="4832213" cy="35493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 b="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 b="0">
                <a:solidFill>
                  <a:srgbClr val="000000"/>
                </a:solidFill>
              </a:defRPr>
            </a:lvl2pPr>
            <a:lvl3pPr marL="914400" indent="0">
              <a:buNone/>
              <a:defRPr sz="1600" b="0">
                <a:solidFill>
                  <a:srgbClr val="000000"/>
                </a:solidFill>
              </a:defRPr>
            </a:lvl3pPr>
            <a:lvl4pPr marL="1371600" indent="0">
              <a:buNone/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navn og dato</a:t>
            </a:r>
          </a:p>
        </p:txBody>
      </p:sp>
    </p:spTree>
    <p:extLst>
      <p:ext uri="{BB962C8B-B14F-4D97-AF65-F5344CB8AC3E}">
        <p14:creationId xmlns:p14="http://schemas.microsoft.com/office/powerpoint/2010/main" val="17339390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6215314" y="1606216"/>
            <a:ext cx="5585622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legge til en støttetittel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5699033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449104" y="6443506"/>
            <a:ext cx="8952071" cy="281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her for å legge til klinikk/seksjon</a:t>
            </a:r>
          </a:p>
        </p:txBody>
      </p:sp>
    </p:spTree>
    <p:extLst>
      <p:ext uri="{BB962C8B-B14F-4D97-AF65-F5344CB8AC3E}">
        <p14:creationId xmlns:p14="http://schemas.microsoft.com/office/powerpoint/2010/main" val="12371030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7236994" y="0"/>
            <a:ext cx="4955006" cy="6304548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bilde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6655544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6595386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9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449104" y="6443506"/>
            <a:ext cx="8952071" cy="281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her for å legge til klinikk/seksjon</a:t>
            </a:r>
          </a:p>
        </p:txBody>
      </p:sp>
    </p:spTree>
    <p:extLst>
      <p:ext uri="{BB962C8B-B14F-4D97-AF65-F5344CB8AC3E}">
        <p14:creationId xmlns:p14="http://schemas.microsoft.com/office/powerpoint/2010/main" val="99280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7236994" y="0"/>
            <a:ext cx="4955006" cy="6304548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bilde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6655544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6595386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887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 fast stør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CB1B7625-83D5-47E3-86DA-528FF870A0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36994" y="0"/>
            <a:ext cx="4955006" cy="63102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en-US"/>
          </a:p>
        </p:txBody>
      </p:sp>
      <p:sp>
        <p:nvSpPr>
          <p:cNvPr id="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6655544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6595386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347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to kolonner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7236994" y="1606216"/>
            <a:ext cx="4955006" cy="4710363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bilde</a:t>
            </a:r>
          </a:p>
        </p:txBody>
      </p:sp>
      <p:sp>
        <p:nvSpPr>
          <p:cNvPr id="14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3" y="1606216"/>
            <a:ext cx="3190448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  <p:sp>
        <p:nvSpPr>
          <p:cNvPr id="17" name="Plassholder for innhold 2"/>
          <p:cNvSpPr>
            <a:spLocks noGrp="1"/>
          </p:cNvSpPr>
          <p:nvPr>
            <p:ph idx="17" hasCustomPrompt="1"/>
          </p:nvPr>
        </p:nvSpPr>
        <p:spPr>
          <a:xfrm>
            <a:off x="3784233" y="1606216"/>
            <a:ext cx="3190448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Legg til tekst</a:t>
            </a:r>
          </a:p>
          <a:p>
            <a:pPr lvl="1"/>
            <a:r>
              <a:rPr lang="nb-NO"/>
              <a:t>Første nivå punktliste</a:t>
            </a:r>
          </a:p>
          <a:p>
            <a:pPr lvl="2"/>
            <a:r>
              <a:rPr lang="nb-NO"/>
              <a:t>Andre nivå punktliste</a:t>
            </a:r>
          </a:p>
          <a:p>
            <a:pPr lvl="3"/>
            <a:r>
              <a:rPr lang="nb-NO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357174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llomside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6537609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684267" y="2973666"/>
            <a:ext cx="6537609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95738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95738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082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llomside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6537609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for å legge til støttetittel</a:t>
            </a:r>
          </a:p>
          <a:p>
            <a:endParaRPr lang="nb-NO"/>
          </a:p>
        </p:txBody>
      </p:sp>
      <p:sp>
        <p:nvSpPr>
          <p:cNvPr id="5" name="Tittel 1"/>
          <p:cNvSpPr>
            <a:spLocks noGrp="1"/>
          </p:cNvSpPr>
          <p:nvPr>
            <p:ph type="ctrTitle"/>
          </p:nvPr>
        </p:nvSpPr>
        <p:spPr>
          <a:xfrm>
            <a:off x="684267" y="2973666"/>
            <a:ext cx="6537609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7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86213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86213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9501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ning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364" y="2527423"/>
            <a:ext cx="6367891" cy="1470982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364" y="2527423"/>
            <a:ext cx="6367891" cy="147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0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6311153"/>
            <a:ext cx="12192000" cy="546847"/>
          </a:xfrm>
          <a:prstGeom prst="rect">
            <a:avLst/>
          </a:prstGeom>
          <a:solidFill>
            <a:srgbClr val="003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880" y="6442806"/>
            <a:ext cx="1464709" cy="316377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0" y="6311153"/>
            <a:ext cx="12192000" cy="546847"/>
          </a:xfrm>
          <a:prstGeom prst="rect">
            <a:avLst/>
          </a:prstGeom>
          <a:solidFill>
            <a:srgbClr val="003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880" y="6442806"/>
            <a:ext cx="1464709" cy="316377"/>
          </a:xfrm>
          <a:prstGeom prst="rect">
            <a:avLst/>
          </a:prstGeom>
        </p:spPr>
      </p:pic>
      <p:pic>
        <p:nvPicPr>
          <p:cNvPr id="6" name="Plassholder for innhold 5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112" y="168430"/>
            <a:ext cx="1240726" cy="429401"/>
          </a:xfrm>
          <a:prstGeom prst="rect">
            <a:avLst/>
          </a:prstGeom>
        </p:spPr>
      </p:pic>
      <p:sp>
        <p:nvSpPr>
          <p:cNvPr id="9" name="Plassholder for tekst 5"/>
          <p:cNvSpPr txBox="1">
            <a:spLocks/>
          </p:cNvSpPr>
          <p:nvPr/>
        </p:nvSpPr>
        <p:spPr>
          <a:xfrm>
            <a:off x="449104" y="6443506"/>
            <a:ext cx="8952071" cy="28114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sz="5600">
                <a:solidFill>
                  <a:schemeClr val="bg1"/>
                </a:solidFill>
              </a:rPr>
              <a:t>Forbedringskunnskap – avdeling for kvalitetsforbedring,</a:t>
            </a:r>
            <a:r>
              <a:rPr lang="nb-NO" sz="5600" baseline="0">
                <a:solidFill>
                  <a:schemeClr val="bg1"/>
                </a:solidFill>
              </a:rPr>
              <a:t> </a:t>
            </a:r>
            <a:r>
              <a:rPr lang="nb-NO" sz="5600">
                <a:solidFill>
                  <a:schemeClr val="bg1"/>
                </a:solidFill>
              </a:rPr>
              <a:t> pasientsikkerhet og smittevern </a:t>
            </a:r>
          </a:p>
          <a:p>
            <a:r>
              <a:rPr lang="nb-NO"/>
              <a:t>Avdeling for kvalitetsforbedring, pasientsikkerhet og smittevern 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45C1D1AA-6039-D0A3-F231-10BF25706FF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3444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</a:t>
            </a:r>
          </a:p>
        </p:txBody>
      </p:sp>
    </p:spTree>
    <p:extLst>
      <p:ext uri="{BB962C8B-B14F-4D97-AF65-F5344CB8AC3E}">
        <p14:creationId xmlns:p14="http://schemas.microsoft.com/office/powerpoint/2010/main" val="222899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6311153"/>
            <a:ext cx="12192000" cy="546847"/>
          </a:xfrm>
          <a:prstGeom prst="rect">
            <a:avLst/>
          </a:prstGeom>
          <a:solidFill>
            <a:srgbClr val="003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880" y="6442806"/>
            <a:ext cx="1464709" cy="316377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0" y="6311153"/>
            <a:ext cx="12192000" cy="546847"/>
          </a:xfrm>
          <a:prstGeom prst="rect">
            <a:avLst/>
          </a:prstGeom>
          <a:solidFill>
            <a:srgbClr val="003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880" y="6442806"/>
            <a:ext cx="1464709" cy="316377"/>
          </a:xfrm>
          <a:prstGeom prst="rect">
            <a:avLst/>
          </a:prstGeom>
        </p:spPr>
      </p:pic>
      <p:pic>
        <p:nvPicPr>
          <p:cNvPr id="6" name="Plassholder for innhold 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112" y="168430"/>
            <a:ext cx="1240726" cy="429401"/>
          </a:xfrm>
          <a:prstGeom prst="rect">
            <a:avLst/>
          </a:prstGeom>
        </p:spPr>
      </p:pic>
      <p:sp>
        <p:nvSpPr>
          <p:cNvPr id="9" name="Plassholder for tekst 5"/>
          <p:cNvSpPr txBox="1">
            <a:spLocks/>
          </p:cNvSpPr>
          <p:nvPr/>
        </p:nvSpPr>
        <p:spPr>
          <a:xfrm>
            <a:off x="449104" y="6443506"/>
            <a:ext cx="8952071" cy="28114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sz="5600">
                <a:solidFill>
                  <a:schemeClr val="bg1"/>
                </a:solidFill>
              </a:rPr>
              <a:t>Forbedringskunnskap – avdeling for kvalitetsforbedring,</a:t>
            </a:r>
            <a:r>
              <a:rPr lang="nb-NO" sz="5600" baseline="0">
                <a:solidFill>
                  <a:schemeClr val="bg1"/>
                </a:solidFill>
              </a:rPr>
              <a:t> </a:t>
            </a:r>
            <a:r>
              <a:rPr lang="nb-NO" sz="5600">
                <a:solidFill>
                  <a:schemeClr val="bg1"/>
                </a:solidFill>
              </a:rPr>
              <a:t> pasientsikkerhet og smittevern </a:t>
            </a:r>
          </a:p>
          <a:p>
            <a:r>
              <a:rPr lang="nb-NO"/>
              <a:t>Avdeling for kvalitetsforbedring, pasientsikkerhet og smittevern </a:t>
            </a:r>
          </a:p>
        </p:txBody>
      </p:sp>
    </p:spTree>
    <p:extLst>
      <p:ext uri="{BB962C8B-B14F-4D97-AF65-F5344CB8AC3E}">
        <p14:creationId xmlns:p14="http://schemas.microsoft.com/office/powerpoint/2010/main" val="419987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184603"/>
              </p:ext>
            </p:extLst>
          </p:nvPr>
        </p:nvGraphicFramePr>
        <p:xfrm>
          <a:off x="0" y="768626"/>
          <a:ext cx="12192000" cy="608937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8245867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518472700"/>
                    </a:ext>
                  </a:extLst>
                </a:gridCol>
              </a:tblGrid>
              <a:tr h="583170">
                <a:tc gridSpan="2">
                  <a:txBody>
                    <a:bodyPr/>
                    <a:lstStyle/>
                    <a:p>
                      <a:pPr algn="ctr"/>
                      <a:r>
                        <a:rPr lang="nb-NO" sz="2800" dirty="0"/>
                        <a:t>Forbedringskunnskap  (System </a:t>
                      </a:r>
                      <a:r>
                        <a:rPr lang="nb-NO" sz="2800" err="1"/>
                        <a:t>of</a:t>
                      </a:r>
                      <a:r>
                        <a:rPr lang="nb-NO" sz="2800" dirty="0"/>
                        <a:t> Profound Knowledge)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034525"/>
                  </a:ext>
                </a:extLst>
              </a:tr>
              <a:tr h="2675720">
                <a:tc>
                  <a:txBody>
                    <a:bodyPr/>
                    <a:lstStyle/>
                    <a:p>
                      <a:endParaRPr lang="nb-NO" b="1" dirty="0"/>
                    </a:p>
                    <a:p>
                      <a:pPr lvl="1"/>
                      <a:r>
                        <a:rPr lang="nb-NO" b="1" dirty="0"/>
                        <a:t>Systemer og prosesser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nb-NO" sz="1600" baseline="0" dirty="0"/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nb-NO" sz="1600" baseline="0" dirty="0"/>
                        <a:t>Har vi oversikt over prosessene relevant for arbeidet?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600" baseline="0" dirty="0"/>
                        <a:t>Har vi beskrevet de prosesser det om handler om? Vet vi hvor utfordringene og mulighetene ligger?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600" baseline="0" dirty="0"/>
                        <a:t>Hvordan vil en eventuelt ny prosess kunne se ut?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600" baseline="0" dirty="0"/>
                        <a:t>Hvordan vil prosesser i din avdeling bli påvirket av og påvirke andre?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b="1" dirty="0"/>
                    </a:p>
                    <a:p>
                      <a:pPr lvl="1"/>
                      <a:r>
                        <a:rPr lang="nb-NO" b="1" dirty="0"/>
                        <a:t>Variasjon</a:t>
                      </a:r>
                    </a:p>
                    <a:p>
                      <a:pPr lvl="1"/>
                      <a:endParaRPr lang="nb-NO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Hva vet dere om hvordan disse prosessene yter i dag?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Hvilke tall eller annen informasjon har vi som sier noe om dette?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hvor stor grad er dagens nivå akseptabelt? 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Hvor stor er variasjon avhengig av tidspunkt, sted osv.?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nb-NO" b="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351198"/>
                  </a:ext>
                </a:extLst>
              </a:tr>
              <a:tr h="2830485">
                <a:tc>
                  <a:txBody>
                    <a:bodyPr/>
                    <a:lstStyle/>
                    <a:p>
                      <a:endParaRPr lang="nb-NO" b="1"/>
                    </a:p>
                    <a:p>
                      <a:pPr lvl="1"/>
                      <a:r>
                        <a:rPr lang="nb-NO" b="1" dirty="0"/>
                        <a:t>Endringspsykologi</a:t>
                      </a:r>
                    </a:p>
                    <a:p>
                      <a:pPr lvl="1"/>
                      <a:endParaRPr lang="nb-NO" sz="1600"/>
                    </a:p>
                    <a:p>
                      <a:pPr lvl="1"/>
                      <a:r>
                        <a:rPr lang="nb-NO" sz="1600" dirty="0"/>
                        <a:t>I</a:t>
                      </a:r>
                      <a:r>
                        <a:rPr lang="nb-NO" sz="1600" baseline="0" dirty="0"/>
                        <a:t> hvilken grad har vet vi om de ansatte er klare for å endre?</a:t>
                      </a:r>
                      <a:endParaRPr lang="nb-NO" sz="1600" dirty="0"/>
                    </a:p>
                    <a:p>
                      <a:pPr marL="742950" lvl="1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Hvem vil bli involvert i arbeidet? 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Hvordan de stiller seg til det arbeidet som nå skal i gang?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Hvilke planer har vi for å involvere og informere underveis i arbeidet?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b="1" dirty="0"/>
                    </a:p>
                    <a:p>
                      <a:pPr lvl="1"/>
                      <a:r>
                        <a:rPr lang="nb-NO" b="1" dirty="0"/>
                        <a:t>Læring gjennom erfaring</a:t>
                      </a:r>
                    </a:p>
                    <a:p>
                      <a:pPr marL="457200" lvl="1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nb-NO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Hvilke forutsetninger har vi for å teste ut ideer til ny måte å gjøre det på?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Hvilke oppfatninger om hva endringen betyr har våre ansatte?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Hvor åpne er vi for å løfte og utforske nye ideer?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Hvilken erfaring har vi med å teste ut ideer i praksis fra før?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7130171"/>
                  </a:ext>
                </a:extLst>
              </a:tr>
            </a:tbl>
          </a:graphicData>
        </a:graphic>
      </p:graphicFrame>
      <p:sp>
        <p:nvSpPr>
          <p:cNvPr id="4" name="Undertittel 3"/>
          <p:cNvSpPr>
            <a:spLocks noGrp="1"/>
          </p:cNvSpPr>
          <p:nvPr>
            <p:ph type="subTitle" idx="13"/>
          </p:nvPr>
        </p:nvSpPr>
        <p:spPr>
          <a:xfrm>
            <a:off x="238288" y="210778"/>
            <a:ext cx="10336945" cy="372318"/>
          </a:xfrm>
        </p:spPr>
        <p:txBody>
          <a:bodyPr/>
          <a:lstStyle/>
          <a:p>
            <a:r>
              <a:rPr lang="nb-NO" dirty="0"/>
              <a:t>Før vi går i gang med fasene: Hvordan er konteksten der ditt forbedringsarbeidet skal gjøres?</a:t>
            </a:r>
          </a:p>
        </p:txBody>
      </p:sp>
    </p:spTree>
    <p:extLst>
      <p:ext uri="{BB962C8B-B14F-4D97-AF65-F5344CB8AC3E}">
        <p14:creationId xmlns:p14="http://schemas.microsoft.com/office/powerpoint/2010/main" val="3245562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0" y="2"/>
          <a:ext cx="12192000" cy="643310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8245867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518472700"/>
                    </a:ext>
                  </a:extLst>
                </a:gridCol>
              </a:tblGrid>
              <a:tr h="600362">
                <a:tc gridSpan="2">
                  <a:txBody>
                    <a:bodyPr/>
                    <a:lstStyle/>
                    <a:p>
                      <a:r>
                        <a:rPr lang="nb-NO"/>
                        <a:t>Forbedringskunnskap  (System </a:t>
                      </a:r>
                      <a:r>
                        <a:rPr lang="nb-NO" err="1"/>
                        <a:t>of</a:t>
                      </a:r>
                      <a:r>
                        <a:rPr lang="nb-NO"/>
                        <a:t> </a:t>
                      </a:r>
                      <a:r>
                        <a:rPr lang="nb-NO" err="1"/>
                        <a:t>Profound</a:t>
                      </a:r>
                      <a:r>
                        <a:rPr lang="nb-NO"/>
                        <a:t> Knowledge)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034525"/>
                  </a:ext>
                </a:extLst>
              </a:tr>
              <a:tr h="2733563">
                <a:tc>
                  <a:txBody>
                    <a:bodyPr/>
                    <a:lstStyle/>
                    <a:p>
                      <a:r>
                        <a:rPr lang="nb-NO"/>
                        <a:t>Systemer og prosesser</a:t>
                      </a:r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Forstå variasjon</a:t>
                      </a:r>
                      <a:endParaRPr lang="nb-NO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68351198"/>
                  </a:ext>
                </a:extLst>
              </a:tr>
              <a:tr h="2998101">
                <a:tc>
                  <a:txBody>
                    <a:bodyPr/>
                    <a:lstStyle/>
                    <a:p>
                      <a:r>
                        <a:rPr lang="nb-NO"/>
                        <a:t>Endringspsykologi</a:t>
                      </a:r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Læring gjennom erfaring</a:t>
                      </a:r>
                      <a:endParaRPr lang="nb-NO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7130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252693"/>
      </p:ext>
    </p:extLst>
  </p:cSld>
  <p:clrMapOvr>
    <a:masterClrMapping/>
  </p:clrMapOvr>
</p:sld>
</file>

<file path=ppt/theme/theme1.xml><?xml version="1.0" encoding="utf-8"?>
<a:theme xmlns:a="http://schemas.openxmlformats.org/drawingml/2006/main" name="2023 PP mal KF Tema1">
  <a:themeElements>
    <a:clrScheme name="VVHF">
      <a:dk1>
        <a:srgbClr val="00338D"/>
      </a:dk1>
      <a:lt1>
        <a:srgbClr val="FFFFFF"/>
      </a:lt1>
      <a:dk2>
        <a:srgbClr val="5599EE"/>
      </a:dk2>
      <a:lt2>
        <a:srgbClr val="CCD6E8"/>
      </a:lt2>
      <a:accent1>
        <a:srgbClr val="00338D"/>
      </a:accent1>
      <a:accent2>
        <a:srgbClr val="5599EE"/>
      </a:accent2>
      <a:accent3>
        <a:srgbClr val="CCD6E8"/>
      </a:accent3>
      <a:accent4>
        <a:srgbClr val="7BA296"/>
      </a:accent4>
      <a:accent5>
        <a:srgbClr val="E4D478"/>
      </a:accent5>
      <a:accent6>
        <a:srgbClr val="F7C07F"/>
      </a:accent6>
      <a:hlink>
        <a:srgbClr val="5599EE"/>
      </a:hlink>
      <a:folHlink>
        <a:srgbClr val="C6CDD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 PP mal KF Tema1" id="{3E6223F0-BDEE-4312-92FA-39513E45525E}" vid="{67158E40-483B-431B-A911-BD784C6F8D63}"/>
    </a:ext>
  </a:extLst>
</a:theme>
</file>

<file path=ppt/theme/theme2.xml><?xml version="1.0" encoding="utf-8"?>
<a:theme xmlns:a="http://schemas.openxmlformats.org/drawingml/2006/main" name="2023 Vestre Viken Kontinuerlig forbedring">
  <a:themeElements>
    <a:clrScheme name="VVHF">
      <a:dk1>
        <a:srgbClr val="00338D"/>
      </a:dk1>
      <a:lt1>
        <a:srgbClr val="FFFFFF"/>
      </a:lt1>
      <a:dk2>
        <a:srgbClr val="5599EE"/>
      </a:dk2>
      <a:lt2>
        <a:srgbClr val="CCD6E8"/>
      </a:lt2>
      <a:accent1>
        <a:srgbClr val="00338D"/>
      </a:accent1>
      <a:accent2>
        <a:srgbClr val="5599EE"/>
      </a:accent2>
      <a:accent3>
        <a:srgbClr val="CCD6E8"/>
      </a:accent3>
      <a:accent4>
        <a:srgbClr val="7BA296"/>
      </a:accent4>
      <a:accent5>
        <a:srgbClr val="E4D478"/>
      </a:accent5>
      <a:accent6>
        <a:srgbClr val="F7C07F"/>
      </a:accent6>
      <a:hlink>
        <a:srgbClr val="5599EE"/>
      </a:hlink>
      <a:folHlink>
        <a:srgbClr val="C6CDD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 Vestre Viken Kontinuerlig forbedring" id="{9742ED77-70A6-44A0-AD2E-4559A465E174}" vid="{95F8DEBA-6E6E-4C65-9A33-1F25180D43F2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8A6AFE100AC04893A8398053EC507E" ma:contentTypeVersion="19" ma:contentTypeDescription="Opprett et nytt dokument." ma:contentTypeScope="" ma:versionID="8008b3d70b415fe8655af6e2539ecdbc">
  <xsd:schema xmlns:xsd="http://www.w3.org/2001/XMLSchema" xmlns:xs="http://www.w3.org/2001/XMLSchema" xmlns:p="http://schemas.microsoft.com/office/2006/metadata/properties" xmlns:ns2="3cc8c0b8-36bb-4877-9579-e432d427316a" xmlns:ns3="1bfe2035-de25-4a70-bbac-e87eca0bdd5d" targetNamespace="http://schemas.microsoft.com/office/2006/metadata/properties" ma:root="true" ma:fieldsID="7a7dbd955ab8d4d3ecec6db39bf5fd80" ns2:_="" ns3:_="">
    <xsd:import namespace="3cc8c0b8-36bb-4877-9579-e432d427316a"/>
    <xsd:import namespace="1bfe2035-de25-4a70-bbac-e87eca0bdd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Rekkef_x00f8_lg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c8c0b8-36bb-4877-9579-e432d42731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Rekkef_x00f8_lge" ma:index="18" nillable="true" ma:displayName="Rekkefølge" ma:format="Dropdown" ma:internalName="Rekkef_x00f8_lge" ma:percentage="FALSE">
      <xsd:simpleType>
        <xsd:restriction base="dms:Number"/>
      </xsd:simpleType>
    </xsd:element>
    <xsd:element name="lcf76f155ced4ddcb4097134ff3c332f" ma:index="20" nillable="true" ma:taxonomy="true" ma:internalName="lcf76f155ced4ddcb4097134ff3c332f" ma:taxonomyFieldName="MediaServiceImageTags" ma:displayName="Bildemerkelapper" ma:readOnly="false" ma:fieldId="{5cf76f15-5ced-4ddc-b409-7134ff3c332f}" ma:taxonomyMulti="true" ma:sspId="bbe3d436-fbfd-41cc-af34-671200448d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e2035-de25-4a70-bbac-e87eca0bdd5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b18faba-198c-4176-98f5-d546fa374a9a}" ma:internalName="TaxCatchAll" ma:showField="CatchAllData" ma:web="1bfe2035-de25-4a70-bbac-e87eca0bdd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cc8c0b8-36bb-4877-9579-e432d427316a">
      <Terms xmlns="http://schemas.microsoft.com/office/infopath/2007/PartnerControls"/>
    </lcf76f155ced4ddcb4097134ff3c332f>
    <TaxCatchAll xmlns="1bfe2035-de25-4a70-bbac-e87eca0bdd5d" xsi:nil="true"/>
    <Rekkef_x00f8_lge xmlns="3cc8c0b8-36bb-4877-9579-e432d427316a" xsi:nil="true"/>
  </documentManagement>
</p:properties>
</file>

<file path=customXml/itemProps1.xml><?xml version="1.0" encoding="utf-8"?>
<ds:datastoreItem xmlns:ds="http://schemas.openxmlformats.org/officeDocument/2006/customXml" ds:itemID="{8923D466-7BE2-44C1-84FC-580C66B6FD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c8c0b8-36bb-4877-9579-e432d427316a"/>
    <ds:schemaRef ds:uri="1bfe2035-de25-4a70-bbac-e87eca0bdd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C1FF62-2CC8-45E8-A1D3-E45E79D5E6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BD3CC7-4D0A-43C6-B91C-081EFB0240FF}">
  <ds:schemaRefs>
    <ds:schemaRef ds:uri="http://schemas.microsoft.com/office/2006/documentManagement/types"/>
    <ds:schemaRef ds:uri="3cc8c0b8-36bb-4877-9579-e432d427316a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1bfe2035-de25-4a70-bbac-e87eca0bdd5d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5b906c1f-19d2-4ac1-bea8-1ddf524e35b3}" enabled="1" method="Standard" siteId="{7f8e4cf0-71fb-489c-a336-3f9252a6390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244</Words>
  <Application>Microsoft Office PowerPoint</Application>
  <PresentationFormat>Widescreen</PresentationFormat>
  <Paragraphs>49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2023 PP mal KF Tema1</vt:lpstr>
      <vt:lpstr>2023 Vestre Viken Kontinuerlig forbedring</vt:lpstr>
      <vt:lpstr>PowerPoint-presentasjon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Åse Stavland Lexberg</dc:creator>
  <cp:lastModifiedBy>Åse Stavland Lexberg</cp:lastModifiedBy>
  <cp:revision>10</cp:revision>
  <cp:lastPrinted>2023-09-12T11:15:14Z</cp:lastPrinted>
  <dcterms:created xsi:type="dcterms:W3CDTF">2023-09-12T11:14:50Z</dcterms:created>
  <dcterms:modified xsi:type="dcterms:W3CDTF">2025-01-09T07:25:14Z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0x0101004D8A6AFE100AC04893A8398053EC507E</vt:lpwstr>
  </property>
  <property fmtid="{D5CDD505-2E9C-101B-9397-08002B2CF9AE}" pid="3" name="MediaServiceImageTags">
    <vt:lpwstr/>
  </property>
</Properties>
</file>