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0" r:id="rId1"/>
  </p:sldMasterIdLst>
  <p:notesMasterIdLst>
    <p:notesMasterId r:id="rId3"/>
  </p:notesMasterIdLst>
  <p:sldIdLst>
    <p:sldId id="256" r:id="rId2"/>
  </p:sldIdLst>
  <p:sldSz cx="51206400" cy="28803600"/>
  <p:notesSz cx="6858000" cy="9144000"/>
  <p:embeddedFontLst>
    <p:embeddedFont>
      <p:font typeface="Arial Black" panose="020B0A04020102020204" pitchFamily="34" charset="0"/>
      <p:bold r:id="rId4"/>
    </p:embeddedFont>
    <p:embeddedFont>
      <p:font typeface="Museo Sans 700" panose="02000000000000000000" charset="0"/>
      <p:regular r:id="rId5"/>
      <p:bold r:id="rId6"/>
    </p:embeddedFont>
    <p:embeddedFont>
      <p:font typeface="Open Sans" panose="020B060603050402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 userDrawn="1">
          <p15:clr>
            <a:srgbClr val="A4A3A4"/>
          </p15:clr>
        </p15:guide>
        <p15:guide id="2" pos="10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A79"/>
    <a:srgbClr val="3E1C31"/>
    <a:srgbClr val="2584C6"/>
    <a:srgbClr val="133C8B"/>
    <a:srgbClr val="007A88"/>
    <a:srgbClr val="40AF9E"/>
    <a:srgbClr val="E93547"/>
    <a:srgbClr val="96186A"/>
    <a:srgbClr val="C01444"/>
    <a:srgbClr val="015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40B86B-0C63-4322-83E1-7253E1202939}" v="37" dt="2026-03-23T10:08:47.216"/>
    <p1510:client id="{9E6430B8-9FE0-4853-BC9D-42A66869D2BB}" v="29" dt="2026-03-23T13:43:51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16" autoAdjust="0"/>
    <p:restoredTop sz="94660"/>
  </p:normalViewPr>
  <p:slideViewPr>
    <p:cSldViewPr snapToGrid="0">
      <p:cViewPr varScale="1">
        <p:scale>
          <a:sx n="30" d="100"/>
          <a:sy n="30" d="100"/>
        </p:scale>
        <p:origin x="618" y="144"/>
      </p:cViewPr>
      <p:guideLst>
        <p:guide orient="horz" pos="9072"/>
        <p:guide pos="104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9" d="100"/>
          <a:sy n="119" d="100"/>
        </p:scale>
        <p:origin x="371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microsoft.com/office/2015/10/relationships/revisionInfo" Target="revisionInfo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5308C-8DB6-634A-8BFE-A03C78FFF661}" type="datetimeFigureOut">
              <a:rPr lang="de-DE" smtClean="0"/>
              <a:t>07.04.2026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0EE8A-2629-284E-9B93-20ABFEEA97C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12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713925"/>
            <a:ext cx="38404800" cy="1002792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5128560"/>
            <a:ext cx="38404800" cy="6954200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AE1A-0DF6-4CC2-9F1C-1479A0385F19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7228-8ACF-48D5-B01C-9CCA05E5210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13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AE1A-0DF6-4CC2-9F1C-1479A0385F19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7228-8ACF-48D5-B01C-9CCA05E5210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67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533525"/>
            <a:ext cx="11041380" cy="2440972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533525"/>
            <a:ext cx="32484060" cy="2440972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AE1A-0DF6-4CC2-9F1C-1479A0385F19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7228-8ACF-48D5-B01C-9CCA05E5210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87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283CC342-31D9-482C-9A2F-CAAA15879674}"/>
              </a:ext>
            </a:extLst>
          </p:cNvPr>
          <p:cNvGrpSpPr/>
          <p:nvPr userDrawn="1"/>
        </p:nvGrpSpPr>
        <p:grpSpPr>
          <a:xfrm>
            <a:off x="-5761422" y="-2140207"/>
            <a:ext cx="62728986" cy="33694079"/>
            <a:chOff x="-3645367" y="-3209960"/>
            <a:chExt cx="39689855" cy="50535551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DD73FAF1-484B-4075-882F-3BEA1FF24B76}"/>
                </a:ext>
              </a:extLst>
            </p:cNvPr>
            <p:cNvSpPr/>
            <p:nvPr userDrawn="1"/>
          </p:nvSpPr>
          <p:spPr>
            <a:xfrm rot="16200000">
              <a:off x="24123133" y="19305429"/>
              <a:ext cx="21880174" cy="19625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778" b="1" cap="all" dirty="0">
                  <a:solidFill>
                    <a:schemeClr val="bg2">
                      <a:lumMod val="9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Non-printable area</a:t>
              </a:r>
              <a:endParaRPr lang="es-ES" sz="9778" b="1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DE023D6-24B6-4C90-94CE-7DE7E58922EE}"/>
                </a:ext>
              </a:extLst>
            </p:cNvPr>
            <p:cNvSpPr/>
            <p:nvPr userDrawn="1"/>
          </p:nvSpPr>
          <p:spPr>
            <a:xfrm>
              <a:off x="-287905" y="44930295"/>
              <a:ext cx="32687193" cy="23952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778" b="1" cap="all" dirty="0">
                  <a:solidFill>
                    <a:schemeClr val="bg2">
                      <a:lumMod val="9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Non-printable area</a:t>
              </a:r>
              <a:endParaRPr lang="es-ES" sz="9778" b="1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89D7DCB-B948-4E2A-AC45-B1353DDAC384}"/>
                </a:ext>
              </a:extLst>
            </p:cNvPr>
            <p:cNvSpPr/>
            <p:nvPr userDrawn="1"/>
          </p:nvSpPr>
          <p:spPr>
            <a:xfrm rot="16200000">
              <a:off x="-13604186" y="19305429"/>
              <a:ext cx="21880174" cy="19625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778" b="1" cap="all" dirty="0">
                  <a:solidFill>
                    <a:schemeClr val="bg2">
                      <a:lumMod val="9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Non-printable area</a:t>
              </a:r>
              <a:endParaRPr lang="es-ES" sz="9778" b="1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C4292ED5-0073-4642-98AB-85E9E9B5AD6C}"/>
                </a:ext>
              </a:extLst>
            </p:cNvPr>
            <p:cNvSpPr/>
            <p:nvPr userDrawn="1"/>
          </p:nvSpPr>
          <p:spPr>
            <a:xfrm>
              <a:off x="-135505" y="-3209960"/>
              <a:ext cx="32687193" cy="23952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778" b="1" cap="all" dirty="0">
                  <a:solidFill>
                    <a:schemeClr val="bg2">
                      <a:lumMod val="9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Non-printable area</a:t>
              </a:r>
              <a:endParaRPr lang="es-ES" sz="9778" b="1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8784A1F-5F17-C1EA-DA1B-6275470656F6}"/>
              </a:ext>
            </a:extLst>
          </p:cNvPr>
          <p:cNvSpPr txBox="1"/>
          <p:nvPr userDrawn="1"/>
        </p:nvSpPr>
        <p:spPr>
          <a:xfrm>
            <a:off x="57914401" y="4785512"/>
            <a:ext cx="26084193" cy="23188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711"/>
              </a:spcAft>
            </a:pPr>
            <a:r>
              <a:rPr lang="en-US" sz="7824" b="1" kern="100" spc="533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RECOMMENDATIONS</a:t>
            </a:r>
            <a:r>
              <a:rPr lang="en-US" sz="7824" b="1" kern="100" spc="533" dirty="0">
                <a:solidFill>
                  <a:srgbClr val="215E99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ZA" sz="7824" kern="100" spc="533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11"/>
              </a:spcAft>
            </a:pPr>
            <a:r>
              <a:rPr lang="en-US" sz="5335" b="1" kern="100" dirty="0">
                <a:solidFill>
                  <a:srgbClr val="215E99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ZA" sz="5335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11"/>
              </a:spcAft>
            </a:pPr>
            <a:r>
              <a:rPr lang="en-US" sz="3557" b="1" kern="100" dirty="0">
                <a:solidFill>
                  <a:srgbClr val="215E99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TEMPLATE / FILE REQUIREMENTS</a:t>
            </a:r>
            <a:endParaRPr lang="en-ZA" sz="3557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11"/>
              </a:spcAft>
            </a:pPr>
            <a:r>
              <a:rPr lang="de-DE" sz="3557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We</a:t>
            </a:r>
            <a:r>
              <a:rPr lang="de-DE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de-DE" sz="3557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strongly</a:t>
            </a:r>
            <a:r>
              <a:rPr lang="de-DE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de-DE" sz="3557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suggest</a:t>
            </a:r>
            <a:r>
              <a:rPr lang="de-DE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de-DE" sz="3557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the</a:t>
            </a:r>
            <a:r>
              <a:rPr lang="de-DE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de-DE" sz="3557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use</a:t>
            </a:r>
            <a:r>
              <a:rPr lang="de-DE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de-DE" sz="3557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of</a:t>
            </a:r>
            <a:r>
              <a:rPr lang="de-DE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de-DE" sz="3557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the</a:t>
            </a:r>
            <a:r>
              <a:rPr lang="de-DE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de-DE" sz="3557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official</a:t>
            </a:r>
            <a:r>
              <a:rPr lang="de-DE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de-DE" sz="3557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template</a:t>
            </a:r>
            <a:r>
              <a:rPr lang="de-DE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. </a:t>
            </a:r>
            <a:r>
              <a:rPr lang="de-DE" sz="3557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Should</a:t>
            </a:r>
            <a:r>
              <a:rPr lang="de-DE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de-DE" sz="3557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you</a:t>
            </a:r>
            <a:r>
              <a:rPr lang="de-DE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de-DE" sz="3557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choose</a:t>
            </a:r>
            <a:r>
              <a:rPr lang="de-DE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de-DE" sz="3557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to</a:t>
            </a:r>
            <a:r>
              <a:rPr lang="de-DE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de-DE" sz="3557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work</a:t>
            </a:r>
            <a:r>
              <a:rPr lang="de-DE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de-DE" sz="3557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with</a:t>
            </a:r>
            <a:r>
              <a:rPr lang="de-DE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 alternative </a:t>
            </a:r>
            <a:r>
              <a:rPr lang="de-DE" sz="3557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colour</a:t>
            </a:r>
            <a:r>
              <a:rPr lang="de-DE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de-DE" sz="3557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designs</a:t>
            </a:r>
            <a:r>
              <a:rPr lang="de-DE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de-DE" sz="3557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or</a:t>
            </a:r>
            <a:r>
              <a:rPr lang="de-DE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de-DE" sz="3557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schemes</a:t>
            </a:r>
            <a:r>
              <a:rPr lang="de-DE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de-DE" sz="3557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please</a:t>
            </a:r>
            <a:r>
              <a:rPr lang="de-DE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de-DE" sz="3557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make</a:t>
            </a:r>
            <a:r>
              <a:rPr lang="de-DE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de-DE" sz="3557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sure</a:t>
            </a:r>
            <a:r>
              <a:rPr lang="de-DE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de-DE" sz="3557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to</a:t>
            </a:r>
            <a:r>
              <a:rPr lang="de-DE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de-DE" sz="3557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use</a:t>
            </a:r>
            <a:r>
              <a:rPr lang="de-DE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de-DE" sz="3557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landscape</a:t>
            </a:r>
            <a:r>
              <a:rPr lang="de-DE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, i.e. horizontal </a:t>
            </a:r>
            <a:r>
              <a:rPr lang="de-DE" sz="3557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orientation</a:t>
            </a:r>
            <a:r>
              <a:rPr lang="de-DE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. Maximum </a:t>
            </a:r>
            <a:r>
              <a:rPr lang="de-DE" sz="3557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one</a:t>
            </a:r>
            <a:r>
              <a:rPr lang="de-DE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de-DE" sz="3557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page</a:t>
            </a:r>
            <a:r>
              <a:rPr lang="de-DE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, maximum 5 MB. </a:t>
            </a:r>
            <a:r>
              <a:rPr lang="de-DE" sz="3557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Allowed</a:t>
            </a:r>
            <a:r>
              <a:rPr lang="de-DE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de-DE" sz="3557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file</a:t>
            </a:r>
            <a:r>
              <a:rPr lang="de-DE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de-DE" sz="3557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extensions</a:t>
            </a:r>
            <a:r>
              <a:rPr lang="de-DE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: </a:t>
            </a:r>
            <a:r>
              <a:rPr lang="de-DE" sz="3557" b="1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*.</a:t>
            </a:r>
            <a:r>
              <a:rPr lang="de-DE" sz="3557" b="1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ppt</a:t>
            </a:r>
            <a:r>
              <a:rPr lang="de-DE" sz="3557" b="1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, *.</a:t>
            </a:r>
            <a:r>
              <a:rPr lang="de-DE" sz="3557" b="1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pptx</a:t>
            </a:r>
            <a:r>
              <a:rPr lang="de-DE" sz="3557" b="1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, *.</a:t>
            </a:r>
            <a:r>
              <a:rPr lang="de-DE" sz="3557" b="1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pdf</a:t>
            </a:r>
            <a:r>
              <a:rPr lang="de-DE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711"/>
              </a:spcAft>
            </a:pPr>
            <a:r>
              <a:rPr lang="en-US" sz="3557" kern="100" dirty="0"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ZA" sz="3557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11"/>
              </a:spcAft>
            </a:pPr>
            <a:r>
              <a:rPr lang="en-US" sz="3557" b="1" kern="100" dirty="0">
                <a:solidFill>
                  <a:srgbClr val="215E99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SECTIONS of your </a:t>
            </a:r>
            <a:r>
              <a:rPr lang="en-US" sz="3557" b="1" kern="100" dirty="0" err="1">
                <a:solidFill>
                  <a:srgbClr val="215E99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ePoster</a:t>
            </a:r>
            <a:endParaRPr lang="en-ZA" sz="3557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11"/>
              </a:spcAft>
            </a:pPr>
            <a:r>
              <a:rPr lang="en-US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following sections should appear clearly in differentiated blocks:</a:t>
            </a:r>
            <a:endParaRPr lang="en-ZA" sz="3557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04846" marR="0" lvl="0" indent="-304846" algn="l" defTabSz="406441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ptos" panose="020B0004020202020204" pitchFamily="34" charset="0"/>
              <a:buChar char="-"/>
              <a:tabLst/>
              <a:defRPr/>
            </a:pPr>
            <a:r>
              <a:rPr lang="de-DE" sz="3557" kern="1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Objectives</a:t>
            </a:r>
            <a:endParaRPr lang="en-ZA" sz="3557" kern="100" dirty="0">
              <a:solidFill>
                <a:schemeClr val="bg1"/>
              </a:solidFill>
              <a:effectLst/>
              <a:latin typeface="Open Sans" panose="020B06060305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04846" lvl="0" indent="-304846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Methods</a:t>
            </a:r>
            <a:endParaRPr lang="en-ZA" sz="3557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04846" lvl="0" indent="-304846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Results</a:t>
            </a:r>
            <a:endParaRPr lang="en-ZA" sz="3557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04846" lvl="0" indent="-304846">
              <a:lnSpc>
                <a:spcPct val="107000"/>
              </a:lnSpc>
              <a:spcAft>
                <a:spcPts val="711"/>
              </a:spcAft>
              <a:buFont typeface="Aptos" panose="020B0004020202020204" pitchFamily="34" charset="0"/>
              <a:buChar char="-"/>
            </a:pPr>
            <a:r>
              <a:rPr lang="en-US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Conclusion</a:t>
            </a:r>
            <a:endParaRPr lang="en-ZA" sz="3557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11"/>
              </a:spcAft>
            </a:pPr>
            <a:r>
              <a:rPr lang="en-US" sz="3557" kern="100" dirty="0"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ZA" sz="3557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11"/>
              </a:spcAft>
            </a:pPr>
            <a:r>
              <a:rPr lang="en-US" sz="3557" b="1" kern="100" dirty="0">
                <a:solidFill>
                  <a:srgbClr val="215E99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RECOMMENDED TITLE/TEXT SIZE </a:t>
            </a:r>
            <a:endParaRPr lang="en-ZA" sz="3557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11"/>
              </a:spcAft>
            </a:pPr>
            <a:r>
              <a:rPr lang="en-US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Title: Between 80pt and 100pt </a:t>
            </a:r>
            <a:endParaRPr lang="en-ZA" sz="3557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11"/>
              </a:spcAft>
            </a:pPr>
            <a:r>
              <a:rPr lang="en-US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Affiliations: Between 30pt and 36pt</a:t>
            </a:r>
            <a:endParaRPr lang="en-ZA" sz="3557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11"/>
              </a:spcAft>
            </a:pPr>
            <a:r>
              <a:rPr lang="en-US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Abstract body text: Between 28pt and 40pt (depending on how much text is included).</a:t>
            </a:r>
            <a:endParaRPr lang="en-ZA" sz="3557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11"/>
              </a:spcAft>
            </a:pPr>
            <a:r>
              <a:rPr lang="en-US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use dark text colors on a light background and vice versa.</a:t>
            </a:r>
            <a:endParaRPr lang="en-ZA" sz="3557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11"/>
              </a:spcAft>
            </a:pPr>
            <a:r>
              <a:rPr lang="en-US" sz="3557" b="1" kern="100" dirty="0"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ZA" sz="3557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11"/>
              </a:spcAft>
            </a:pPr>
            <a:r>
              <a:rPr lang="en-US" sz="3557" b="1" kern="100" dirty="0">
                <a:solidFill>
                  <a:srgbClr val="215E99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ADDING IMAGES</a:t>
            </a:r>
            <a:endParaRPr lang="en-ZA" sz="3557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11"/>
              </a:spcAft>
            </a:pPr>
            <a:r>
              <a:rPr lang="en-US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use Insert Image (from file) rather than the cut/copy and paste function. </a:t>
            </a:r>
            <a:endParaRPr lang="en-ZA" sz="3557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11"/>
              </a:spcAft>
            </a:pPr>
            <a:r>
              <a:rPr lang="en-US" sz="3557" b="1" kern="100" dirty="0"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ZA" sz="3557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11"/>
              </a:spcAft>
            </a:pPr>
            <a:r>
              <a:rPr lang="en-US" sz="3557" b="1" kern="100" dirty="0">
                <a:solidFill>
                  <a:srgbClr val="215E99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EXPORTING your </a:t>
            </a:r>
            <a:r>
              <a:rPr lang="en-US" sz="3557" b="1" kern="100" dirty="0" err="1">
                <a:solidFill>
                  <a:srgbClr val="215E99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ePoster</a:t>
            </a:r>
            <a:endParaRPr lang="en-ZA" sz="3557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11"/>
              </a:spcAft>
            </a:pPr>
            <a:r>
              <a:rPr lang="en-US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can either save this as a ppt/pptx or export (save as) a pdf. </a:t>
            </a:r>
            <a:endParaRPr lang="en-ZA" sz="3557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11"/>
              </a:spcAft>
            </a:pPr>
            <a:r>
              <a:rPr lang="en-US" sz="3557" kern="1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check your poster carefully before submitting.</a:t>
            </a:r>
            <a:endParaRPr lang="en-ZA" sz="3557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11"/>
              </a:spcAft>
            </a:pPr>
            <a:r>
              <a:rPr lang="en-US" sz="3557" kern="100" dirty="0"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ZA" sz="3557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11"/>
              </a:spcAft>
            </a:pPr>
            <a:r>
              <a:rPr lang="en-US" sz="5335" kern="100" dirty="0"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ZA" sz="5335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11"/>
              </a:spcAft>
            </a:pPr>
            <a:r>
              <a:rPr lang="en-US" sz="5335" kern="100" dirty="0"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ZA" sz="5335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11"/>
              </a:spcAft>
            </a:pPr>
            <a:r>
              <a:rPr lang="en-US" sz="5335" kern="100" dirty="0"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ZA" sz="5335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ZA" sz="5335" dirty="0"/>
          </a:p>
        </p:txBody>
      </p:sp>
      <p:pic>
        <p:nvPicPr>
          <p:cNvPr id="4" name="Grafik 3" descr="Ein Bild, das Text, Screenshot enthält.&#10;&#10;KI-generierte Inhalte können fehlerhaft sein.">
            <a:extLst>
              <a:ext uri="{FF2B5EF4-FFF2-40B4-BE49-F238E27FC236}">
                <a16:creationId xmlns:a16="http://schemas.microsoft.com/office/drawing/2014/main" id="{94EA1704-0F5D-E743-01E4-5D2FA4251D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288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90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072">
          <p15:clr>
            <a:srgbClr val="FBAE40"/>
          </p15:clr>
        </p15:guide>
        <p15:guide id="2" pos="1612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AE1A-0DF6-4CC2-9F1C-1479A0385F19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7228-8ACF-48D5-B01C-9CCA05E5210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47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180902"/>
            <a:ext cx="44165520" cy="11981495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9275747"/>
            <a:ext cx="44165520" cy="6300785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AE1A-0DF6-4CC2-9F1C-1479A0385F19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7228-8ACF-48D5-B01C-9CCA05E5210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43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7667625"/>
            <a:ext cx="21762720" cy="182756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7667625"/>
            <a:ext cx="21762720" cy="182756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AE1A-0DF6-4CC2-9F1C-1479A0385F19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7228-8ACF-48D5-B01C-9CCA05E5210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785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533527"/>
            <a:ext cx="44165520" cy="556736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7060885"/>
            <a:ext cx="21662705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0521315"/>
            <a:ext cx="21662705" cy="1547527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7060885"/>
            <a:ext cx="21769390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0521315"/>
            <a:ext cx="21769390" cy="1547527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AE1A-0DF6-4CC2-9F1C-1479A0385F19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7228-8ACF-48D5-B01C-9CCA05E5210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61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AE1A-0DF6-4CC2-9F1C-1479A0385F19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7228-8ACF-48D5-B01C-9CCA05E5210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72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AE1A-0DF6-4CC2-9F1C-1479A0385F19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7228-8ACF-48D5-B01C-9CCA05E5210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12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147187"/>
            <a:ext cx="25923240" cy="20469225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AE1A-0DF6-4CC2-9F1C-1479A0385F19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7228-8ACF-48D5-B01C-9CCA05E5210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31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147187"/>
            <a:ext cx="25923240" cy="20469225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AE1A-0DF6-4CC2-9F1C-1479A0385F19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7228-8ACF-48D5-B01C-9CCA05E5210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000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4AE1A-0DF6-4CC2-9F1C-1479A0385F19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6696672"/>
            <a:ext cx="1728216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77228-8ACF-48D5-B01C-9CCA05E5210D}" type="slidenum">
              <a:rPr lang="es-ES" smtClean="0"/>
              <a:t>‹#›</a:t>
            </a:fld>
            <a:endParaRPr lang="es-ES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85E6CE8-8871-E680-4740-A5363D48B28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28587700"/>
            <a:ext cx="11779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Følsomhet Intern (gul)</a:t>
            </a:r>
          </a:p>
        </p:txBody>
      </p:sp>
    </p:spTree>
    <p:extLst>
      <p:ext uri="{BB962C8B-B14F-4D97-AF65-F5344CB8AC3E}">
        <p14:creationId xmlns:p14="http://schemas.microsoft.com/office/powerpoint/2010/main" val="73632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hyperlink" Target="mailto:julius.tetens.hald@regionh.dk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9ADB4BF-C947-46EA-A4FA-93731B2AD00A}"/>
              </a:ext>
            </a:extLst>
          </p:cNvPr>
          <p:cNvSpPr/>
          <p:nvPr/>
        </p:nvSpPr>
        <p:spPr>
          <a:xfrm>
            <a:off x="20162115" y="7973107"/>
            <a:ext cx="30359736" cy="20395064"/>
          </a:xfrm>
          <a:prstGeom prst="rect">
            <a:avLst/>
          </a:prstGeom>
          <a:solidFill>
            <a:schemeClr val="bg1"/>
          </a:solidFill>
          <a:ln w="76200">
            <a:solidFill>
              <a:srgbClr val="234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29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85D7A6DE-BCD9-4C45-A4F8-ED28ADF26EC2}"/>
              </a:ext>
            </a:extLst>
          </p:cNvPr>
          <p:cNvSpPr/>
          <p:nvPr/>
        </p:nvSpPr>
        <p:spPr>
          <a:xfrm>
            <a:off x="25603201" y="19291829"/>
            <a:ext cx="3592283" cy="420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sz="2135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37DA1C6-B926-49D7-B2DC-33EFE40B91C1}"/>
              </a:ext>
            </a:extLst>
          </p:cNvPr>
          <p:cNvSpPr/>
          <p:nvPr/>
        </p:nvSpPr>
        <p:spPr>
          <a:xfrm>
            <a:off x="348342" y="13285951"/>
            <a:ext cx="19621746" cy="7078044"/>
          </a:xfrm>
          <a:prstGeom prst="rect">
            <a:avLst/>
          </a:prstGeom>
          <a:solidFill>
            <a:schemeClr val="bg1"/>
          </a:solidFill>
          <a:ln w="76200">
            <a:solidFill>
              <a:srgbClr val="234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29" dirty="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855415EB-D59B-4023-84B0-4E721EE62224}"/>
              </a:ext>
            </a:extLst>
          </p:cNvPr>
          <p:cNvSpPr/>
          <p:nvPr/>
        </p:nvSpPr>
        <p:spPr>
          <a:xfrm>
            <a:off x="4661214" y="13536772"/>
            <a:ext cx="7671463" cy="32316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30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Where: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Danish National Patient Registry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Danish Knee Arthroplasty Register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Norwegian Knee Arthroplasty Register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January 1</a:t>
            </a:r>
            <a:r>
              <a:rPr lang="en-CA" sz="3000" baseline="30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CA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1998 to December 31</a:t>
            </a:r>
            <a:r>
              <a:rPr lang="en-CA" sz="3000" baseline="30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CA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2021</a:t>
            </a:r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id="{5DF5A792-B40B-4A29-B9E5-C0DD20185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52" y="13710309"/>
            <a:ext cx="6707896" cy="54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364323" tIns="364323" rIns="364323" bIns="364323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3600" b="1" kern="0" dirty="0">
                <a:solidFill>
                  <a:srgbClr val="234A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METHODS</a:t>
            </a:r>
            <a:endParaRPr lang="en-AU" sz="3600" b="1" kern="0" dirty="0">
              <a:solidFill>
                <a:srgbClr val="234A7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1E8B97D-F98E-45E6-B986-929DAF326E15}"/>
              </a:ext>
            </a:extLst>
          </p:cNvPr>
          <p:cNvSpPr/>
          <p:nvPr/>
        </p:nvSpPr>
        <p:spPr>
          <a:xfrm>
            <a:off x="348342" y="10483505"/>
            <a:ext cx="19621746" cy="2655052"/>
          </a:xfrm>
          <a:prstGeom prst="rect">
            <a:avLst/>
          </a:prstGeom>
          <a:solidFill>
            <a:schemeClr val="bg1"/>
          </a:solidFill>
          <a:ln w="76200">
            <a:solidFill>
              <a:srgbClr val="234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29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5878D4B7-75FE-443C-8941-08703615CD6F}"/>
              </a:ext>
            </a:extLst>
          </p:cNvPr>
          <p:cNvSpPr/>
          <p:nvPr/>
        </p:nvSpPr>
        <p:spPr>
          <a:xfrm>
            <a:off x="979550" y="11369288"/>
            <a:ext cx="18675361" cy="1403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4157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aim of our study was to identify the absolute incidence and implant survival probability of multiply revised knee arthroplasties in Norway and Denmark from 1998 to 2021.</a:t>
            </a:r>
            <a:endParaRPr lang="en-AU" sz="30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Text Box 2">
            <a:extLst>
              <a:ext uri="{FF2B5EF4-FFF2-40B4-BE49-F238E27FC236}">
                <a16:creationId xmlns:a16="http://schemas.microsoft.com/office/drawing/2014/main" id="{BB69D296-D40D-4612-A52D-FEAAEF4BD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49" y="10715250"/>
            <a:ext cx="11297851" cy="77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364323" tIns="364323" rIns="364323" bIns="364323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3600" b="1" kern="0" dirty="0">
                <a:solidFill>
                  <a:srgbClr val="234A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OBJECTIVES</a:t>
            </a:r>
            <a:endParaRPr lang="en-AU" sz="3600" b="1" kern="0" dirty="0">
              <a:solidFill>
                <a:srgbClr val="234A7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Text Box 2">
            <a:extLst>
              <a:ext uri="{FF2B5EF4-FFF2-40B4-BE49-F238E27FC236}">
                <a16:creationId xmlns:a16="http://schemas.microsoft.com/office/drawing/2014/main" id="{BC287C41-597F-49BA-9B40-CA44BA216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7716" y="8057737"/>
            <a:ext cx="9344832" cy="91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364323" tIns="364323" rIns="364323" bIns="364323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3556" b="1" kern="0" dirty="0">
                <a:solidFill>
                  <a:srgbClr val="234A79"/>
                </a:solidFill>
                <a:latin typeface="Museo Sans 700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  <a:endParaRPr lang="en-AU" sz="3556" b="1" kern="0" dirty="0">
              <a:solidFill>
                <a:srgbClr val="234A79"/>
              </a:solidFill>
              <a:latin typeface="Museo Sans 700" panose="02000000000000000000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FC689EA-AB5E-4664-BCC3-207D9980A0D0}"/>
              </a:ext>
            </a:extLst>
          </p:cNvPr>
          <p:cNvSpPr/>
          <p:nvPr/>
        </p:nvSpPr>
        <p:spPr>
          <a:xfrm>
            <a:off x="348340" y="20548615"/>
            <a:ext cx="19621746" cy="4687639"/>
          </a:xfrm>
          <a:prstGeom prst="rect">
            <a:avLst/>
          </a:prstGeom>
          <a:solidFill>
            <a:schemeClr val="bg1"/>
          </a:solidFill>
          <a:ln w="76200">
            <a:solidFill>
              <a:srgbClr val="234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29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EE84E10-B828-4589-99EC-4590146C3A2B}"/>
              </a:ext>
            </a:extLst>
          </p:cNvPr>
          <p:cNvSpPr/>
          <p:nvPr/>
        </p:nvSpPr>
        <p:spPr>
          <a:xfrm>
            <a:off x="953083" y="21824892"/>
            <a:ext cx="180693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54415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incidence of multiply revised knee arthroplasties was similar in Norway and Denmark. </a:t>
            </a:r>
          </a:p>
          <a:p>
            <a:pPr marL="342900" indent="-342900" defTabSz="54415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implant survival of multiply revised knee arthroplasty patients decreased for each subsequent revision by similar amounts across Denmark and Norway.</a:t>
            </a:r>
          </a:p>
          <a:p>
            <a:pPr marL="342900" indent="-342900" defTabSz="54415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perspective, our study highlights the clinical difficulties associated with multiply revised knee arthroplasty patients who have poor implant survival after the first revision.</a:t>
            </a:r>
            <a:endParaRPr lang="en-CA" sz="30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Text Box 2">
            <a:extLst>
              <a:ext uri="{FF2B5EF4-FFF2-40B4-BE49-F238E27FC236}">
                <a16:creationId xmlns:a16="http://schemas.microsoft.com/office/drawing/2014/main" id="{76BC6877-E77D-4CE7-834A-09B8B5F85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466" y="20963245"/>
            <a:ext cx="7461848" cy="57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364323" tIns="364323" rIns="364323" bIns="364323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3600" b="1" kern="0" dirty="0">
                <a:solidFill>
                  <a:srgbClr val="234A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CONCLUSIONS</a:t>
            </a:r>
            <a:endParaRPr lang="en-AU" sz="3600" b="1" kern="0" dirty="0">
              <a:solidFill>
                <a:srgbClr val="234A7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1D09F1E-59B8-4D0A-904B-B09FA4A11A68}"/>
              </a:ext>
            </a:extLst>
          </p:cNvPr>
          <p:cNvSpPr/>
          <p:nvPr/>
        </p:nvSpPr>
        <p:spPr>
          <a:xfrm>
            <a:off x="348340" y="25420874"/>
            <a:ext cx="19621746" cy="2947297"/>
          </a:xfrm>
          <a:prstGeom prst="rect">
            <a:avLst/>
          </a:prstGeom>
          <a:solidFill>
            <a:schemeClr val="bg1"/>
          </a:solidFill>
          <a:ln w="76200">
            <a:solidFill>
              <a:srgbClr val="234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29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714A605-AB4B-4F79-ADD5-EF4021DAC0CB}"/>
              </a:ext>
            </a:extLst>
          </p:cNvPr>
          <p:cNvSpPr/>
          <p:nvPr/>
        </p:nvSpPr>
        <p:spPr>
          <a:xfrm>
            <a:off x="1028870" y="26482649"/>
            <a:ext cx="180932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4157" eaLnBrk="0" hangingPunct="0">
              <a:spcBef>
                <a:spcPct val="50000"/>
              </a:spcBef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study was funded by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Rigshospitalets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Forskningspulje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Sundhedsdonationer.dk, Copenhagen University, Aase and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Ejnar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Danielsens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Fond, William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Demant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Fonden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Gehejmeråd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P.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Hersleb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Classens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Rejsestipendium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Læger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and Carl and Ellen Hertz’s Science Grant.</a:t>
            </a:r>
          </a:p>
        </p:txBody>
      </p:sp>
      <p:sp>
        <p:nvSpPr>
          <p:cNvPr id="73" name="Text Box 2">
            <a:extLst>
              <a:ext uri="{FF2B5EF4-FFF2-40B4-BE49-F238E27FC236}">
                <a16:creationId xmlns:a16="http://schemas.microsoft.com/office/drawing/2014/main" id="{EF09FA8A-115F-4057-B908-B7ACF82D0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466" y="25789781"/>
            <a:ext cx="11004327" cy="50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364323" tIns="364323" rIns="364323" bIns="364323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3600" b="1" kern="0" dirty="0">
                <a:solidFill>
                  <a:srgbClr val="234A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ACKNOWLEDGEMENTS</a:t>
            </a:r>
            <a:endParaRPr lang="en-AU" sz="3600" b="1" kern="0" dirty="0">
              <a:solidFill>
                <a:srgbClr val="234A7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D06328F-8B03-4AA7-AEB1-AAC702FFF8EB}"/>
              </a:ext>
            </a:extLst>
          </p:cNvPr>
          <p:cNvSpPr/>
          <p:nvPr/>
        </p:nvSpPr>
        <p:spPr>
          <a:xfrm>
            <a:off x="348341" y="7975569"/>
            <a:ext cx="19621745" cy="2341927"/>
          </a:xfrm>
          <a:prstGeom prst="rect">
            <a:avLst/>
          </a:prstGeom>
          <a:solidFill>
            <a:schemeClr val="bg1"/>
          </a:solidFill>
          <a:ln w="76200">
            <a:solidFill>
              <a:srgbClr val="234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29" dirty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C1A58DCF-0FFD-40F1-BCCE-6F2C8FC49367}"/>
              </a:ext>
            </a:extLst>
          </p:cNvPr>
          <p:cNvSpPr/>
          <p:nvPr/>
        </p:nvSpPr>
        <p:spPr>
          <a:xfrm>
            <a:off x="1028870" y="8980268"/>
            <a:ext cx="1770603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4157" eaLnBrk="0" hangingPunct="0">
              <a:spcBef>
                <a:spcPct val="50000"/>
              </a:spcBef>
            </a:pPr>
            <a:r>
              <a:rPr lang="en-AU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Presented by Louise Ida Eggers Østergaard Rasmussen, MD</a:t>
            </a:r>
          </a:p>
          <a:p>
            <a:pPr defTabSz="544157" eaLnBrk="0" hangingPunct="0">
              <a:spcBef>
                <a:spcPct val="50000"/>
              </a:spcBef>
            </a:pPr>
            <a:r>
              <a:rPr lang="en-AU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Corresponding author, Julius Tetens Hald, MD, PhD, email: </a:t>
            </a:r>
            <a:r>
              <a:rPr lang="en-AU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julius.tetens.hald@regionh.dk</a:t>
            </a:r>
            <a:endParaRPr lang="en-AU" sz="30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8" name="Text Box 2">
            <a:extLst>
              <a:ext uri="{FF2B5EF4-FFF2-40B4-BE49-F238E27FC236}">
                <a16:creationId xmlns:a16="http://schemas.microsoft.com/office/drawing/2014/main" id="{5D4785E2-F218-4FAA-B081-49A7B3740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49" y="8193494"/>
            <a:ext cx="6514081" cy="8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364323" tIns="364323" rIns="364323" bIns="364323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3600" b="1" kern="0" dirty="0">
                <a:solidFill>
                  <a:srgbClr val="234A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INFORMATION</a:t>
            </a:r>
            <a:endParaRPr lang="en-AU" sz="3600" b="1" kern="0" dirty="0">
              <a:solidFill>
                <a:srgbClr val="234A7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17C5402B-253C-4FBC-B56E-F18831552755}"/>
              </a:ext>
            </a:extLst>
          </p:cNvPr>
          <p:cNvSpPr/>
          <p:nvPr/>
        </p:nvSpPr>
        <p:spPr>
          <a:xfrm>
            <a:off x="348342" y="4073277"/>
            <a:ext cx="50173509" cy="3733821"/>
          </a:xfrm>
          <a:prstGeom prst="rect">
            <a:avLst/>
          </a:prstGeom>
          <a:noFill/>
          <a:ln w="76200">
            <a:solidFill>
              <a:srgbClr val="234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29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" name="Text Box 40">
            <a:extLst>
              <a:ext uri="{FF2B5EF4-FFF2-40B4-BE49-F238E27FC236}">
                <a16:creationId xmlns:a16="http://schemas.microsoft.com/office/drawing/2014/main" id="{7B8A2544-E75F-48A4-A41E-A2463F66D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466" y="6306824"/>
            <a:ext cx="50173509" cy="1666283"/>
          </a:xfrm>
          <a:prstGeom prst="rect">
            <a:avLst/>
          </a:prstGeom>
          <a:noFill/>
          <a:ln>
            <a:noFill/>
          </a:ln>
          <a:effectLst/>
        </p:spPr>
        <p:txBody>
          <a:bodyPr lIns="245897" tIns="245897" rIns="245897" bIns="245897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AU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J.T. HALD</a:t>
            </a:r>
            <a:r>
              <a:rPr lang="en-AU" sz="3000" baseline="30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AU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A.M. FENSTAD</a:t>
            </a:r>
            <a:r>
              <a:rPr lang="en-AU" sz="3000" baseline="30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AU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A.B. EL-GALALY</a:t>
            </a:r>
            <a:r>
              <a:rPr lang="en-AU" sz="3000" baseline="30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AU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A. ODGAARD</a:t>
            </a:r>
            <a:r>
              <a:rPr lang="en-AU" sz="3000" baseline="30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1,3</a:t>
            </a:r>
            <a:r>
              <a:rPr lang="en-AU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O.N. FURNES</a:t>
            </a:r>
            <a:r>
              <a:rPr lang="en-AU" sz="3000" baseline="30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2,4</a:t>
            </a:r>
          </a:p>
          <a:p>
            <a:pPr>
              <a:spcBef>
                <a:spcPct val="20000"/>
              </a:spcBef>
            </a:pPr>
            <a:r>
              <a:rPr lang="en-AU" sz="3000" baseline="30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AU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Dept. of </a:t>
            </a:r>
            <a:r>
              <a:rPr lang="en-AU" sz="3000" dirty="0" err="1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Orthopedic</a:t>
            </a:r>
            <a:r>
              <a:rPr lang="en-AU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Surgery, Rigshospitalet, Denmark;</a:t>
            </a:r>
            <a:r>
              <a:rPr lang="en-AU" sz="3000" baseline="30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 </a:t>
            </a:r>
            <a:r>
              <a:rPr lang="en-AU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Norwegian Arthroplasty Register, Haukeland University Hospital, Bergen, Norway; </a:t>
            </a:r>
            <a:r>
              <a:rPr lang="en-AU" sz="3000" baseline="30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AU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Dept. of Clinical Medicine, University of Copenhagen, Denmark; </a:t>
            </a:r>
            <a:r>
              <a:rPr lang="en-AU" sz="3000" baseline="30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</a:t>
            </a:r>
            <a:r>
              <a:rPr lang="en-AU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Dept. of Clinical Medicine, University of Bergen, Norway</a:t>
            </a:r>
          </a:p>
        </p:txBody>
      </p:sp>
      <p:sp>
        <p:nvSpPr>
          <p:cNvPr id="57" name="Text Box 2">
            <a:extLst>
              <a:ext uri="{FF2B5EF4-FFF2-40B4-BE49-F238E27FC236}">
                <a16:creationId xmlns:a16="http://schemas.microsoft.com/office/drawing/2014/main" id="{19378E08-B4C4-4E08-BA93-A2CF5282C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69" y="4896917"/>
            <a:ext cx="49923082" cy="80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364323" tIns="364323" rIns="364323" bIns="364323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8000" b="1" spc="267" dirty="0">
                <a:solidFill>
                  <a:srgbClr val="234A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Similar incidence and implant survival of multiply revised knee arthroplasties in Norway and Denmark</a:t>
            </a:r>
            <a:endParaRPr lang="en-AU" sz="8000" b="1" spc="267" dirty="0">
              <a:solidFill>
                <a:srgbClr val="234A7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ángulo 30">
            <a:extLst>
              <a:ext uri="{FF2B5EF4-FFF2-40B4-BE49-F238E27FC236}">
                <a16:creationId xmlns:a16="http://schemas.microsoft.com/office/drawing/2014/main" id="{B2FEB920-F631-501E-C72F-3F26E13EEE73}"/>
              </a:ext>
            </a:extLst>
          </p:cNvPr>
          <p:cNvSpPr/>
          <p:nvPr/>
        </p:nvSpPr>
        <p:spPr>
          <a:xfrm>
            <a:off x="4661214" y="17187595"/>
            <a:ext cx="7994731" cy="26776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30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How: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Absolute incidence (total count of events)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Kaplan-Meier methods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Cox regression with adjustment of age, sex and time of primary procedure</a:t>
            </a:r>
          </a:p>
        </p:txBody>
      </p:sp>
      <p:pic>
        <p:nvPicPr>
          <p:cNvPr id="1026" name="Picture 2" descr="The Danish flag | Nordic cooperation">
            <a:extLst>
              <a:ext uri="{FF2B5EF4-FFF2-40B4-BE49-F238E27FC236}">
                <a16:creationId xmlns:a16="http://schemas.microsoft.com/office/drawing/2014/main" id="{83FD68AF-FEF3-03F4-3A02-F353B290B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83" y="17419233"/>
            <a:ext cx="2736703" cy="199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ag of Norway - Wikipedia">
            <a:extLst>
              <a:ext uri="{FF2B5EF4-FFF2-40B4-BE49-F238E27FC236}">
                <a16:creationId xmlns:a16="http://schemas.microsoft.com/office/drawing/2014/main" id="{63C245F3-1FB7-B6DF-1422-7882A2D64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83" y="14851266"/>
            <a:ext cx="2736703" cy="199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30">
            <a:extLst>
              <a:ext uri="{FF2B5EF4-FFF2-40B4-BE49-F238E27FC236}">
                <a16:creationId xmlns:a16="http://schemas.microsoft.com/office/drawing/2014/main" id="{3140BEF4-FE51-DBF5-D1CB-1A3FBD1DC39E}"/>
              </a:ext>
            </a:extLst>
          </p:cNvPr>
          <p:cNvSpPr/>
          <p:nvPr/>
        </p:nvSpPr>
        <p:spPr>
          <a:xfrm>
            <a:off x="12914123" y="13536772"/>
            <a:ext cx="7055963" cy="60016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30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What: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primary knee arthroplasties in Denmark and Norway, including total-, uni-, and patellofemoral knee arthroplasties.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Revision defined as any exchange,   removal, and/or addition of an arthroplasty component.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Two-stage revisions counted as two revision procedures.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30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Knee arthrodesis and femoral amputation not included. </a:t>
            </a:r>
          </a:p>
        </p:txBody>
      </p:sp>
      <p:pic>
        <p:nvPicPr>
          <p:cNvPr id="21" name="Grafik 7">
            <a:extLst>
              <a:ext uri="{FF2B5EF4-FFF2-40B4-BE49-F238E27FC236}">
                <a16:creationId xmlns:a16="http://schemas.microsoft.com/office/drawing/2014/main" id="{D84856DC-9AC6-B445-051F-18A9776EE0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341983" y="17187596"/>
            <a:ext cx="14939014" cy="9040206"/>
          </a:xfrm>
          <a:prstGeom prst="rect">
            <a:avLst/>
          </a:prstGeom>
        </p:spPr>
      </p:pic>
      <p:graphicFrame>
        <p:nvGraphicFramePr>
          <p:cNvPr id="22" name="Tabel 21">
            <a:extLst>
              <a:ext uri="{FF2B5EF4-FFF2-40B4-BE49-F238E27FC236}">
                <a16:creationId xmlns:a16="http://schemas.microsoft.com/office/drawing/2014/main" id="{C9BCF5B0-3EFB-CA63-DFC5-DA05A33CF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797775"/>
              </p:ext>
            </p:extLst>
          </p:nvPr>
        </p:nvGraphicFramePr>
        <p:xfrm>
          <a:off x="21399107" y="8934403"/>
          <a:ext cx="27695535" cy="6273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9312">
                  <a:extLst>
                    <a:ext uri="{9D8B030D-6E8A-4147-A177-3AD203B41FA5}">
                      <a16:colId xmlns:a16="http://schemas.microsoft.com/office/drawing/2014/main" val="1217613174"/>
                    </a:ext>
                  </a:extLst>
                </a:gridCol>
                <a:gridCol w="3082434">
                  <a:extLst>
                    <a:ext uri="{9D8B030D-6E8A-4147-A177-3AD203B41FA5}">
                      <a16:colId xmlns:a16="http://schemas.microsoft.com/office/drawing/2014/main" val="1809271434"/>
                    </a:ext>
                  </a:extLst>
                </a:gridCol>
                <a:gridCol w="6289433">
                  <a:extLst>
                    <a:ext uri="{9D8B030D-6E8A-4147-A177-3AD203B41FA5}">
                      <a16:colId xmlns:a16="http://schemas.microsoft.com/office/drawing/2014/main" val="1782534049"/>
                    </a:ext>
                  </a:extLst>
                </a:gridCol>
                <a:gridCol w="2642085">
                  <a:extLst>
                    <a:ext uri="{9D8B030D-6E8A-4147-A177-3AD203B41FA5}">
                      <a16:colId xmlns:a16="http://schemas.microsoft.com/office/drawing/2014/main" val="967102469"/>
                    </a:ext>
                  </a:extLst>
                </a:gridCol>
                <a:gridCol w="6121410">
                  <a:extLst>
                    <a:ext uri="{9D8B030D-6E8A-4147-A177-3AD203B41FA5}">
                      <a16:colId xmlns:a16="http://schemas.microsoft.com/office/drawing/2014/main" val="1454375505"/>
                    </a:ext>
                  </a:extLst>
                </a:gridCol>
                <a:gridCol w="7430861">
                  <a:extLst>
                    <a:ext uri="{9D8B030D-6E8A-4147-A177-3AD203B41FA5}">
                      <a16:colId xmlns:a16="http://schemas.microsoft.com/office/drawing/2014/main" val="1147538978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kern="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Incidence of revisions</a:t>
                      </a:r>
                      <a:endParaRPr lang="en-DK" sz="3000" kern="1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628838"/>
                  </a:ext>
                </a:extLst>
              </a:tr>
              <a:tr h="679073"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kern="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Denmark</a:t>
                      </a:r>
                      <a:endParaRPr lang="en-DK" sz="3000" kern="1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b="1" kern="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Norway</a:t>
                      </a:r>
                      <a:endParaRPr lang="en-DK" sz="3000" b="1" kern="1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b="1" kern="100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Difference</a:t>
                      </a:r>
                      <a:r>
                        <a:rPr lang="en-GB" sz="3000" b="1" kern="100" baseline="30000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r>
                        <a:rPr lang="en-GB" sz="3000" b="1" kern="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[95% CI, p-value]</a:t>
                      </a:r>
                      <a:endParaRPr lang="en-DK" sz="3000" b="1" kern="1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18741"/>
                  </a:ext>
                </a:extLst>
              </a:tr>
              <a:tr h="6790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kern="1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DK" sz="3000" kern="1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kern="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Revisions, n</a:t>
                      </a:r>
                      <a:endParaRPr lang="en-DK" sz="3000" kern="1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kern="1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of primary procedures</a:t>
                      </a:r>
                      <a:endParaRPr lang="en-DK" sz="3000" kern="1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kern="1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Revisions, n</a:t>
                      </a:r>
                      <a:endParaRPr lang="en-DK" sz="3000" kern="1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kern="1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of primary procedures</a:t>
                      </a:r>
                      <a:endParaRPr lang="en-DK" sz="3000" kern="1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kern="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DK" sz="3000" kern="1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917998"/>
                  </a:ext>
                </a:extLst>
              </a:tr>
              <a:tr h="6790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kern="1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r>
                        <a:rPr lang="en-GB" sz="3000" kern="100" baseline="300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</a:t>
                      </a:r>
                      <a:endParaRPr lang="en-DK" sz="3000" kern="1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kern="1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10,544</a:t>
                      </a:r>
                      <a:endParaRPr lang="en-DK" sz="3000" kern="1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kern="1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6.6% (10,544/159,343)</a:t>
                      </a:r>
                      <a:endParaRPr lang="en-DK" sz="3000" kern="1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kern="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5,980</a:t>
                      </a:r>
                      <a:endParaRPr lang="en-DK" sz="3000" kern="1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kern="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5.7% (5,980/105,192)</a:t>
                      </a:r>
                      <a:endParaRPr lang="en-DK" sz="3000" kern="1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kern="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0.9% [0.7 to 1.1%, &lt;0.001]</a:t>
                      </a:r>
                      <a:endParaRPr lang="en-DK" sz="3000" kern="1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522254"/>
                  </a:ext>
                </a:extLst>
              </a:tr>
              <a:tr h="6790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kern="1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r>
                        <a:rPr lang="en-GB" sz="3000" kern="100" baseline="300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nd</a:t>
                      </a:r>
                      <a:endParaRPr lang="en-DK" sz="3000" kern="1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kern="1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2,129</a:t>
                      </a:r>
                      <a:endParaRPr lang="en-DK" sz="3000" kern="1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kern="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1.3% (2,129/159,343)</a:t>
                      </a:r>
                      <a:endParaRPr lang="en-DK" sz="3000" kern="1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kern="1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1,299</a:t>
                      </a:r>
                      <a:endParaRPr lang="en-DK" sz="3000" kern="1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kern="1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1.2% (1,299/105,192)</a:t>
                      </a:r>
                      <a:endParaRPr lang="en-DK" sz="3000" kern="1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kern="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0.1% [0.01 to 0.2, 0.03]</a:t>
                      </a:r>
                      <a:endParaRPr lang="en-DK" sz="3000" kern="1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900509"/>
                  </a:ext>
                </a:extLst>
              </a:tr>
              <a:tr h="6790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kern="1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r>
                        <a:rPr lang="en-GB" sz="3000" kern="100" baseline="300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rd</a:t>
                      </a:r>
                      <a:r>
                        <a:rPr lang="en-GB" sz="3000" kern="1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en-DK" sz="3000" kern="1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kern="1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621</a:t>
                      </a:r>
                      <a:endParaRPr lang="en-DK" sz="3000" kern="1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kern="1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0.4% (621/159,343)</a:t>
                      </a:r>
                      <a:endParaRPr lang="en-DK" sz="3000" kern="1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kern="1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404</a:t>
                      </a:r>
                      <a:endParaRPr lang="en-DK" sz="3000" kern="1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kern="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0.4% (404/105,192)</a:t>
                      </a:r>
                      <a:endParaRPr lang="en-DK" sz="3000" kern="1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kern="1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0% [-0.04 to 0.05, 0.8]</a:t>
                      </a:r>
                      <a:endParaRPr lang="en-DK" sz="3000" kern="1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437300"/>
                  </a:ext>
                </a:extLst>
              </a:tr>
              <a:tr h="6790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kern="1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r>
                        <a:rPr lang="en-GB" sz="3000" kern="100" baseline="300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</a:t>
                      </a:r>
                      <a:r>
                        <a:rPr lang="en-GB" sz="3000" kern="1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en-DK" sz="3000" kern="1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kern="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222</a:t>
                      </a:r>
                      <a:endParaRPr lang="en-DK" sz="3000" kern="1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kern="1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0.1% (222/159,343)</a:t>
                      </a:r>
                      <a:endParaRPr lang="en-DK" sz="3000" kern="1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kern="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157</a:t>
                      </a:r>
                      <a:endParaRPr lang="en-DK" sz="3000" kern="1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kern="1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0.1% (157/105,192</a:t>
                      </a:r>
                      <a:endParaRPr lang="en-DK" sz="3000" kern="1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kern="1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0% [-0.04 to 0.02, 0.5]</a:t>
                      </a:r>
                      <a:endParaRPr lang="en-DK" sz="3000" kern="1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95228"/>
                  </a:ext>
                </a:extLst>
              </a:tr>
              <a:tr h="679073">
                <a:tc gridSpan="6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000" kern="100" baseline="30000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r>
                        <a:rPr lang="en-GB" sz="3000" kern="100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Two</a:t>
                      </a:r>
                      <a:r>
                        <a:rPr lang="en-GB" sz="3000" kern="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-proportion z-test</a:t>
                      </a:r>
                      <a:endParaRPr lang="en-DK" sz="3000" kern="1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414969"/>
                  </a:ext>
                </a:extLst>
              </a:tr>
            </a:tbl>
          </a:graphicData>
        </a:graphic>
      </p:graphicFrame>
      <p:pic>
        <p:nvPicPr>
          <p:cNvPr id="24" name="Grafik 4">
            <a:extLst>
              <a:ext uri="{FF2B5EF4-FFF2-40B4-BE49-F238E27FC236}">
                <a16:creationId xmlns:a16="http://schemas.microsoft.com/office/drawing/2014/main" id="{E0C657B9-D53F-A6CD-D65A-B1A960FF20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247716" y="17187597"/>
            <a:ext cx="14524189" cy="9040205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3AE28F93-FD0B-E2D3-92DC-2AFC9CF1DB46}"/>
              </a:ext>
            </a:extLst>
          </p:cNvPr>
          <p:cNvSpPr/>
          <p:nvPr/>
        </p:nvSpPr>
        <p:spPr>
          <a:xfrm>
            <a:off x="21057256" y="17014783"/>
            <a:ext cx="6079189" cy="10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45C7A70-786F-D72B-621F-486D319F99C2}"/>
              </a:ext>
            </a:extLst>
          </p:cNvPr>
          <p:cNvSpPr/>
          <p:nvPr/>
        </p:nvSpPr>
        <p:spPr>
          <a:xfrm>
            <a:off x="34771905" y="16974604"/>
            <a:ext cx="6079189" cy="102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0ED0FFC6-FDD4-18F7-C817-6D1E7ADCA5E6}"/>
              </a:ext>
            </a:extLst>
          </p:cNvPr>
          <p:cNvSpPr txBox="1"/>
          <p:nvPr/>
        </p:nvSpPr>
        <p:spPr>
          <a:xfrm>
            <a:off x="22742057" y="16737784"/>
            <a:ext cx="106502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Survival</a:t>
            </a:r>
            <a:r>
              <a:rPr lang="da-DK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da-DK" sz="3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primary</a:t>
            </a:r>
            <a:r>
              <a:rPr lang="da-DK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a-DK" sz="3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knee</a:t>
            </a:r>
            <a:r>
              <a:rPr lang="da-DK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a-DK" sz="3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arthroplasties</a:t>
            </a:r>
            <a:r>
              <a:rPr lang="da-DK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Kaplan-Meier plot</a:t>
            </a:r>
            <a:endParaRPr lang="en-DK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58DEBF67-E65B-74E8-7F41-7ECAE5A3C98A}"/>
              </a:ext>
            </a:extLst>
          </p:cNvPr>
          <p:cNvSpPr txBox="1"/>
          <p:nvPr/>
        </p:nvSpPr>
        <p:spPr>
          <a:xfrm>
            <a:off x="37531066" y="16737784"/>
            <a:ext cx="120751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Survival</a:t>
            </a:r>
            <a:r>
              <a:rPr lang="da-DK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3rd revision </a:t>
            </a:r>
            <a:r>
              <a:rPr lang="da-DK" sz="3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knee</a:t>
            </a:r>
            <a:r>
              <a:rPr lang="da-DK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a-DK" sz="3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arthroplasties</a:t>
            </a:r>
            <a:r>
              <a:rPr lang="da-DK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Kaplan-Meier plot</a:t>
            </a:r>
            <a:endParaRPr lang="en-DK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485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– 2022-Design">
  <a:themeElements>
    <a:clrScheme name="Office 2013 – 2022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– 2022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– 2022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127</TotalTime>
  <Words>500</Words>
  <Application>Microsoft Office PowerPoint</Application>
  <PresentationFormat>Egendefinert</PresentationFormat>
  <Paragraphs>67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9" baseType="lpstr">
      <vt:lpstr>Open Sans</vt:lpstr>
      <vt:lpstr>Museo Sans 700</vt:lpstr>
      <vt:lpstr>Calibri</vt:lpstr>
      <vt:lpstr>Arial</vt:lpstr>
      <vt:lpstr>Calibri Light</vt:lpstr>
      <vt:lpstr>Arial Black</vt:lpstr>
      <vt:lpstr>Aptos</vt:lpstr>
      <vt:lpstr>Office 2013 – 2022-Design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 Jemes</dc:creator>
  <cp:lastModifiedBy>Furnes, Randi Kristin Hovland</cp:lastModifiedBy>
  <cp:revision>53</cp:revision>
  <dcterms:created xsi:type="dcterms:W3CDTF">2020-08-28T12:01:50Z</dcterms:created>
  <dcterms:modified xsi:type="dcterms:W3CDTF">2026-04-07T10:26:52Z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c3ffc1c-ef00-4620-9c2f-7d9c1597774b_Enabled">
    <vt:lpwstr>true</vt:lpwstr>
  </property>
  <property fmtid="{D5CDD505-2E9C-101B-9397-08002B2CF9AE}" pid="3" name="MSIP_Label_0c3ffc1c-ef00-4620-9c2f-7d9c1597774b_SetDate">
    <vt:lpwstr>2026-04-07T10:26:43Z</vt:lpwstr>
  </property>
  <property fmtid="{D5CDD505-2E9C-101B-9397-08002B2CF9AE}" pid="4" name="MSIP_Label_0c3ffc1c-ef00-4620-9c2f-7d9c1597774b_Method">
    <vt:lpwstr>Standard</vt:lpwstr>
  </property>
  <property fmtid="{D5CDD505-2E9C-101B-9397-08002B2CF9AE}" pid="5" name="MSIP_Label_0c3ffc1c-ef00-4620-9c2f-7d9c1597774b_Name">
    <vt:lpwstr>Intern</vt:lpwstr>
  </property>
  <property fmtid="{D5CDD505-2E9C-101B-9397-08002B2CF9AE}" pid="6" name="MSIP_Label_0c3ffc1c-ef00-4620-9c2f-7d9c1597774b_SiteId">
    <vt:lpwstr>bdcbe535-f3cf-49f5-8a6a-fb6d98dc7837</vt:lpwstr>
  </property>
  <property fmtid="{D5CDD505-2E9C-101B-9397-08002B2CF9AE}" pid="7" name="MSIP_Label_0c3ffc1c-ef00-4620-9c2f-7d9c1597774b_ActionId">
    <vt:lpwstr>7fca5bc6-e125-4ee2-b247-903188e9bd87</vt:lpwstr>
  </property>
  <property fmtid="{D5CDD505-2E9C-101B-9397-08002B2CF9AE}" pid="8" name="MSIP_Label_0c3ffc1c-ef00-4620-9c2f-7d9c1597774b_ContentBits">
    <vt:lpwstr>2</vt:lpwstr>
  </property>
  <property fmtid="{D5CDD505-2E9C-101B-9397-08002B2CF9AE}" pid="9" name="MSIP_Label_0c3ffc1c-ef00-4620-9c2f-7d9c1597774b_Tag">
    <vt:lpwstr>10, 3, 0, 1</vt:lpwstr>
  </property>
  <property fmtid="{D5CDD505-2E9C-101B-9397-08002B2CF9AE}" pid="10" name="ClassificationContentMarkingFooterLocations">
    <vt:lpwstr>Office 2013 – 2022-Design:8</vt:lpwstr>
  </property>
  <property fmtid="{D5CDD505-2E9C-101B-9397-08002B2CF9AE}" pid="11" name="ClassificationContentMarkingFooterText">
    <vt:lpwstr>Følsomhet Intern (gul)</vt:lpwstr>
  </property>
</Properties>
</file>