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slides/slide41.xml" ContentType="application/vnd.openxmlformats-officedocument.presentationml.slide+xml"/>
  <Override PartName="/ppt/slides/slide42.xml" ContentType="application/vnd.openxmlformats-officedocument.presentationml.slide+xml"/>
  <Override PartName="/ppt/presentation.xml" ContentType="application/vnd.openxmlformats-officedocument.presentationml.presentation.main+xml"/>
  <Override PartName="/ppt/slides/slide40.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39.xml" ContentType="application/vnd.openxmlformats-officedocument.presentationml.slide+xml"/>
  <Override PartName="/ppt/slides/slide28.xml" ContentType="application/vnd.openxmlformats-officedocument.presentationml.slide+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Layouts/slideLayout6.xml" ContentType="application/vnd.openxmlformats-officedocument.presentationml.slideLayout+xml"/>
  <Override PartName="/ppt/slideLayouts/slideLayout3.xml" ContentType="application/vnd.openxmlformats-officedocument.presentationml.slideLayout+xml"/>
  <Override PartName="/ppt/slideLayouts/slideLayout8.xml" ContentType="application/vnd.openxmlformats-officedocument.presentationml.slideLayout+xml"/>
  <Override PartName="/ppt/slideLayouts/slideLayout59.xml" ContentType="application/vnd.openxmlformats-officedocument.presentationml.slideLayout+xml"/>
  <Override PartName="/ppt/slideLayouts/slideLayout58.xml" ContentType="application/vnd.openxmlformats-officedocument.presentationml.slideLayout+xml"/>
  <Override PartName="/ppt/slideLayouts/slideLayout57.xml" ContentType="application/vnd.openxmlformats-officedocument.presentationml.slideLayout+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0.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9.xml" ContentType="application/vnd.openxmlformats-officedocument.presentationml.slideLayout+xml"/>
  <Override PartName="/ppt/slideLayouts/slideLayout48.xml" ContentType="application/vnd.openxmlformats-officedocument.presentationml.slideLayout+xml"/>
  <Override PartName="/ppt/slideLayouts/slideLayout47.xml" ContentType="application/vnd.openxmlformats-officedocument.presentationml.slideLayout+xml"/>
  <Override PartName="/ppt/slideLayouts/slideLayout46.xml" ContentType="application/vnd.openxmlformats-officedocument.presentationml.slideLayout+xml"/>
  <Override PartName="/ppt/slideLayouts/slideLayout45.xml" ContentType="application/vnd.openxmlformats-officedocument.presentationml.slideLayout+xml"/>
  <Override PartName="/ppt/slideLayouts/slideLayout44.xml" ContentType="application/vnd.openxmlformats-officedocument.presentationml.slideLayout+xml"/>
  <Override PartName="/ppt/slideLayouts/slideLayout32.xml" ContentType="application/vnd.openxmlformats-officedocument.presentationml.slideLayout+xml"/>
  <Override PartName="/ppt/slideLayouts/slideLayout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1.xml" ContentType="application/vnd.openxmlformats-officedocument.presentationml.slideLayout+xml"/>
  <Override PartName="/ppt/slideLayouts/slideLayout23.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4.xml" ContentType="application/vnd.openxmlformats-officedocument.presentationml.slideLayout+xml"/>
  <Override PartName="/ppt/slideMasters/slideMaster1.xml" ContentType="application/vnd.openxmlformats-officedocument.presentationml.slideMaster+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30.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Masters/notesMaster1.xml" ContentType="application/vnd.openxmlformats-officedocument.presentationml.notesMaster+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 id="2147483708" r:id="rId3"/>
    <p:sldMasterId id="2147483720" r:id="rId4"/>
    <p:sldMasterId id="2147483732" r:id="rId5"/>
    <p:sldMasterId id="2147483744" r:id="rId6"/>
  </p:sldMasterIdLst>
  <p:notesMasterIdLst>
    <p:notesMasterId r:id="rId49"/>
  </p:notesMasterIdLst>
  <p:sldIdLst>
    <p:sldId id="256" r:id="rId7"/>
    <p:sldId id="257" r:id="rId8"/>
    <p:sldId id="258" r:id="rId9"/>
    <p:sldId id="297" r:id="rId10"/>
    <p:sldId id="259" r:id="rId11"/>
    <p:sldId id="262" r:id="rId12"/>
    <p:sldId id="295" r:id="rId13"/>
    <p:sldId id="263" r:id="rId14"/>
    <p:sldId id="264" r:id="rId15"/>
    <p:sldId id="266" r:id="rId16"/>
    <p:sldId id="285" r:id="rId17"/>
    <p:sldId id="284" r:id="rId18"/>
    <p:sldId id="270" r:id="rId19"/>
    <p:sldId id="267" r:id="rId20"/>
    <p:sldId id="269" r:id="rId21"/>
    <p:sldId id="275" r:id="rId22"/>
    <p:sldId id="277" r:id="rId23"/>
    <p:sldId id="276" r:id="rId24"/>
    <p:sldId id="278" r:id="rId25"/>
    <p:sldId id="282" r:id="rId26"/>
    <p:sldId id="279" r:id="rId27"/>
    <p:sldId id="283" r:id="rId28"/>
    <p:sldId id="280" r:id="rId29"/>
    <p:sldId id="286" r:id="rId30"/>
    <p:sldId id="281" r:id="rId31"/>
    <p:sldId id="293" r:id="rId32"/>
    <p:sldId id="287" r:id="rId33"/>
    <p:sldId id="294" r:id="rId34"/>
    <p:sldId id="289" r:id="rId35"/>
    <p:sldId id="291" r:id="rId36"/>
    <p:sldId id="296" r:id="rId37"/>
    <p:sldId id="299" r:id="rId38"/>
    <p:sldId id="298" r:id="rId39"/>
    <p:sldId id="301" r:id="rId40"/>
    <p:sldId id="300" r:id="rId41"/>
    <p:sldId id="302" r:id="rId42"/>
    <p:sldId id="303" r:id="rId43"/>
    <p:sldId id="304" r:id="rId44"/>
    <p:sldId id="305" r:id="rId45"/>
    <p:sldId id="306" r:id="rId46"/>
    <p:sldId id="307" r:id="rId47"/>
    <p:sldId id="308"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7" d="100"/>
          <a:sy n="97" d="100"/>
        </p:scale>
        <p:origin x="-101"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presProps" Target="presProps.xml"/><Relationship Id="rId55" Type="http://schemas.openxmlformats.org/officeDocument/2006/relationships/customXml" Target="../customXml/item2.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tableStyles" Target="tableStyles.xml"/><Relationship Id="rId5" Type="http://schemas.openxmlformats.org/officeDocument/2006/relationships/slideMaster" Target="slideMasters/slideMaster5.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customXml" Target="../customXml/item3.xml"/><Relationship Id="rId8" Type="http://schemas.openxmlformats.org/officeDocument/2006/relationships/slide" Target="slides/slide2.xml"/><Relationship Id="rId51"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baseline</c:v>
                </c:pt>
              </c:strCache>
            </c:strRef>
          </c:tx>
          <c:invertIfNegative val="0"/>
          <c:cat>
            <c:strRef>
              <c:f>Sheet1!$A$2:$A$3</c:f>
              <c:strCache>
                <c:ptCount val="2"/>
                <c:pt idx="0">
                  <c:v>control</c:v>
                </c:pt>
                <c:pt idx="1">
                  <c:v>intervention</c:v>
                </c:pt>
              </c:strCache>
            </c:strRef>
          </c:cat>
          <c:val>
            <c:numRef>
              <c:f>Sheet1!$B$2:$B$3</c:f>
              <c:numCache>
                <c:formatCode>General</c:formatCode>
                <c:ptCount val="2"/>
                <c:pt idx="0">
                  <c:v>140</c:v>
                </c:pt>
                <c:pt idx="1">
                  <c:v>141</c:v>
                </c:pt>
              </c:numCache>
            </c:numRef>
          </c:val>
        </c:ser>
        <c:ser>
          <c:idx val="1"/>
          <c:order val="1"/>
          <c:tx>
            <c:strRef>
              <c:f>Sheet1!$C$1</c:f>
              <c:strCache>
                <c:ptCount val="1"/>
                <c:pt idx="0">
                  <c:v>12 months FU</c:v>
                </c:pt>
              </c:strCache>
            </c:strRef>
          </c:tx>
          <c:invertIfNegative val="0"/>
          <c:cat>
            <c:strRef>
              <c:f>Sheet1!$A$2:$A$3</c:f>
              <c:strCache>
                <c:ptCount val="2"/>
                <c:pt idx="0">
                  <c:v>control</c:v>
                </c:pt>
                <c:pt idx="1">
                  <c:v>intervention</c:v>
                </c:pt>
              </c:strCache>
            </c:strRef>
          </c:cat>
          <c:val>
            <c:numRef>
              <c:f>Sheet1!$C$2:$C$3</c:f>
              <c:numCache>
                <c:formatCode>General</c:formatCode>
                <c:ptCount val="2"/>
                <c:pt idx="0">
                  <c:v>95.3</c:v>
                </c:pt>
                <c:pt idx="1">
                  <c:v>94</c:v>
                </c:pt>
              </c:numCache>
            </c:numRef>
          </c:val>
        </c:ser>
        <c:dLbls>
          <c:showLegendKey val="0"/>
          <c:showVal val="0"/>
          <c:showCatName val="0"/>
          <c:showSerName val="0"/>
          <c:showPercent val="0"/>
          <c:showBubbleSize val="0"/>
        </c:dLbls>
        <c:gapWidth val="150"/>
        <c:axId val="116592640"/>
        <c:axId val="116594176"/>
      </c:barChart>
      <c:catAx>
        <c:axId val="116592640"/>
        <c:scaling>
          <c:orientation val="minMax"/>
        </c:scaling>
        <c:delete val="0"/>
        <c:axPos val="b"/>
        <c:numFmt formatCode="General" sourceLinked="0"/>
        <c:majorTickMark val="out"/>
        <c:minorTickMark val="none"/>
        <c:tickLblPos val="nextTo"/>
        <c:crossAx val="116594176"/>
        <c:crosses val="autoZero"/>
        <c:auto val="1"/>
        <c:lblAlgn val="ctr"/>
        <c:lblOffset val="100"/>
        <c:noMultiLvlLbl val="0"/>
      </c:catAx>
      <c:valAx>
        <c:axId val="116594176"/>
        <c:scaling>
          <c:orientation val="minMax"/>
        </c:scaling>
        <c:delete val="0"/>
        <c:axPos val="l"/>
        <c:majorGridlines/>
        <c:numFmt formatCode="General" sourceLinked="1"/>
        <c:majorTickMark val="out"/>
        <c:minorTickMark val="none"/>
        <c:tickLblPos val="nextTo"/>
        <c:crossAx val="116592640"/>
        <c:crosses val="autoZero"/>
        <c:crossBetween val="between"/>
      </c:valAx>
    </c:plotArea>
    <c:legend>
      <c:legendPos val="r"/>
      <c:overlay val="0"/>
    </c:legend>
    <c:plotVisOnly val="1"/>
    <c:dispBlanksAs val="gap"/>
    <c:showDLblsOverMax val="0"/>
  </c:chart>
  <c:txPr>
    <a:bodyPr/>
    <a:lstStyle/>
    <a:p>
      <a:pPr>
        <a:defRPr sz="1800"/>
      </a:pPr>
      <a:endParaRPr lang="nb-NO"/>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99BC64-6172-439F-885B-55B00E3C0E7F}" type="datetimeFigureOut">
              <a:rPr lang="en-GB" smtClean="0"/>
              <a:pPr/>
              <a:t>19/04/2017</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50EA85-030A-4091-918D-0DAE012B98A5}" type="slidenum">
              <a:rPr lang="en-GB" smtClean="0"/>
              <a:pPr/>
              <a:t>‹#›</a:t>
            </a:fld>
            <a:endParaRPr lang="en-GB"/>
          </a:p>
        </p:txBody>
      </p:sp>
    </p:spTree>
    <p:extLst>
      <p:ext uri="{BB962C8B-B14F-4D97-AF65-F5344CB8AC3E}">
        <p14:creationId xmlns:p14="http://schemas.microsoft.com/office/powerpoint/2010/main" val="2327347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1"/>
          <p:cNvSpPr>
            <a:spLocks noGrp="1" noRot="1" noChangeAspect="1" noChangeArrowheads="1" noTextEdit="1"/>
          </p:cNvSpPr>
          <p:nvPr>
            <p:ph type="sldImg"/>
          </p:nvPr>
        </p:nvSpPr>
        <p:spPr bwMode="auto">
          <a:xfrm>
            <a:off x="381000" y="695325"/>
            <a:ext cx="6096000" cy="3429000"/>
          </a:xfrm>
          <a:solidFill>
            <a:srgbClr val="FFFFFF"/>
          </a:solidFill>
          <a:ln>
            <a:solidFill>
              <a:srgbClr val="000000"/>
            </a:solidFill>
            <a:miter lim="800000"/>
            <a:headEnd/>
            <a:tailEnd/>
          </a:ln>
        </p:spPr>
      </p:sp>
      <p:sp>
        <p:nvSpPr>
          <p:cNvPr id="83971" name="Rectangle 2"/>
          <p:cNvSpPr>
            <a:spLocks noGrp="1"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504853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1"/>
          <p:cNvSpPr>
            <a:spLocks noGrp="1" noRot="1" noChangeAspect="1" noChangeArrowheads="1" noTextEdit="1"/>
          </p:cNvSpPr>
          <p:nvPr>
            <p:ph type="sldImg"/>
          </p:nvPr>
        </p:nvSpPr>
        <p:spPr bwMode="auto">
          <a:xfrm>
            <a:off x="381000" y="695325"/>
            <a:ext cx="6096000" cy="3429000"/>
          </a:xfrm>
          <a:solidFill>
            <a:srgbClr val="FFFFFF"/>
          </a:solidFill>
          <a:ln>
            <a:solidFill>
              <a:srgbClr val="000000"/>
            </a:solidFill>
            <a:miter lim="800000"/>
            <a:headEnd/>
            <a:tailEnd/>
          </a:ln>
        </p:spPr>
      </p:sp>
      <p:sp>
        <p:nvSpPr>
          <p:cNvPr id="84995" name="Rectangle 2"/>
          <p:cNvSpPr>
            <a:spLocks noGrp="1"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453669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3" y="2438427"/>
            <a:ext cx="12012084" cy="1052513"/>
            <a:chOff x="0" y="1536"/>
            <a:chExt cx="5675" cy="663"/>
          </a:xfrm>
        </p:grpSpPr>
        <p:grpSp>
          <p:nvGrpSpPr>
            <p:cNvPr id="3"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GB"/>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GB"/>
              </a:p>
            </p:txBody>
          </p:sp>
        </p:grpSp>
        <p:grpSp>
          <p:nvGrpSpPr>
            <p:cNvPr id="4"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GB"/>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GB"/>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GB"/>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GB"/>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GB"/>
            </a:p>
          </p:txBody>
        </p:sp>
      </p:grpSp>
      <p:sp>
        <p:nvSpPr>
          <p:cNvPr id="40972" name="Rectangle 12"/>
          <p:cNvSpPr>
            <a:spLocks noGrp="1" noChangeArrowheads="1"/>
          </p:cNvSpPr>
          <p:nvPr>
            <p:ph type="ctrTitle"/>
          </p:nvPr>
        </p:nvSpPr>
        <p:spPr>
          <a:xfrm>
            <a:off x="1320800" y="1676400"/>
            <a:ext cx="10363200" cy="1462088"/>
          </a:xfrm>
        </p:spPr>
        <p:txBody>
          <a:bodyPr/>
          <a:lstStyle>
            <a:lvl1pPr>
              <a:defRPr/>
            </a:lvl1pPr>
          </a:lstStyle>
          <a:p>
            <a:r>
              <a:rPr lang="en-US" smtClean="0"/>
              <a:t>Click to edit Master title style</a:t>
            </a:r>
            <a:endParaRPr lang="en-GB"/>
          </a:p>
        </p:txBody>
      </p:sp>
      <p:sp>
        <p:nvSpPr>
          <p:cNvPr id="40973" name="Rectangle 13"/>
          <p:cNvSpPr>
            <a:spLocks noGrp="1" noChangeArrowheads="1"/>
          </p:cNvSpPr>
          <p:nvPr>
            <p:ph type="subTitle" idx="1"/>
          </p:nvPr>
        </p:nvSpPr>
        <p:spPr>
          <a:xfrm>
            <a:off x="1828800" y="3886200"/>
            <a:ext cx="8534400" cy="1752600"/>
          </a:xfrm>
        </p:spPr>
        <p:txBody>
          <a:bodyPr/>
          <a:lstStyle>
            <a:lvl1pPr marL="0" indent="0" algn="ctr">
              <a:buFont typeface="Wingdings" pitchFamily="2" charset="2"/>
              <a:buNone/>
              <a:defRPr/>
            </a:lvl1pPr>
          </a:lstStyle>
          <a:p>
            <a:r>
              <a:rPr lang="en-US" smtClean="0"/>
              <a:t>Click to edit Master subtitle style</a:t>
            </a:r>
            <a:endParaRPr lang="en-GB"/>
          </a:p>
        </p:txBody>
      </p:sp>
      <p:sp>
        <p:nvSpPr>
          <p:cNvPr id="14" name="Rectangle 14"/>
          <p:cNvSpPr>
            <a:spLocks noGrp="1" noChangeArrowheads="1"/>
          </p:cNvSpPr>
          <p:nvPr>
            <p:ph type="dt" sz="half" idx="10"/>
          </p:nvPr>
        </p:nvSpPr>
        <p:spPr>
          <a:xfrm>
            <a:off x="1320800" y="6248400"/>
            <a:ext cx="2540000" cy="457200"/>
          </a:xfrm>
        </p:spPr>
        <p:txBody>
          <a:bodyPr/>
          <a:lstStyle>
            <a:lvl1pPr>
              <a:defRPr smtClean="0">
                <a:solidFill>
                  <a:schemeClr val="bg2"/>
                </a:solidFill>
              </a:defRPr>
            </a:lvl1pPr>
          </a:lstStyle>
          <a:p>
            <a:fld id="{C7C308D8-4A45-485B-9523-799E8454B374}" type="datetimeFigureOut">
              <a:rPr lang="en-GB" smtClean="0"/>
              <a:pPr/>
              <a:t>19/04/2017</a:t>
            </a:fld>
            <a:endParaRPr lang="en-GB"/>
          </a:p>
        </p:txBody>
      </p:sp>
      <p:sp>
        <p:nvSpPr>
          <p:cNvPr id="15" name="Rectangle 15"/>
          <p:cNvSpPr>
            <a:spLocks noGrp="1" noChangeArrowheads="1"/>
          </p:cNvSpPr>
          <p:nvPr>
            <p:ph type="ftr" sz="quarter" idx="11"/>
          </p:nvPr>
        </p:nvSpPr>
        <p:spPr>
          <a:xfrm>
            <a:off x="4572000" y="6248400"/>
            <a:ext cx="3860800" cy="457200"/>
          </a:xfrm>
        </p:spPr>
        <p:txBody>
          <a:bodyPr/>
          <a:lstStyle>
            <a:lvl1pPr>
              <a:defRPr smtClean="0">
                <a:solidFill>
                  <a:schemeClr val="bg2"/>
                </a:solidFill>
              </a:defRPr>
            </a:lvl1pPr>
          </a:lstStyle>
          <a:p>
            <a:endParaRPr lang="en-GB"/>
          </a:p>
        </p:txBody>
      </p:sp>
      <p:sp>
        <p:nvSpPr>
          <p:cNvPr id="16" name="Rectangle 16"/>
          <p:cNvSpPr>
            <a:spLocks noGrp="1" noChangeArrowheads="1"/>
          </p:cNvSpPr>
          <p:nvPr>
            <p:ph type="sldNum" sz="quarter" idx="12"/>
          </p:nvPr>
        </p:nvSpPr>
        <p:spPr>
          <a:xfrm>
            <a:off x="9144000" y="6248400"/>
            <a:ext cx="2540000" cy="457200"/>
          </a:xfrm>
        </p:spPr>
        <p:txBody>
          <a:bodyPr/>
          <a:lstStyle>
            <a:lvl1pPr>
              <a:defRPr smtClean="0">
                <a:solidFill>
                  <a:schemeClr val="bg2"/>
                </a:solidFill>
              </a:defRPr>
            </a:lvl1pPr>
          </a:lstStyle>
          <a:p>
            <a:fld id="{E5BAE223-1FCF-448C-B48D-C8D99DAD9358}"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1"/>
          <p:cNvSpPr>
            <a:spLocks noGrp="1" noChangeArrowheads="1"/>
          </p:cNvSpPr>
          <p:nvPr>
            <p:ph type="dt" sz="half" idx="10"/>
          </p:nvPr>
        </p:nvSpPr>
        <p:spPr>
          <a:ln/>
        </p:spPr>
        <p:txBody>
          <a:bodyPr/>
          <a:lstStyle>
            <a:lvl1pPr>
              <a:defRPr/>
            </a:lvl1pPr>
          </a:lstStyle>
          <a:p>
            <a:fld id="{C7C308D8-4A45-485B-9523-799E8454B374}" type="datetimeFigureOut">
              <a:rPr lang="en-GB" smtClean="0"/>
              <a:pPr/>
              <a:t>19/04/2017</a:t>
            </a:fld>
            <a:endParaRPr lang="en-GB"/>
          </a:p>
        </p:txBody>
      </p:sp>
      <p:sp>
        <p:nvSpPr>
          <p:cNvPr id="5" name="Rectangle 12"/>
          <p:cNvSpPr>
            <a:spLocks noGrp="1" noChangeArrowheads="1"/>
          </p:cNvSpPr>
          <p:nvPr>
            <p:ph type="ftr" sz="quarter" idx="11"/>
          </p:nvPr>
        </p:nvSpPr>
        <p:spPr>
          <a:ln/>
        </p:spPr>
        <p:txBody>
          <a:bodyPr/>
          <a:lstStyle>
            <a:lvl1pPr>
              <a:defRPr/>
            </a:lvl1pPr>
          </a:lstStyle>
          <a:p>
            <a:endParaRPr lang="en-GB"/>
          </a:p>
        </p:txBody>
      </p:sp>
      <p:sp>
        <p:nvSpPr>
          <p:cNvPr id="6" name="Rectangle 13"/>
          <p:cNvSpPr>
            <a:spLocks noGrp="1" noChangeArrowheads="1"/>
          </p:cNvSpPr>
          <p:nvPr>
            <p:ph type="sldNum" sz="quarter" idx="12"/>
          </p:nvPr>
        </p:nvSpPr>
        <p:spPr>
          <a:ln/>
        </p:spPr>
        <p:txBody>
          <a:bodyPr/>
          <a:lstStyle>
            <a:lvl1pPr>
              <a:defRPr/>
            </a:lvl1pPr>
          </a:lstStyle>
          <a:p>
            <a:fld id="{E5BAE223-1FCF-448C-B48D-C8D99DAD935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8733" y="214313"/>
            <a:ext cx="2601384" cy="5918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34584" y="214313"/>
            <a:ext cx="7600949"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1"/>
          <p:cNvSpPr>
            <a:spLocks noGrp="1" noChangeArrowheads="1"/>
          </p:cNvSpPr>
          <p:nvPr>
            <p:ph type="dt" sz="half" idx="10"/>
          </p:nvPr>
        </p:nvSpPr>
        <p:spPr>
          <a:ln/>
        </p:spPr>
        <p:txBody>
          <a:bodyPr/>
          <a:lstStyle>
            <a:lvl1pPr>
              <a:defRPr/>
            </a:lvl1pPr>
          </a:lstStyle>
          <a:p>
            <a:fld id="{C7C308D8-4A45-485B-9523-799E8454B374}" type="datetimeFigureOut">
              <a:rPr lang="en-GB" smtClean="0"/>
              <a:pPr/>
              <a:t>19/04/2017</a:t>
            </a:fld>
            <a:endParaRPr lang="en-GB"/>
          </a:p>
        </p:txBody>
      </p:sp>
      <p:sp>
        <p:nvSpPr>
          <p:cNvPr id="5" name="Rectangle 12"/>
          <p:cNvSpPr>
            <a:spLocks noGrp="1" noChangeArrowheads="1"/>
          </p:cNvSpPr>
          <p:nvPr>
            <p:ph type="ftr" sz="quarter" idx="11"/>
          </p:nvPr>
        </p:nvSpPr>
        <p:spPr>
          <a:ln/>
        </p:spPr>
        <p:txBody>
          <a:bodyPr/>
          <a:lstStyle>
            <a:lvl1pPr>
              <a:defRPr/>
            </a:lvl1pPr>
          </a:lstStyle>
          <a:p>
            <a:endParaRPr lang="en-GB"/>
          </a:p>
        </p:txBody>
      </p:sp>
      <p:sp>
        <p:nvSpPr>
          <p:cNvPr id="6" name="Rectangle 13"/>
          <p:cNvSpPr>
            <a:spLocks noGrp="1" noChangeArrowheads="1"/>
          </p:cNvSpPr>
          <p:nvPr>
            <p:ph type="sldNum" sz="quarter" idx="12"/>
          </p:nvPr>
        </p:nvSpPr>
        <p:spPr>
          <a:ln/>
        </p:spPr>
        <p:txBody>
          <a:bodyPr/>
          <a:lstStyle>
            <a:lvl1pPr>
              <a:defRPr/>
            </a:lvl1pPr>
          </a:lstStyle>
          <a:p>
            <a:fld id="{E5BAE223-1FCF-448C-B48D-C8D99DAD9358}"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35"/>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12800" y="1600204"/>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8229600" y="1600204"/>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9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9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3" y="273052"/>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3"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1"/>
          <p:cNvSpPr>
            <a:spLocks noGrp="1" noChangeArrowheads="1"/>
          </p:cNvSpPr>
          <p:nvPr>
            <p:ph type="dt" sz="half" idx="10"/>
          </p:nvPr>
        </p:nvSpPr>
        <p:spPr>
          <a:ln/>
        </p:spPr>
        <p:txBody>
          <a:bodyPr/>
          <a:lstStyle>
            <a:lvl1pPr>
              <a:defRPr/>
            </a:lvl1pPr>
          </a:lstStyle>
          <a:p>
            <a:fld id="{C7C308D8-4A45-485B-9523-799E8454B374}" type="datetimeFigureOut">
              <a:rPr lang="en-GB" smtClean="0"/>
              <a:pPr/>
              <a:t>19/04/2017</a:t>
            </a:fld>
            <a:endParaRPr lang="en-GB"/>
          </a:p>
        </p:txBody>
      </p:sp>
      <p:sp>
        <p:nvSpPr>
          <p:cNvPr id="5" name="Rectangle 12"/>
          <p:cNvSpPr>
            <a:spLocks noGrp="1" noChangeArrowheads="1"/>
          </p:cNvSpPr>
          <p:nvPr>
            <p:ph type="ftr" sz="quarter" idx="11"/>
          </p:nvPr>
        </p:nvSpPr>
        <p:spPr>
          <a:ln/>
        </p:spPr>
        <p:txBody>
          <a:bodyPr/>
          <a:lstStyle>
            <a:lvl1pPr>
              <a:defRPr/>
            </a:lvl1pPr>
          </a:lstStyle>
          <a:p>
            <a:endParaRPr lang="en-GB"/>
          </a:p>
        </p:txBody>
      </p:sp>
      <p:sp>
        <p:nvSpPr>
          <p:cNvPr id="6" name="Rectangle 13"/>
          <p:cNvSpPr>
            <a:spLocks noGrp="1" noChangeArrowheads="1"/>
          </p:cNvSpPr>
          <p:nvPr>
            <p:ph type="sldNum" sz="quarter" idx="12"/>
          </p:nvPr>
        </p:nvSpPr>
        <p:spPr>
          <a:ln/>
        </p:spPr>
        <p:txBody>
          <a:bodyPr/>
          <a:lstStyle>
            <a:lvl1pPr>
              <a:defRPr/>
            </a:lvl1pPr>
          </a:lstStyle>
          <a:p>
            <a:fld id="{E5BAE223-1FCF-448C-B48D-C8D99DAD9358}" type="slidenum">
              <a:rPr lang="en-GB" smtClean="0"/>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39"/>
            <a:ext cx="36576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12800" y="274639"/>
            <a:ext cx="10769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2"/>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37"/>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12800" y="1600204"/>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8229600" y="1600204"/>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9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9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27"/>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fld id="{C7C308D8-4A45-485B-9523-799E8454B374}" type="datetimeFigureOut">
              <a:rPr lang="en-GB" smtClean="0"/>
              <a:pPr/>
              <a:t>19/04/2017</a:t>
            </a:fld>
            <a:endParaRPr lang="en-GB"/>
          </a:p>
        </p:txBody>
      </p:sp>
      <p:sp>
        <p:nvSpPr>
          <p:cNvPr id="5" name="Rectangle 12"/>
          <p:cNvSpPr>
            <a:spLocks noGrp="1" noChangeArrowheads="1"/>
          </p:cNvSpPr>
          <p:nvPr>
            <p:ph type="ftr" sz="quarter" idx="11"/>
          </p:nvPr>
        </p:nvSpPr>
        <p:spPr>
          <a:ln/>
        </p:spPr>
        <p:txBody>
          <a:bodyPr/>
          <a:lstStyle>
            <a:lvl1pPr>
              <a:defRPr/>
            </a:lvl1pPr>
          </a:lstStyle>
          <a:p>
            <a:endParaRPr lang="en-GB"/>
          </a:p>
        </p:txBody>
      </p:sp>
      <p:sp>
        <p:nvSpPr>
          <p:cNvPr id="6" name="Rectangle 13"/>
          <p:cNvSpPr>
            <a:spLocks noGrp="1" noChangeArrowheads="1"/>
          </p:cNvSpPr>
          <p:nvPr>
            <p:ph type="sldNum" sz="quarter" idx="12"/>
          </p:nvPr>
        </p:nvSpPr>
        <p:spPr>
          <a:ln/>
        </p:spPr>
        <p:txBody>
          <a:bodyPr/>
          <a:lstStyle>
            <a:lvl1pPr>
              <a:defRPr/>
            </a:lvl1pPr>
          </a:lstStyle>
          <a:p>
            <a:fld id="{E5BAE223-1FCF-448C-B48D-C8D99DAD9358}" type="slidenum">
              <a:rPr lang="en-GB" smtClean="0"/>
              <a:pPr/>
              <a:t>‹#›</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3" y="273052"/>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3"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39"/>
            <a:ext cx="36576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12800" y="274639"/>
            <a:ext cx="10769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35"/>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12800" y="1600204"/>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8229600" y="1600204"/>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9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9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76917" y="2017713"/>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860117" y="2017713"/>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1"/>
          <p:cNvSpPr>
            <a:spLocks noGrp="1" noChangeArrowheads="1"/>
          </p:cNvSpPr>
          <p:nvPr>
            <p:ph type="dt" sz="half" idx="10"/>
          </p:nvPr>
        </p:nvSpPr>
        <p:spPr>
          <a:ln/>
        </p:spPr>
        <p:txBody>
          <a:bodyPr/>
          <a:lstStyle>
            <a:lvl1pPr>
              <a:defRPr/>
            </a:lvl1pPr>
          </a:lstStyle>
          <a:p>
            <a:fld id="{C7C308D8-4A45-485B-9523-799E8454B374}" type="datetimeFigureOut">
              <a:rPr lang="en-GB" smtClean="0"/>
              <a:pPr/>
              <a:t>19/04/2017</a:t>
            </a:fld>
            <a:endParaRPr lang="en-GB"/>
          </a:p>
        </p:txBody>
      </p:sp>
      <p:sp>
        <p:nvSpPr>
          <p:cNvPr id="6" name="Rectangle 12"/>
          <p:cNvSpPr>
            <a:spLocks noGrp="1" noChangeArrowheads="1"/>
          </p:cNvSpPr>
          <p:nvPr>
            <p:ph type="ftr" sz="quarter" idx="11"/>
          </p:nvPr>
        </p:nvSpPr>
        <p:spPr>
          <a:ln/>
        </p:spPr>
        <p:txBody>
          <a:bodyPr/>
          <a:lstStyle>
            <a:lvl1pPr>
              <a:defRPr/>
            </a:lvl1pPr>
          </a:lstStyle>
          <a:p>
            <a:endParaRPr lang="en-GB"/>
          </a:p>
        </p:txBody>
      </p:sp>
      <p:sp>
        <p:nvSpPr>
          <p:cNvPr id="7" name="Rectangle 13"/>
          <p:cNvSpPr>
            <a:spLocks noGrp="1" noChangeArrowheads="1"/>
          </p:cNvSpPr>
          <p:nvPr>
            <p:ph type="sldNum" sz="quarter" idx="12"/>
          </p:nvPr>
        </p:nvSpPr>
        <p:spPr>
          <a:ln/>
        </p:spPr>
        <p:txBody>
          <a:bodyPr/>
          <a:lstStyle>
            <a:lvl1pPr>
              <a:defRPr/>
            </a:lvl1pPr>
          </a:lstStyle>
          <a:p>
            <a:fld id="{E5BAE223-1FCF-448C-B48D-C8D99DAD9358}" type="slidenum">
              <a:rPr lang="en-GB" smtClean="0"/>
              <a:pPr/>
              <a:t>‹#›</a:t>
            </a:fld>
            <a:endParaRPr lang="en-GB"/>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3" y="273052"/>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3"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39"/>
            <a:ext cx="36576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12800" y="274639"/>
            <a:ext cx="10769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58"/>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33"/>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12800" y="1600204"/>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8229600" y="1600204"/>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8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8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85"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85"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11"/>
          <p:cNvSpPr>
            <a:spLocks noGrp="1" noChangeArrowheads="1"/>
          </p:cNvSpPr>
          <p:nvPr>
            <p:ph type="dt" sz="half" idx="10"/>
          </p:nvPr>
        </p:nvSpPr>
        <p:spPr>
          <a:ln/>
        </p:spPr>
        <p:txBody>
          <a:bodyPr/>
          <a:lstStyle>
            <a:lvl1pPr>
              <a:defRPr/>
            </a:lvl1pPr>
          </a:lstStyle>
          <a:p>
            <a:fld id="{C7C308D8-4A45-485B-9523-799E8454B374}" type="datetimeFigureOut">
              <a:rPr lang="en-GB" smtClean="0"/>
              <a:pPr/>
              <a:t>19/04/2017</a:t>
            </a:fld>
            <a:endParaRPr lang="en-GB"/>
          </a:p>
        </p:txBody>
      </p:sp>
      <p:sp>
        <p:nvSpPr>
          <p:cNvPr id="8" name="Rectangle 12"/>
          <p:cNvSpPr>
            <a:spLocks noGrp="1" noChangeArrowheads="1"/>
          </p:cNvSpPr>
          <p:nvPr>
            <p:ph type="ftr" sz="quarter" idx="11"/>
          </p:nvPr>
        </p:nvSpPr>
        <p:spPr>
          <a:ln/>
        </p:spPr>
        <p:txBody>
          <a:bodyPr/>
          <a:lstStyle>
            <a:lvl1pPr>
              <a:defRPr/>
            </a:lvl1pPr>
          </a:lstStyle>
          <a:p>
            <a:endParaRPr lang="en-GB"/>
          </a:p>
        </p:txBody>
      </p:sp>
      <p:sp>
        <p:nvSpPr>
          <p:cNvPr id="9" name="Rectangle 13"/>
          <p:cNvSpPr>
            <a:spLocks noGrp="1" noChangeArrowheads="1"/>
          </p:cNvSpPr>
          <p:nvPr>
            <p:ph type="sldNum" sz="quarter" idx="12"/>
          </p:nvPr>
        </p:nvSpPr>
        <p:spPr>
          <a:ln/>
        </p:spPr>
        <p:txBody>
          <a:bodyPr/>
          <a:lstStyle>
            <a:lvl1pPr>
              <a:defRPr/>
            </a:lvl1pPr>
          </a:lstStyle>
          <a:p>
            <a:fld id="{E5BAE223-1FCF-448C-B48D-C8D99DAD9358}" type="slidenum">
              <a:rPr lang="en-GB" smtClean="0"/>
              <a:pPr/>
              <a:t>‹#›</a:t>
            </a:fld>
            <a:endParaRPr lang="en-GB"/>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3" y="273052"/>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3"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39"/>
            <a:ext cx="36576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12800" y="274639"/>
            <a:ext cx="10769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52"/>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27"/>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12800" y="1600204"/>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8229600" y="1600204"/>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11"/>
          <p:cNvSpPr>
            <a:spLocks noGrp="1" noChangeArrowheads="1"/>
          </p:cNvSpPr>
          <p:nvPr>
            <p:ph type="dt" sz="half" idx="10"/>
          </p:nvPr>
        </p:nvSpPr>
        <p:spPr>
          <a:ln/>
        </p:spPr>
        <p:txBody>
          <a:bodyPr/>
          <a:lstStyle>
            <a:lvl1pPr>
              <a:defRPr/>
            </a:lvl1pPr>
          </a:lstStyle>
          <a:p>
            <a:fld id="{C7C308D8-4A45-485B-9523-799E8454B374}" type="datetimeFigureOut">
              <a:rPr lang="en-GB" smtClean="0"/>
              <a:pPr/>
              <a:t>19/04/2017</a:t>
            </a:fld>
            <a:endParaRPr lang="en-GB"/>
          </a:p>
        </p:txBody>
      </p:sp>
      <p:sp>
        <p:nvSpPr>
          <p:cNvPr id="4" name="Rectangle 12"/>
          <p:cNvSpPr>
            <a:spLocks noGrp="1" noChangeArrowheads="1"/>
          </p:cNvSpPr>
          <p:nvPr>
            <p:ph type="ftr" sz="quarter" idx="11"/>
          </p:nvPr>
        </p:nvSpPr>
        <p:spPr>
          <a:ln/>
        </p:spPr>
        <p:txBody>
          <a:bodyPr/>
          <a:lstStyle>
            <a:lvl1pPr>
              <a:defRPr/>
            </a:lvl1pPr>
          </a:lstStyle>
          <a:p>
            <a:endParaRPr lang="en-GB"/>
          </a:p>
        </p:txBody>
      </p:sp>
      <p:sp>
        <p:nvSpPr>
          <p:cNvPr id="5" name="Rectangle 13"/>
          <p:cNvSpPr>
            <a:spLocks noGrp="1" noChangeArrowheads="1"/>
          </p:cNvSpPr>
          <p:nvPr>
            <p:ph type="sldNum" sz="quarter" idx="12"/>
          </p:nvPr>
        </p:nvSpPr>
        <p:spPr>
          <a:ln/>
        </p:spPr>
        <p:txBody>
          <a:bodyPr/>
          <a:lstStyle>
            <a:lvl1pPr>
              <a:defRPr/>
            </a:lvl1pPr>
          </a:lstStyle>
          <a:p>
            <a:fld id="{E5BAE223-1FCF-448C-B48D-C8D99DAD9358}" type="slidenum">
              <a:rPr lang="en-GB" smtClean="0"/>
              <a:pPr/>
              <a:t>‹#›</a:t>
            </a:fld>
            <a:endParaRPr lang="en-GB"/>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85"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85"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3" y="273052"/>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3"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39"/>
            <a:ext cx="36576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12800" y="274639"/>
            <a:ext cx="10769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C308D8-4A45-485B-9523-799E8454B374}" type="datetimeFigureOut">
              <a:rPr lang="en-GB" smtClean="0"/>
              <a:pPr/>
              <a:t>19/04/2017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BAE223-1FCF-448C-B48D-C8D99DAD935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fld id="{C7C308D8-4A45-485B-9523-799E8454B374}" type="datetimeFigureOut">
              <a:rPr lang="en-GB" smtClean="0"/>
              <a:pPr/>
              <a:t>19/04/2017</a:t>
            </a:fld>
            <a:endParaRPr lang="en-GB"/>
          </a:p>
        </p:txBody>
      </p:sp>
      <p:sp>
        <p:nvSpPr>
          <p:cNvPr id="3" name="Rectangle 12"/>
          <p:cNvSpPr>
            <a:spLocks noGrp="1" noChangeArrowheads="1"/>
          </p:cNvSpPr>
          <p:nvPr>
            <p:ph type="ftr" sz="quarter" idx="11"/>
          </p:nvPr>
        </p:nvSpPr>
        <p:spPr>
          <a:ln/>
        </p:spPr>
        <p:txBody>
          <a:bodyPr/>
          <a:lstStyle>
            <a:lvl1pPr>
              <a:defRPr/>
            </a:lvl1pPr>
          </a:lstStyle>
          <a:p>
            <a:endParaRPr lang="en-GB"/>
          </a:p>
        </p:txBody>
      </p:sp>
      <p:sp>
        <p:nvSpPr>
          <p:cNvPr id="4" name="Rectangle 13"/>
          <p:cNvSpPr>
            <a:spLocks noGrp="1" noChangeArrowheads="1"/>
          </p:cNvSpPr>
          <p:nvPr>
            <p:ph type="sldNum" sz="quarter" idx="12"/>
          </p:nvPr>
        </p:nvSpPr>
        <p:spPr>
          <a:ln/>
        </p:spPr>
        <p:txBody>
          <a:bodyPr/>
          <a:lstStyle>
            <a:lvl1pPr>
              <a:defRPr/>
            </a:lvl1pPr>
          </a:lstStyle>
          <a:p>
            <a:fld id="{E5BAE223-1FCF-448C-B48D-C8D99DAD9358}"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3" y="273052"/>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3"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fld id="{C7C308D8-4A45-485B-9523-799E8454B374}" type="datetimeFigureOut">
              <a:rPr lang="en-GB" smtClean="0"/>
              <a:pPr/>
              <a:t>19/04/2017</a:t>
            </a:fld>
            <a:endParaRPr lang="en-GB"/>
          </a:p>
        </p:txBody>
      </p:sp>
      <p:sp>
        <p:nvSpPr>
          <p:cNvPr id="6" name="Rectangle 12"/>
          <p:cNvSpPr>
            <a:spLocks noGrp="1" noChangeArrowheads="1"/>
          </p:cNvSpPr>
          <p:nvPr>
            <p:ph type="ftr" sz="quarter" idx="11"/>
          </p:nvPr>
        </p:nvSpPr>
        <p:spPr>
          <a:ln/>
        </p:spPr>
        <p:txBody>
          <a:bodyPr/>
          <a:lstStyle>
            <a:lvl1pPr>
              <a:defRPr/>
            </a:lvl1pPr>
          </a:lstStyle>
          <a:p>
            <a:endParaRPr lang="en-GB"/>
          </a:p>
        </p:txBody>
      </p:sp>
      <p:sp>
        <p:nvSpPr>
          <p:cNvPr id="7" name="Rectangle 13"/>
          <p:cNvSpPr>
            <a:spLocks noGrp="1" noChangeArrowheads="1"/>
          </p:cNvSpPr>
          <p:nvPr>
            <p:ph type="sldNum" sz="quarter" idx="12"/>
          </p:nvPr>
        </p:nvSpPr>
        <p:spPr>
          <a:ln/>
        </p:spPr>
        <p:txBody>
          <a:bodyPr/>
          <a:lstStyle>
            <a:lvl1pPr>
              <a:defRPr/>
            </a:lvl1pPr>
          </a:lstStyle>
          <a:p>
            <a:fld id="{E5BAE223-1FCF-448C-B48D-C8D99DAD9358}"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fld id="{C7C308D8-4A45-485B-9523-799E8454B374}" type="datetimeFigureOut">
              <a:rPr lang="en-GB" smtClean="0"/>
              <a:pPr/>
              <a:t>19/04/2017</a:t>
            </a:fld>
            <a:endParaRPr lang="en-GB"/>
          </a:p>
        </p:txBody>
      </p:sp>
      <p:sp>
        <p:nvSpPr>
          <p:cNvPr id="6" name="Rectangle 12"/>
          <p:cNvSpPr>
            <a:spLocks noGrp="1" noChangeArrowheads="1"/>
          </p:cNvSpPr>
          <p:nvPr>
            <p:ph type="ftr" sz="quarter" idx="11"/>
          </p:nvPr>
        </p:nvSpPr>
        <p:spPr>
          <a:ln/>
        </p:spPr>
        <p:txBody>
          <a:bodyPr/>
          <a:lstStyle>
            <a:lvl1pPr>
              <a:defRPr/>
            </a:lvl1pPr>
          </a:lstStyle>
          <a:p>
            <a:endParaRPr lang="en-GB"/>
          </a:p>
        </p:txBody>
      </p:sp>
      <p:sp>
        <p:nvSpPr>
          <p:cNvPr id="7" name="Rectangle 13"/>
          <p:cNvSpPr>
            <a:spLocks noGrp="1" noChangeArrowheads="1"/>
          </p:cNvSpPr>
          <p:nvPr>
            <p:ph type="sldNum" sz="quarter" idx="12"/>
          </p:nvPr>
        </p:nvSpPr>
        <p:spPr>
          <a:ln/>
        </p:spPr>
        <p:txBody>
          <a:bodyPr/>
          <a:lstStyle>
            <a:lvl1pPr>
              <a:defRPr/>
            </a:lvl1pPr>
          </a:lstStyle>
          <a:p>
            <a:fld id="{E5BAE223-1FCF-448C-B48D-C8D99DAD9358}"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ChangeArrowheads="1"/>
          </p:cNvSpPr>
          <p:nvPr/>
        </p:nvSpPr>
        <p:spPr bwMode="ltGray">
          <a:xfrm>
            <a:off x="556684" y="1098577"/>
            <a:ext cx="584200" cy="474663"/>
          </a:xfrm>
          <a:prstGeom prst="rect">
            <a:avLst/>
          </a:prstGeom>
          <a:solidFill>
            <a:schemeClr val="accent2"/>
          </a:solidFill>
          <a:ln w="9525">
            <a:noFill/>
            <a:miter lim="800000"/>
            <a:headEnd/>
            <a:tailEnd/>
          </a:ln>
          <a:effectLst/>
        </p:spPr>
        <p:txBody>
          <a:bodyPr wrap="none" anchor="ctr"/>
          <a:lstStyle/>
          <a:p>
            <a:pPr algn="ctr">
              <a:defRPr/>
            </a:pPr>
            <a:endParaRPr kumimoji="1" lang="en-US" sz="2400"/>
          </a:p>
        </p:txBody>
      </p:sp>
      <p:sp>
        <p:nvSpPr>
          <p:cNvPr id="39939" name="Rectangle 3"/>
          <p:cNvSpPr>
            <a:spLocks noChangeArrowheads="1"/>
          </p:cNvSpPr>
          <p:nvPr/>
        </p:nvSpPr>
        <p:spPr bwMode="ltGray">
          <a:xfrm>
            <a:off x="1066818" y="1098577"/>
            <a:ext cx="438151"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sz="2400"/>
          </a:p>
        </p:txBody>
      </p:sp>
      <p:sp>
        <p:nvSpPr>
          <p:cNvPr id="39940" name="Rectangle 4"/>
          <p:cNvSpPr>
            <a:spLocks noChangeArrowheads="1"/>
          </p:cNvSpPr>
          <p:nvPr/>
        </p:nvSpPr>
        <p:spPr bwMode="ltGray">
          <a:xfrm>
            <a:off x="721802" y="1520832"/>
            <a:ext cx="563033" cy="474663"/>
          </a:xfrm>
          <a:prstGeom prst="rect">
            <a:avLst/>
          </a:prstGeom>
          <a:solidFill>
            <a:schemeClr val="folHlink"/>
          </a:solidFill>
          <a:ln w="9525">
            <a:noFill/>
            <a:miter lim="800000"/>
            <a:headEnd/>
            <a:tailEnd/>
          </a:ln>
          <a:effectLst/>
        </p:spPr>
        <p:txBody>
          <a:bodyPr wrap="none" anchor="ctr"/>
          <a:lstStyle/>
          <a:p>
            <a:pPr algn="ctr">
              <a:defRPr/>
            </a:pPr>
            <a:endParaRPr kumimoji="1" lang="en-US" sz="2400"/>
          </a:p>
        </p:txBody>
      </p:sp>
      <p:sp>
        <p:nvSpPr>
          <p:cNvPr id="39941" name="Rectangle 5"/>
          <p:cNvSpPr>
            <a:spLocks noChangeArrowheads="1"/>
          </p:cNvSpPr>
          <p:nvPr/>
        </p:nvSpPr>
        <p:spPr bwMode="ltGray">
          <a:xfrm>
            <a:off x="1214969" y="1520832"/>
            <a:ext cx="491067"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sz="2400"/>
          </a:p>
        </p:txBody>
      </p:sp>
      <p:sp>
        <p:nvSpPr>
          <p:cNvPr id="39942" name="Rectangle 6"/>
          <p:cNvSpPr>
            <a:spLocks noChangeArrowheads="1"/>
          </p:cNvSpPr>
          <p:nvPr/>
        </p:nvSpPr>
        <p:spPr bwMode="ltGray">
          <a:xfrm>
            <a:off x="169333" y="1447827"/>
            <a:ext cx="747184"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sz="2400"/>
          </a:p>
        </p:txBody>
      </p:sp>
      <p:sp>
        <p:nvSpPr>
          <p:cNvPr id="39943" name="Rectangle 7"/>
          <p:cNvSpPr>
            <a:spLocks noChangeArrowheads="1"/>
          </p:cNvSpPr>
          <p:nvPr/>
        </p:nvSpPr>
        <p:spPr bwMode="gray">
          <a:xfrm>
            <a:off x="1016000" y="990602"/>
            <a:ext cx="42333" cy="1052513"/>
          </a:xfrm>
          <a:prstGeom prst="rect">
            <a:avLst/>
          </a:prstGeom>
          <a:solidFill>
            <a:schemeClr val="bg2"/>
          </a:solidFill>
          <a:ln w="9525">
            <a:noFill/>
            <a:miter lim="800000"/>
            <a:headEnd/>
            <a:tailEnd/>
          </a:ln>
          <a:effectLst/>
        </p:spPr>
        <p:txBody>
          <a:bodyPr wrap="none" anchor="ctr"/>
          <a:lstStyle/>
          <a:p>
            <a:pPr algn="ctr">
              <a:defRPr/>
            </a:pPr>
            <a:endParaRPr kumimoji="1" lang="en-US" sz="2400"/>
          </a:p>
        </p:txBody>
      </p:sp>
      <p:sp>
        <p:nvSpPr>
          <p:cNvPr id="39944" name="Rectangle 8"/>
          <p:cNvSpPr>
            <a:spLocks noChangeArrowheads="1"/>
          </p:cNvSpPr>
          <p:nvPr/>
        </p:nvSpPr>
        <p:spPr bwMode="gray">
          <a:xfrm>
            <a:off x="590552" y="1781175"/>
            <a:ext cx="10968567"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n-US" sz="2400"/>
          </a:p>
        </p:txBody>
      </p:sp>
      <p:sp>
        <p:nvSpPr>
          <p:cNvPr id="1033" name="Rectangle 9"/>
          <p:cNvSpPr>
            <a:spLocks noGrp="1" noChangeArrowheads="1"/>
          </p:cNvSpPr>
          <p:nvPr>
            <p:ph type="title"/>
          </p:nvPr>
        </p:nvSpPr>
        <p:spPr bwMode="auto">
          <a:xfrm>
            <a:off x="1534586" y="214314"/>
            <a:ext cx="10390716"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GB" smtClean="0"/>
          </a:p>
        </p:txBody>
      </p:sp>
      <p:sp>
        <p:nvSpPr>
          <p:cNvPr id="1034" name="Rectangle 10"/>
          <p:cNvSpPr>
            <a:spLocks noGrp="1" noChangeArrowheads="1"/>
          </p:cNvSpPr>
          <p:nvPr>
            <p:ph type="body" idx="1"/>
          </p:nvPr>
        </p:nvSpPr>
        <p:spPr bwMode="auto">
          <a:xfrm>
            <a:off x="1576917" y="2017713"/>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39947" name="Rectangle 11"/>
          <p:cNvSpPr>
            <a:spLocks noGrp="1" noChangeArrowheads="1"/>
          </p:cNvSpPr>
          <p:nvPr>
            <p:ph type="dt" sz="half" idx="2"/>
          </p:nvPr>
        </p:nvSpPr>
        <p:spPr bwMode="auto">
          <a:xfrm>
            <a:off x="1549400" y="6243638"/>
            <a:ext cx="254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fld id="{C7C308D8-4A45-485B-9523-799E8454B374}" type="datetimeFigureOut">
              <a:rPr lang="en-GB" smtClean="0"/>
              <a:pPr/>
              <a:t>19/04/2017</a:t>
            </a:fld>
            <a:endParaRPr lang="en-GB"/>
          </a:p>
        </p:txBody>
      </p:sp>
      <p:sp>
        <p:nvSpPr>
          <p:cNvPr id="39948" name="Rectangle 12"/>
          <p:cNvSpPr>
            <a:spLocks noGrp="1" noChangeArrowheads="1"/>
          </p:cNvSpPr>
          <p:nvPr>
            <p:ph type="ftr" sz="quarter" idx="3"/>
          </p:nvPr>
        </p:nvSpPr>
        <p:spPr bwMode="auto">
          <a:xfrm>
            <a:off x="4876800" y="6243638"/>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lvl1pPr>
          </a:lstStyle>
          <a:p>
            <a:endParaRPr lang="en-GB"/>
          </a:p>
        </p:txBody>
      </p:sp>
      <p:sp>
        <p:nvSpPr>
          <p:cNvPr id="39949" name="Rectangle 13"/>
          <p:cNvSpPr>
            <a:spLocks noGrp="1" noChangeArrowheads="1"/>
          </p:cNvSpPr>
          <p:nvPr>
            <p:ph type="sldNum" sz="quarter" idx="4"/>
          </p:nvPr>
        </p:nvSpPr>
        <p:spPr bwMode="auto">
          <a:xfrm>
            <a:off x="9389533" y="6243638"/>
            <a:ext cx="254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fld id="{E5BAE223-1FCF-448C-B48D-C8D99DAD9358}"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ahoma" charset="0"/>
        </a:defRPr>
      </a:lvl2pPr>
      <a:lvl3pPr algn="l" rtl="0" eaLnBrk="1" fontAlgn="base" hangingPunct="1">
        <a:spcBef>
          <a:spcPct val="0"/>
        </a:spcBef>
        <a:spcAft>
          <a:spcPct val="0"/>
        </a:spcAft>
        <a:defRPr sz="4400">
          <a:solidFill>
            <a:schemeClr val="tx2"/>
          </a:solidFill>
          <a:latin typeface="Tahoma" charset="0"/>
        </a:defRPr>
      </a:lvl3pPr>
      <a:lvl4pPr algn="l" rtl="0" eaLnBrk="1" fontAlgn="base" hangingPunct="1">
        <a:spcBef>
          <a:spcPct val="0"/>
        </a:spcBef>
        <a:spcAft>
          <a:spcPct val="0"/>
        </a:spcAft>
        <a:defRPr sz="4400">
          <a:solidFill>
            <a:schemeClr val="tx2"/>
          </a:solidFill>
          <a:latin typeface="Tahoma" charset="0"/>
        </a:defRPr>
      </a:lvl4pPr>
      <a:lvl5pPr algn="l" rtl="0" eaLnBrk="1" fontAlgn="base" hangingPunct="1">
        <a:spcBef>
          <a:spcPct val="0"/>
        </a:spcBef>
        <a:spcAft>
          <a:spcPct val="0"/>
        </a:spcAft>
        <a:defRPr sz="4400">
          <a:solidFill>
            <a:schemeClr val="tx2"/>
          </a:solidFill>
          <a:latin typeface="Tahoma" charset="0"/>
        </a:defRPr>
      </a:lvl5pPr>
      <a:lvl6pPr marL="457200" algn="l" rtl="0" eaLnBrk="1" fontAlgn="base" hangingPunct="1">
        <a:spcBef>
          <a:spcPct val="0"/>
        </a:spcBef>
        <a:spcAft>
          <a:spcPct val="0"/>
        </a:spcAft>
        <a:defRPr sz="4400">
          <a:solidFill>
            <a:schemeClr val="tx2"/>
          </a:solidFill>
          <a:latin typeface="Tahoma" charset="0"/>
        </a:defRPr>
      </a:lvl6pPr>
      <a:lvl7pPr marL="914400" algn="l" rtl="0" eaLnBrk="1" fontAlgn="base" hangingPunct="1">
        <a:spcBef>
          <a:spcPct val="0"/>
        </a:spcBef>
        <a:spcAft>
          <a:spcPct val="0"/>
        </a:spcAft>
        <a:defRPr sz="4400">
          <a:solidFill>
            <a:schemeClr val="tx2"/>
          </a:solidFill>
          <a:latin typeface="Tahoma" charset="0"/>
        </a:defRPr>
      </a:lvl7pPr>
      <a:lvl8pPr marL="1371600" algn="l" rtl="0" eaLnBrk="1" fontAlgn="base" hangingPunct="1">
        <a:spcBef>
          <a:spcPct val="0"/>
        </a:spcBef>
        <a:spcAft>
          <a:spcPct val="0"/>
        </a:spcAft>
        <a:defRPr sz="4400">
          <a:solidFill>
            <a:schemeClr val="tx2"/>
          </a:solidFill>
          <a:latin typeface="Tahoma" charset="0"/>
        </a:defRPr>
      </a:lvl8pPr>
      <a:lvl9pPr marL="1828800" algn="l" rtl="0" eaLnBrk="1" fontAlgn="base" hangingPunct="1">
        <a:spcBef>
          <a:spcPct val="0"/>
        </a:spcBef>
        <a:spcAft>
          <a:spcPct val="0"/>
        </a:spcAft>
        <a:defRPr sz="4400">
          <a:solidFill>
            <a:schemeClr val="tx2"/>
          </a:solidFill>
          <a:latin typeface="Tahoma" charset="0"/>
        </a:defRPr>
      </a:lvl9pPr>
    </p:titleStyle>
    <p:body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4"/>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8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308D8-4A45-485B-9523-799E8454B374}" type="datetimeFigureOut">
              <a:rPr lang="en-GB" smtClean="0"/>
              <a:pPr/>
              <a:t>19/04/2017</a:t>
            </a:fld>
            <a:endParaRPr lang="en-GB"/>
          </a:p>
        </p:txBody>
      </p:sp>
      <p:sp>
        <p:nvSpPr>
          <p:cNvPr id="5" name="Footer Placeholder 4"/>
          <p:cNvSpPr>
            <a:spLocks noGrp="1"/>
          </p:cNvSpPr>
          <p:nvPr>
            <p:ph type="ftr" sz="quarter" idx="3"/>
          </p:nvPr>
        </p:nvSpPr>
        <p:spPr>
          <a:xfrm>
            <a:off x="4165600" y="635638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8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BAE223-1FCF-448C-B48D-C8D99DAD9358}"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4"/>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8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308D8-4A45-485B-9523-799E8454B374}" type="datetimeFigureOut">
              <a:rPr lang="en-GB" smtClean="0"/>
              <a:pPr/>
              <a:t>19/04/2017</a:t>
            </a:fld>
            <a:endParaRPr lang="en-GB"/>
          </a:p>
        </p:txBody>
      </p:sp>
      <p:sp>
        <p:nvSpPr>
          <p:cNvPr id="5" name="Footer Placeholder 4"/>
          <p:cNvSpPr>
            <a:spLocks noGrp="1"/>
          </p:cNvSpPr>
          <p:nvPr>
            <p:ph type="ftr" sz="quarter" idx="3"/>
          </p:nvPr>
        </p:nvSpPr>
        <p:spPr>
          <a:xfrm>
            <a:off x="4165600" y="635638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8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BAE223-1FCF-448C-B48D-C8D99DAD9358}"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4"/>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8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308D8-4A45-485B-9523-799E8454B374}" type="datetimeFigureOut">
              <a:rPr lang="en-GB" smtClean="0"/>
              <a:pPr/>
              <a:t>19/04/2017</a:t>
            </a:fld>
            <a:endParaRPr lang="en-GB"/>
          </a:p>
        </p:txBody>
      </p:sp>
      <p:sp>
        <p:nvSpPr>
          <p:cNvPr id="5" name="Footer Placeholder 4"/>
          <p:cNvSpPr>
            <a:spLocks noGrp="1"/>
          </p:cNvSpPr>
          <p:nvPr>
            <p:ph type="ftr" sz="quarter" idx="3"/>
          </p:nvPr>
        </p:nvSpPr>
        <p:spPr>
          <a:xfrm>
            <a:off x="4165600" y="635638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8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BAE223-1FCF-448C-B48D-C8D99DAD9358}"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4"/>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8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308D8-4A45-485B-9523-799E8454B374}" type="datetimeFigureOut">
              <a:rPr lang="en-GB" smtClean="0"/>
              <a:pPr/>
              <a:t>19/04/2017</a:t>
            </a:fld>
            <a:endParaRPr lang="en-GB"/>
          </a:p>
        </p:txBody>
      </p:sp>
      <p:sp>
        <p:nvSpPr>
          <p:cNvPr id="5" name="Footer Placeholder 4"/>
          <p:cNvSpPr>
            <a:spLocks noGrp="1"/>
          </p:cNvSpPr>
          <p:nvPr>
            <p:ph type="ftr" sz="quarter" idx="3"/>
          </p:nvPr>
        </p:nvSpPr>
        <p:spPr>
          <a:xfrm>
            <a:off x="4165600" y="635638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8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BAE223-1FCF-448C-B48D-C8D99DAD9358}"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4"/>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7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308D8-4A45-485B-9523-799E8454B374}" type="datetimeFigureOut">
              <a:rPr lang="en-GB" smtClean="0"/>
              <a:pPr/>
              <a:t>19/04/2017</a:t>
            </a:fld>
            <a:endParaRPr lang="en-GB"/>
          </a:p>
        </p:txBody>
      </p:sp>
      <p:sp>
        <p:nvSpPr>
          <p:cNvPr id="5" name="Footer Placeholder 4"/>
          <p:cNvSpPr>
            <a:spLocks noGrp="1"/>
          </p:cNvSpPr>
          <p:nvPr>
            <p:ph type="ftr" sz="quarter" idx="3"/>
          </p:nvPr>
        </p:nvSpPr>
        <p:spPr>
          <a:xfrm>
            <a:off x="4165600" y="635637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7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BAE223-1FCF-448C-B48D-C8D99DAD9358}"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Weight regain post bariatric surgery</a:t>
            </a:r>
            <a:endParaRPr lang="en-GB" dirty="0"/>
          </a:p>
        </p:txBody>
      </p:sp>
      <p:sp>
        <p:nvSpPr>
          <p:cNvPr id="3" name="Subtitle 2"/>
          <p:cNvSpPr>
            <a:spLocks noGrp="1"/>
          </p:cNvSpPr>
          <p:nvPr>
            <p:ph type="subTitle" idx="1"/>
          </p:nvPr>
        </p:nvSpPr>
        <p:spPr/>
        <p:txBody>
          <a:bodyPr>
            <a:normAutofit fontScale="85000" lnSpcReduction="20000"/>
          </a:bodyPr>
          <a:lstStyle/>
          <a:p>
            <a:r>
              <a:rPr lang="en-GB" dirty="0" smtClean="0"/>
              <a:t>Jane Ogden</a:t>
            </a:r>
          </a:p>
          <a:p>
            <a:r>
              <a:rPr lang="en-GB" dirty="0" smtClean="0"/>
              <a:t>Professor in Health </a:t>
            </a:r>
            <a:r>
              <a:rPr lang="en-GB" dirty="0"/>
              <a:t>P</a:t>
            </a:r>
            <a:r>
              <a:rPr lang="en-GB" dirty="0" smtClean="0"/>
              <a:t>sychology</a:t>
            </a:r>
          </a:p>
          <a:p>
            <a:r>
              <a:rPr lang="en-GB" dirty="0" smtClean="0"/>
              <a:t>University of Surrey</a:t>
            </a:r>
          </a:p>
          <a:p>
            <a:r>
              <a:rPr lang="en-GB" dirty="0" smtClean="0"/>
              <a:t>UK (just about!)</a:t>
            </a:r>
            <a:endParaRPr lang="en-GB" dirty="0"/>
          </a:p>
        </p:txBody>
      </p:sp>
    </p:spTree>
    <p:extLst>
      <p:ext uri="{BB962C8B-B14F-4D97-AF65-F5344CB8AC3E}">
        <p14:creationId xmlns:p14="http://schemas.microsoft.com/office/powerpoint/2010/main" val="1845085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
          <p:cNvSpPr>
            <a:spLocks noGrp="1" noChangeArrowheads="1"/>
          </p:cNvSpPr>
          <p:nvPr>
            <p:ph type="title"/>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Cheating</a:t>
            </a:r>
          </a:p>
        </p:txBody>
      </p:sp>
      <p:sp>
        <p:nvSpPr>
          <p:cNvPr id="53251" name="Rectangle 2"/>
          <p:cNvSpPr>
            <a:spLocks noGrp="1" noChangeArrowheads="1"/>
          </p:cNvSpPr>
          <p:nvPr>
            <p:ph idx="1"/>
          </p:nvPr>
        </p:nvSpPr>
        <p:spPr/>
        <p:txBody>
          <a:bodyPr/>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i="1" dirty="0" smtClean="0"/>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i="1" dirty="0" smtClean="0"/>
              <a:t>‘I found that if I chewed the food tremendously to a pulp I could actually get more of it, </a:t>
            </a:r>
            <a:r>
              <a:rPr lang="en-GB" i="1" dirty="0" err="1" smtClean="0"/>
              <a:t>erm</a:t>
            </a:r>
            <a:r>
              <a:rPr lang="en-GB" i="1" dirty="0" smtClean="0"/>
              <a:t>, quite frequently...I actually ate anything I felt like eating’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Rebelling</a:t>
            </a:r>
            <a:endParaRPr lang="en-GB" dirty="0"/>
          </a:p>
        </p:txBody>
      </p:sp>
      <p:sp>
        <p:nvSpPr>
          <p:cNvPr id="3" name="Content Placeholder 2"/>
          <p:cNvSpPr>
            <a:spLocks noGrp="1"/>
          </p:cNvSpPr>
          <p:nvPr>
            <p:ph idx="1"/>
          </p:nvPr>
        </p:nvSpPr>
        <p:spPr/>
        <p:txBody>
          <a:bodyPr/>
          <a:lstStyle/>
          <a:p>
            <a:endParaRPr lang="en-GB" dirty="0" smtClean="0"/>
          </a:p>
          <a:p>
            <a:endParaRPr lang="en-GB" dirty="0" smtClean="0"/>
          </a:p>
          <a:p>
            <a:r>
              <a:rPr lang="en-GB" dirty="0" smtClean="0"/>
              <a:t>‘I was really depressed about not having to eat initially. That really, really got to me.  So much so that I rebelled and tried to eat stuff that I used to eat. (Laura)</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Grazing</a:t>
            </a:r>
            <a:endParaRPr lang="en-GB" dirty="0"/>
          </a:p>
        </p:txBody>
      </p:sp>
      <p:sp>
        <p:nvSpPr>
          <p:cNvPr id="3" name="Content Placeholder 2"/>
          <p:cNvSpPr>
            <a:spLocks noGrp="1"/>
          </p:cNvSpPr>
          <p:nvPr>
            <p:ph idx="1"/>
          </p:nvPr>
        </p:nvSpPr>
        <p:spPr/>
        <p:txBody>
          <a:bodyPr/>
          <a:lstStyle/>
          <a:p>
            <a:r>
              <a:rPr lang="en-GB" i="1" dirty="0" smtClean="0"/>
              <a:t>They say that you mustn’t drink in-between eating because it causes a flush but I would drink during eating . . . I mean I would have </a:t>
            </a:r>
            <a:r>
              <a:rPr lang="en-GB" i="1" dirty="0" err="1" smtClean="0"/>
              <a:t>chinese</a:t>
            </a:r>
            <a:r>
              <a:rPr lang="en-GB" i="1" dirty="0" smtClean="0"/>
              <a:t> half well quarter of the </a:t>
            </a:r>
            <a:r>
              <a:rPr lang="en-GB" i="1" dirty="0" err="1" smtClean="0"/>
              <a:t>chinese</a:t>
            </a:r>
            <a:r>
              <a:rPr lang="en-GB" i="1" dirty="0" smtClean="0"/>
              <a:t> at night, I’d get up in the middle of the night and have some more and then I would get up and the rest probably for breakfast’ </a:t>
            </a:r>
            <a:r>
              <a:rPr lang="en-GB" dirty="0" smtClean="0"/>
              <a:t>(Ruth).</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smtClean="0"/>
              <a:t>Substitute behaviours</a:t>
            </a:r>
          </a:p>
        </p:txBody>
      </p:sp>
      <p:sp>
        <p:nvSpPr>
          <p:cNvPr id="35843" name="Content Placeholder 2"/>
          <p:cNvSpPr>
            <a:spLocks noGrp="1"/>
          </p:cNvSpPr>
          <p:nvPr>
            <p:ph idx="1"/>
          </p:nvPr>
        </p:nvSpPr>
        <p:spPr/>
        <p:txBody>
          <a:bodyPr/>
          <a:lstStyle/>
          <a:p>
            <a:r>
              <a:rPr lang="en-GB" i="1" smtClean="0"/>
              <a:t>“Post surgery, I definitely transferred to alcohol ‘cos I couldn’t eat… It was easier and easier to drink to fulfil the need in me.”</a:t>
            </a:r>
            <a:endParaRPr lang="en-GB" smtClean="0"/>
          </a:p>
          <a:p>
            <a:endParaRPr lang="en-GB"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
          <p:cNvSpPr>
            <a:spLocks noGrp="1" noChangeArrowheads="1"/>
          </p:cNvSpPr>
          <p:nvPr>
            <p:ph type="title"/>
          </p:nvPr>
        </p:nvSpPr>
        <p:spPr>
          <a:xfrm>
            <a:off x="1534586" y="258764"/>
            <a:ext cx="10390716" cy="1463675"/>
          </a:xfrm>
        </p:spPr>
        <p:txBody>
          <a:bodyPr lIns="0" tIns="0" rIns="0" bIns="0"/>
          <a:lstStyle/>
          <a:p>
            <a:pPr eaLnBrk="1" hangingPunct="1"/>
            <a:endParaRPr lang="en-US" smtClean="0"/>
          </a:p>
        </p:txBody>
      </p:sp>
      <p:sp>
        <p:nvSpPr>
          <p:cNvPr id="54275" name="Rectangle 2"/>
          <p:cNvSpPr>
            <a:spLocks noGrp="1" noChangeArrowheads="1"/>
          </p:cNvSpPr>
          <p:nvPr>
            <p:ph idx="1"/>
          </p:nvPr>
        </p:nvSpPr>
        <p:spPr/>
        <p:txBody>
          <a:bodyPr/>
          <a:lstStyle/>
          <a:p>
            <a:pPr eaLnBrk="1" hangingPunct="1">
              <a:buFont typeface="Wingdings" pitchFamily="2" charset="2"/>
              <a:buNone/>
            </a:pPr>
            <a:endParaRPr lang="en-GB" smtClean="0"/>
          </a:p>
          <a:p>
            <a:pPr eaLnBrk="1" hangingPunct="1">
              <a:buFont typeface="Wingdings" pitchFamily="2" charset="2"/>
              <a:buNone/>
            </a:pPr>
            <a:endParaRPr lang="en-GB" smtClean="0"/>
          </a:p>
          <a:p>
            <a:pPr eaLnBrk="1" hangingPunct="1">
              <a:spcBef>
                <a:spcPts val="1000"/>
              </a:spcBef>
            </a:pPr>
            <a:r>
              <a:rPr lang="en-GB" sz="4000" smtClean="0"/>
              <a:t>Why?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GB" smtClean="0"/>
              <a:t>Emotional regulation</a:t>
            </a:r>
          </a:p>
        </p:txBody>
      </p:sp>
      <p:sp>
        <p:nvSpPr>
          <p:cNvPr id="44035" name="Content Placeholder 2"/>
          <p:cNvSpPr>
            <a:spLocks noGrp="1"/>
          </p:cNvSpPr>
          <p:nvPr>
            <p:ph idx="1"/>
          </p:nvPr>
        </p:nvSpPr>
        <p:spPr/>
        <p:txBody>
          <a:bodyPr/>
          <a:lstStyle/>
          <a:p>
            <a:r>
              <a:rPr lang="en-GB" i="1" smtClean="0"/>
              <a:t>“If you’ve used food as your comfort, your security blanket, as your friend, then how do you deal with it if you can’t use that anymore? There’s no mechanism for me as to how I should deal with things apart from eating.”</a:t>
            </a:r>
            <a:endParaRPr lang="en-GB"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smtClean="0"/>
          </a:p>
          <a:p>
            <a:endParaRPr lang="en-GB" dirty="0" smtClean="0"/>
          </a:p>
          <a:p>
            <a:r>
              <a:rPr lang="en-GB" sz="3200" b="1" dirty="0" smtClean="0"/>
              <a:t>Solutions?..... </a:t>
            </a:r>
            <a:endParaRPr lang="en-GB" sz="32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needed???</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Evidence based</a:t>
            </a:r>
          </a:p>
          <a:p>
            <a:r>
              <a:rPr lang="en-GB" dirty="0" smtClean="0"/>
              <a:t>Long term weight loss</a:t>
            </a:r>
          </a:p>
          <a:p>
            <a:r>
              <a:rPr lang="en-GB" dirty="0" smtClean="0"/>
              <a:t>Benefits outweigh costs</a:t>
            </a:r>
          </a:p>
          <a:p>
            <a:r>
              <a:rPr lang="en-GB" dirty="0" smtClean="0"/>
              <a:t>Do no harm</a:t>
            </a:r>
          </a:p>
          <a:p>
            <a:r>
              <a:rPr lang="en-GB" dirty="0" smtClean="0"/>
              <a:t>Costs </a:t>
            </a:r>
          </a:p>
          <a:p>
            <a:pPr lvl="1"/>
            <a:r>
              <a:rPr lang="en-GB" dirty="0" smtClean="0"/>
              <a:t>Time</a:t>
            </a:r>
          </a:p>
          <a:p>
            <a:pPr lvl="1"/>
            <a:r>
              <a:rPr lang="en-GB" dirty="0" smtClean="0"/>
              <a:t>Money</a:t>
            </a:r>
          </a:p>
          <a:p>
            <a:pPr lvl="1"/>
            <a:r>
              <a:rPr lang="en-GB" dirty="0" smtClean="0"/>
              <a:t>Quality of life</a:t>
            </a:r>
          </a:p>
          <a:p>
            <a:pPr lvl="1"/>
            <a:r>
              <a:rPr lang="en-GB" dirty="0" smtClean="0"/>
              <a:t>Health</a:t>
            </a:r>
          </a:p>
          <a:p>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512381" y="3517024"/>
            <a:ext cx="3484179" cy="2956034"/>
          </a:xfrm>
          <a:prstGeom prst="ellipse">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Behaviour</a:t>
            </a:r>
          </a:p>
          <a:p>
            <a:pPr algn="ctr"/>
            <a:r>
              <a:rPr lang="en-GB" dirty="0" smtClean="0"/>
              <a:t>Poor diet</a:t>
            </a:r>
          </a:p>
          <a:p>
            <a:pPr algn="ctr"/>
            <a:r>
              <a:rPr lang="en-GB" dirty="0" smtClean="0"/>
              <a:t>Lack of activity </a:t>
            </a:r>
          </a:p>
          <a:p>
            <a:pPr algn="ctr"/>
            <a:r>
              <a:rPr lang="en-GB" dirty="0" smtClean="0"/>
              <a:t>Non follow ups</a:t>
            </a:r>
          </a:p>
          <a:p>
            <a:pPr algn="ctr"/>
            <a:endParaRPr lang="en-GB" sz="2400" b="1" dirty="0" smtClean="0"/>
          </a:p>
        </p:txBody>
      </p:sp>
      <p:sp>
        <p:nvSpPr>
          <p:cNvPr id="6" name="Oval 5"/>
          <p:cNvSpPr/>
          <p:nvPr/>
        </p:nvSpPr>
        <p:spPr>
          <a:xfrm>
            <a:off x="8279525" y="236483"/>
            <a:ext cx="3484179" cy="2956034"/>
          </a:xfrm>
          <a:prstGeom prst="ellipse">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Endocrinology</a:t>
            </a:r>
          </a:p>
          <a:p>
            <a:pPr algn="ctr"/>
            <a:r>
              <a:rPr lang="en-GB" dirty="0" smtClean="0"/>
              <a:t>Higher plasma </a:t>
            </a:r>
            <a:r>
              <a:rPr lang="en-GB" dirty="0" err="1" smtClean="0"/>
              <a:t>ghrelin</a:t>
            </a:r>
            <a:r>
              <a:rPr lang="en-GB" dirty="0" smtClean="0"/>
              <a:t>  Abnormal glucose tolerance</a:t>
            </a:r>
          </a:p>
          <a:p>
            <a:pPr algn="ctr"/>
            <a:endParaRPr lang="en-GB" dirty="0"/>
          </a:p>
        </p:txBody>
      </p:sp>
      <p:sp>
        <p:nvSpPr>
          <p:cNvPr id="7" name="Oval 6"/>
          <p:cNvSpPr/>
          <p:nvPr/>
        </p:nvSpPr>
        <p:spPr>
          <a:xfrm>
            <a:off x="536029" y="103789"/>
            <a:ext cx="3484179" cy="2956034"/>
          </a:xfrm>
          <a:prstGeom prst="ellipse">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Non modifiable</a:t>
            </a:r>
          </a:p>
          <a:p>
            <a:pPr algn="ctr"/>
            <a:r>
              <a:rPr lang="en-GB" dirty="0" smtClean="0"/>
              <a:t>Younger</a:t>
            </a:r>
          </a:p>
          <a:p>
            <a:pPr algn="ctr"/>
            <a:r>
              <a:rPr lang="en-GB" dirty="0" smtClean="0"/>
              <a:t>Female</a:t>
            </a:r>
          </a:p>
          <a:p>
            <a:pPr algn="ctr"/>
            <a:r>
              <a:rPr lang="en-GB" dirty="0" smtClean="0"/>
              <a:t>Time since surgery</a:t>
            </a:r>
          </a:p>
          <a:p>
            <a:pPr algn="ctr"/>
            <a:r>
              <a:rPr lang="en-GB" dirty="0" smtClean="0"/>
              <a:t>No co-morbidities</a:t>
            </a:r>
          </a:p>
          <a:p>
            <a:pPr algn="ctr"/>
            <a:r>
              <a:rPr lang="en-GB" dirty="0" smtClean="0"/>
              <a:t>Genetics???</a:t>
            </a:r>
            <a:endParaRPr lang="en-GB" dirty="0"/>
          </a:p>
        </p:txBody>
      </p:sp>
      <p:sp>
        <p:nvSpPr>
          <p:cNvPr id="8" name="Oval 7"/>
          <p:cNvSpPr/>
          <p:nvPr/>
        </p:nvSpPr>
        <p:spPr>
          <a:xfrm>
            <a:off x="8311057" y="3463160"/>
            <a:ext cx="3484179" cy="2956034"/>
          </a:xfrm>
          <a:prstGeom prst="ellipse">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Surgical</a:t>
            </a:r>
          </a:p>
          <a:p>
            <a:pPr algn="ctr"/>
            <a:r>
              <a:rPr lang="en-GB" dirty="0" err="1" smtClean="0"/>
              <a:t>Stomal</a:t>
            </a:r>
            <a:r>
              <a:rPr lang="en-GB" dirty="0" smtClean="0"/>
              <a:t> dilation </a:t>
            </a:r>
          </a:p>
          <a:p>
            <a:pPr algn="ctr"/>
            <a:r>
              <a:rPr lang="en-GB" dirty="0" smtClean="0"/>
              <a:t>Pouch length</a:t>
            </a:r>
          </a:p>
          <a:p>
            <a:pPr algn="ctr"/>
            <a:r>
              <a:rPr lang="en-GB" dirty="0" smtClean="0"/>
              <a:t>Revision</a:t>
            </a:r>
          </a:p>
          <a:p>
            <a:pPr algn="ctr"/>
            <a:r>
              <a:rPr lang="en-GB" dirty="0" smtClean="0"/>
              <a:t>New procedure</a:t>
            </a:r>
          </a:p>
          <a:p>
            <a:pPr algn="ctr"/>
            <a:endParaRPr lang="en-GB" dirty="0" smtClean="0"/>
          </a:p>
          <a:p>
            <a:pPr algn="ctr"/>
            <a:endParaRPr lang="en-GB" dirty="0"/>
          </a:p>
        </p:txBody>
      </p:sp>
      <p:sp>
        <p:nvSpPr>
          <p:cNvPr id="10" name="Oval 9"/>
          <p:cNvSpPr/>
          <p:nvPr/>
        </p:nvSpPr>
        <p:spPr>
          <a:xfrm>
            <a:off x="4369678" y="1714500"/>
            <a:ext cx="3484179" cy="2956034"/>
          </a:xfrm>
          <a:prstGeom prst="ellipse">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Psychology</a:t>
            </a:r>
          </a:p>
          <a:p>
            <a:pPr algn="ctr"/>
            <a:r>
              <a:rPr lang="en-GB" dirty="0" smtClean="0"/>
              <a:t>Binge eating </a:t>
            </a:r>
          </a:p>
          <a:p>
            <a:pPr algn="ctr"/>
            <a:r>
              <a:rPr lang="en-GB" dirty="0" smtClean="0"/>
              <a:t> Depression </a:t>
            </a:r>
          </a:p>
          <a:p>
            <a:pPr algn="ctr"/>
            <a:r>
              <a:rPr lang="en-GB" dirty="0" smtClean="0"/>
              <a:t>Drug &amp; alcohol </a:t>
            </a:r>
          </a:p>
          <a:p>
            <a:pPr algn="ctr"/>
            <a:r>
              <a:rPr lang="en-GB" dirty="0" smtClean="0"/>
              <a:t>Impulsivity</a:t>
            </a:r>
          </a:p>
          <a:p>
            <a:pPr algn="ctr"/>
            <a:endParaRPr lang="en-GB"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512381" y="3594539"/>
            <a:ext cx="3484179" cy="295603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Behaviour</a:t>
            </a:r>
          </a:p>
          <a:p>
            <a:pPr algn="ctr"/>
            <a:r>
              <a:rPr lang="en-GB" dirty="0" smtClean="0"/>
              <a:t>Poor diet</a:t>
            </a:r>
          </a:p>
          <a:p>
            <a:pPr algn="ctr"/>
            <a:r>
              <a:rPr lang="en-GB" dirty="0" smtClean="0"/>
              <a:t>Lack of activity </a:t>
            </a:r>
          </a:p>
          <a:p>
            <a:pPr algn="ctr"/>
            <a:r>
              <a:rPr lang="en-GB" dirty="0" smtClean="0"/>
              <a:t>Non follow ups</a:t>
            </a:r>
          </a:p>
          <a:p>
            <a:pPr algn="ctr"/>
            <a:endParaRPr lang="en-GB" sz="2400" b="1" dirty="0" smtClean="0"/>
          </a:p>
        </p:txBody>
      </p:sp>
      <p:sp>
        <p:nvSpPr>
          <p:cNvPr id="6" name="Oval 5"/>
          <p:cNvSpPr/>
          <p:nvPr/>
        </p:nvSpPr>
        <p:spPr>
          <a:xfrm>
            <a:off x="8279525" y="236483"/>
            <a:ext cx="3484179" cy="295603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Endocrinology</a:t>
            </a:r>
          </a:p>
          <a:p>
            <a:pPr algn="ctr"/>
            <a:r>
              <a:rPr lang="en-GB" dirty="0" smtClean="0"/>
              <a:t>Higher plasma </a:t>
            </a:r>
            <a:r>
              <a:rPr lang="en-GB" dirty="0" err="1" smtClean="0"/>
              <a:t>ghrelin</a:t>
            </a:r>
            <a:r>
              <a:rPr lang="en-GB" dirty="0" smtClean="0"/>
              <a:t>  Abnormal glucose tolerance</a:t>
            </a:r>
          </a:p>
          <a:p>
            <a:pPr algn="ctr"/>
            <a:endParaRPr lang="en-GB" dirty="0"/>
          </a:p>
        </p:txBody>
      </p:sp>
      <p:sp>
        <p:nvSpPr>
          <p:cNvPr id="7" name="Oval 6"/>
          <p:cNvSpPr/>
          <p:nvPr/>
        </p:nvSpPr>
        <p:spPr>
          <a:xfrm>
            <a:off x="536029" y="181304"/>
            <a:ext cx="3484179" cy="2956034"/>
          </a:xfrm>
          <a:prstGeom prst="ellipse">
            <a:avLst/>
          </a:prstGeom>
          <a:effectLst>
            <a:glow rad="228600">
              <a:schemeClr val="accent2">
                <a:satMod val="175000"/>
                <a:alpha val="40000"/>
              </a:schemeClr>
            </a:glow>
          </a:effectLst>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Non modifiable</a:t>
            </a:r>
          </a:p>
          <a:p>
            <a:pPr algn="ctr"/>
            <a:r>
              <a:rPr lang="en-GB" dirty="0" smtClean="0"/>
              <a:t>Younger</a:t>
            </a:r>
          </a:p>
          <a:p>
            <a:pPr algn="ctr"/>
            <a:r>
              <a:rPr lang="en-GB" dirty="0" smtClean="0"/>
              <a:t>Female</a:t>
            </a:r>
          </a:p>
          <a:p>
            <a:pPr algn="ctr"/>
            <a:r>
              <a:rPr lang="en-GB" dirty="0" smtClean="0"/>
              <a:t>Time since surgery</a:t>
            </a:r>
          </a:p>
          <a:p>
            <a:pPr algn="ctr"/>
            <a:r>
              <a:rPr lang="en-GB" dirty="0" smtClean="0"/>
              <a:t>No co-morbidities</a:t>
            </a:r>
          </a:p>
          <a:p>
            <a:pPr algn="ctr"/>
            <a:r>
              <a:rPr lang="en-GB" dirty="0" smtClean="0"/>
              <a:t>Genetics???</a:t>
            </a:r>
            <a:endParaRPr lang="en-GB" dirty="0"/>
          </a:p>
        </p:txBody>
      </p:sp>
      <p:sp>
        <p:nvSpPr>
          <p:cNvPr id="8" name="Oval 7"/>
          <p:cNvSpPr/>
          <p:nvPr/>
        </p:nvSpPr>
        <p:spPr>
          <a:xfrm>
            <a:off x="8311057" y="3463160"/>
            <a:ext cx="3484179" cy="295603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Surgical</a:t>
            </a:r>
          </a:p>
          <a:p>
            <a:pPr algn="ctr"/>
            <a:r>
              <a:rPr lang="en-GB" dirty="0" err="1" smtClean="0"/>
              <a:t>Stomal</a:t>
            </a:r>
            <a:r>
              <a:rPr lang="en-GB" dirty="0" smtClean="0"/>
              <a:t> dilation </a:t>
            </a:r>
          </a:p>
          <a:p>
            <a:pPr algn="ctr"/>
            <a:r>
              <a:rPr lang="en-GB" dirty="0" smtClean="0"/>
              <a:t>Pouch length</a:t>
            </a:r>
          </a:p>
          <a:p>
            <a:pPr algn="ctr"/>
            <a:r>
              <a:rPr lang="en-GB" dirty="0" smtClean="0"/>
              <a:t>Revision</a:t>
            </a:r>
          </a:p>
          <a:p>
            <a:pPr algn="ctr"/>
            <a:r>
              <a:rPr lang="en-GB" dirty="0" smtClean="0"/>
              <a:t>New procedure</a:t>
            </a:r>
          </a:p>
          <a:p>
            <a:pPr algn="ctr"/>
            <a:endParaRPr lang="en-GB" dirty="0" smtClean="0"/>
          </a:p>
          <a:p>
            <a:pPr algn="ctr"/>
            <a:endParaRPr lang="en-GB" dirty="0"/>
          </a:p>
        </p:txBody>
      </p:sp>
      <p:sp>
        <p:nvSpPr>
          <p:cNvPr id="10" name="Oval 9"/>
          <p:cNvSpPr/>
          <p:nvPr/>
        </p:nvSpPr>
        <p:spPr>
          <a:xfrm>
            <a:off x="4369678" y="1792015"/>
            <a:ext cx="3484179" cy="295603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Psychology</a:t>
            </a:r>
          </a:p>
          <a:p>
            <a:pPr algn="ctr"/>
            <a:r>
              <a:rPr lang="en-GB" dirty="0" smtClean="0"/>
              <a:t>Binge eating </a:t>
            </a:r>
          </a:p>
          <a:p>
            <a:pPr algn="ctr"/>
            <a:r>
              <a:rPr lang="en-GB" dirty="0" smtClean="0"/>
              <a:t> Depression </a:t>
            </a:r>
          </a:p>
          <a:p>
            <a:pPr algn="ctr"/>
            <a:r>
              <a:rPr lang="en-GB" dirty="0" smtClean="0"/>
              <a:t>Drug &amp; alcohol </a:t>
            </a:r>
          </a:p>
          <a:p>
            <a:pPr algn="ctr"/>
            <a:r>
              <a:rPr lang="en-GB" dirty="0" smtClean="0"/>
              <a:t>Impulsivity</a:t>
            </a:r>
          </a:p>
          <a:p>
            <a:pPr algn="ctr"/>
            <a:endParaRPr lang="en-GB"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Overview</a:t>
            </a:r>
            <a:endParaRPr lang="en-GB" dirty="0"/>
          </a:p>
        </p:txBody>
      </p:sp>
      <p:sp>
        <p:nvSpPr>
          <p:cNvPr id="3" name="Content Placeholder 2"/>
          <p:cNvSpPr>
            <a:spLocks noGrp="1"/>
          </p:cNvSpPr>
          <p:nvPr>
            <p:ph idx="1"/>
          </p:nvPr>
        </p:nvSpPr>
        <p:spPr/>
        <p:txBody>
          <a:bodyPr>
            <a:normAutofit/>
          </a:bodyPr>
          <a:lstStyle/>
          <a:p>
            <a:r>
              <a:rPr lang="en-GB" dirty="0" smtClean="0"/>
              <a:t>Success</a:t>
            </a:r>
          </a:p>
          <a:p>
            <a:r>
              <a:rPr lang="en-GB" dirty="0" smtClean="0"/>
              <a:t>The problem</a:t>
            </a:r>
          </a:p>
          <a:p>
            <a:r>
              <a:rPr lang="en-GB" dirty="0" smtClean="0"/>
              <a:t>Predictors of weight regain</a:t>
            </a:r>
          </a:p>
          <a:p>
            <a:r>
              <a:rPr lang="en-GB" dirty="0" smtClean="0"/>
              <a:t>What happens?</a:t>
            </a:r>
          </a:p>
          <a:p>
            <a:r>
              <a:rPr lang="en-GB" dirty="0" smtClean="0"/>
              <a:t>Solutions??</a:t>
            </a:r>
          </a:p>
        </p:txBody>
      </p:sp>
    </p:spTree>
    <p:extLst>
      <p:ext uri="{BB962C8B-B14F-4D97-AF65-F5344CB8AC3E}">
        <p14:creationId xmlns:p14="http://schemas.microsoft.com/office/powerpoint/2010/main" val="6712901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Non modifiable...</a:t>
            </a:r>
            <a:endParaRPr lang="en-GB" dirty="0"/>
          </a:p>
        </p:txBody>
      </p:sp>
      <p:sp>
        <p:nvSpPr>
          <p:cNvPr id="3" name="Content Placeholder 2"/>
          <p:cNvSpPr>
            <a:spLocks noGrp="1"/>
          </p:cNvSpPr>
          <p:nvPr>
            <p:ph idx="1"/>
          </p:nvPr>
        </p:nvSpPr>
        <p:spPr/>
        <p:txBody>
          <a:bodyPr/>
          <a:lstStyle/>
          <a:p>
            <a:r>
              <a:rPr lang="en-GB" dirty="0" smtClean="0"/>
              <a:t>Screen out?</a:t>
            </a:r>
          </a:p>
          <a:p>
            <a:r>
              <a:rPr lang="en-GB" dirty="0" smtClean="0"/>
              <a:t>Tailor treatments?</a:t>
            </a:r>
          </a:p>
          <a:p>
            <a:endParaRPr lang="en-GB" dirty="0" smtClean="0"/>
          </a:p>
          <a:p>
            <a:r>
              <a:rPr lang="en-GB" b="1" i="1" dirty="0" smtClean="0"/>
              <a:t>Ignore </a:t>
            </a:r>
            <a:r>
              <a:rPr lang="en-GB" b="1" i="1" dirty="0" smtClean="0">
                <a:latin typeface="MS Gothic"/>
                <a:ea typeface="MS Gothic"/>
              </a:rPr>
              <a:t>☑</a:t>
            </a:r>
            <a:endParaRPr lang="en-GB" b="1" i="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512381" y="3594539"/>
            <a:ext cx="3484179" cy="295603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Behaviour</a:t>
            </a:r>
          </a:p>
          <a:p>
            <a:pPr algn="ctr"/>
            <a:r>
              <a:rPr lang="en-GB" dirty="0" smtClean="0"/>
              <a:t>Poor diet</a:t>
            </a:r>
          </a:p>
          <a:p>
            <a:pPr algn="ctr"/>
            <a:r>
              <a:rPr lang="en-GB" dirty="0" smtClean="0"/>
              <a:t>Lack of activity </a:t>
            </a:r>
          </a:p>
          <a:p>
            <a:pPr algn="ctr"/>
            <a:r>
              <a:rPr lang="en-GB" dirty="0" smtClean="0"/>
              <a:t>Non follow ups</a:t>
            </a:r>
          </a:p>
          <a:p>
            <a:pPr algn="ctr"/>
            <a:endParaRPr lang="en-GB" sz="2400" b="1" dirty="0" smtClean="0"/>
          </a:p>
        </p:txBody>
      </p:sp>
      <p:sp>
        <p:nvSpPr>
          <p:cNvPr id="6" name="Oval 5"/>
          <p:cNvSpPr/>
          <p:nvPr/>
        </p:nvSpPr>
        <p:spPr>
          <a:xfrm>
            <a:off x="8279525" y="236483"/>
            <a:ext cx="3484179" cy="2956034"/>
          </a:xfrm>
          <a:prstGeom prst="ellipse">
            <a:avLst/>
          </a:prstGeom>
          <a:effectLst>
            <a:glow rad="228600">
              <a:schemeClr val="accent2">
                <a:satMod val="175000"/>
                <a:alpha val="40000"/>
              </a:schemeClr>
            </a:glow>
          </a:effectLst>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Endocrinology</a:t>
            </a:r>
          </a:p>
          <a:p>
            <a:pPr algn="ctr"/>
            <a:r>
              <a:rPr lang="en-GB" dirty="0" smtClean="0"/>
              <a:t>Higher plasma </a:t>
            </a:r>
            <a:r>
              <a:rPr lang="en-GB" dirty="0" err="1" smtClean="0"/>
              <a:t>ghrelin</a:t>
            </a:r>
            <a:r>
              <a:rPr lang="en-GB" dirty="0" smtClean="0"/>
              <a:t>  Abnormal glucose tolerance</a:t>
            </a:r>
          </a:p>
          <a:p>
            <a:pPr algn="ctr"/>
            <a:endParaRPr lang="en-GB" dirty="0"/>
          </a:p>
        </p:txBody>
      </p:sp>
      <p:sp>
        <p:nvSpPr>
          <p:cNvPr id="7" name="Oval 6"/>
          <p:cNvSpPr/>
          <p:nvPr/>
        </p:nvSpPr>
        <p:spPr>
          <a:xfrm>
            <a:off x="536029" y="181304"/>
            <a:ext cx="3484179" cy="295603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Non modifiable</a:t>
            </a:r>
          </a:p>
          <a:p>
            <a:pPr algn="ctr"/>
            <a:r>
              <a:rPr lang="en-GB" dirty="0" smtClean="0"/>
              <a:t>Younger</a:t>
            </a:r>
          </a:p>
          <a:p>
            <a:pPr algn="ctr"/>
            <a:r>
              <a:rPr lang="en-GB" dirty="0" smtClean="0"/>
              <a:t>Female</a:t>
            </a:r>
          </a:p>
          <a:p>
            <a:pPr algn="ctr"/>
            <a:r>
              <a:rPr lang="en-GB" dirty="0" smtClean="0"/>
              <a:t>Time since surgery</a:t>
            </a:r>
          </a:p>
          <a:p>
            <a:pPr algn="ctr"/>
            <a:r>
              <a:rPr lang="en-GB" dirty="0" smtClean="0"/>
              <a:t>No co-morbidities</a:t>
            </a:r>
          </a:p>
          <a:p>
            <a:pPr algn="ctr"/>
            <a:r>
              <a:rPr lang="en-GB" dirty="0" smtClean="0"/>
              <a:t>Genetics???</a:t>
            </a:r>
            <a:endParaRPr lang="en-GB" dirty="0"/>
          </a:p>
        </p:txBody>
      </p:sp>
      <p:sp>
        <p:nvSpPr>
          <p:cNvPr id="8" name="Oval 7"/>
          <p:cNvSpPr/>
          <p:nvPr/>
        </p:nvSpPr>
        <p:spPr>
          <a:xfrm>
            <a:off x="8311057" y="3463160"/>
            <a:ext cx="3484179" cy="295603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Surgical</a:t>
            </a:r>
          </a:p>
          <a:p>
            <a:pPr algn="ctr"/>
            <a:r>
              <a:rPr lang="en-GB" dirty="0" err="1" smtClean="0"/>
              <a:t>Stomal</a:t>
            </a:r>
            <a:r>
              <a:rPr lang="en-GB" dirty="0" smtClean="0"/>
              <a:t> dilation </a:t>
            </a:r>
          </a:p>
          <a:p>
            <a:pPr algn="ctr"/>
            <a:r>
              <a:rPr lang="en-GB" dirty="0" smtClean="0"/>
              <a:t>Pouch length</a:t>
            </a:r>
          </a:p>
          <a:p>
            <a:pPr algn="ctr"/>
            <a:r>
              <a:rPr lang="en-GB" dirty="0" smtClean="0"/>
              <a:t>Revision</a:t>
            </a:r>
          </a:p>
          <a:p>
            <a:pPr algn="ctr"/>
            <a:r>
              <a:rPr lang="en-GB" dirty="0" smtClean="0"/>
              <a:t>New procedure</a:t>
            </a:r>
          </a:p>
          <a:p>
            <a:pPr algn="ctr"/>
            <a:endParaRPr lang="en-GB" dirty="0"/>
          </a:p>
        </p:txBody>
      </p:sp>
      <p:sp>
        <p:nvSpPr>
          <p:cNvPr id="10" name="Oval 9"/>
          <p:cNvSpPr/>
          <p:nvPr/>
        </p:nvSpPr>
        <p:spPr>
          <a:xfrm>
            <a:off x="4369678" y="1792015"/>
            <a:ext cx="3484179" cy="295603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Psychology</a:t>
            </a:r>
          </a:p>
          <a:p>
            <a:pPr algn="ctr"/>
            <a:r>
              <a:rPr lang="en-GB" dirty="0" smtClean="0"/>
              <a:t>Binge eating </a:t>
            </a:r>
          </a:p>
          <a:p>
            <a:pPr algn="ctr"/>
            <a:r>
              <a:rPr lang="en-GB" dirty="0" smtClean="0"/>
              <a:t> Depression </a:t>
            </a:r>
          </a:p>
          <a:p>
            <a:pPr algn="ctr"/>
            <a:r>
              <a:rPr lang="en-GB" dirty="0" smtClean="0"/>
              <a:t>Drug &amp; alcohol </a:t>
            </a:r>
          </a:p>
          <a:p>
            <a:pPr algn="ctr"/>
            <a:r>
              <a:rPr lang="en-GB" dirty="0" smtClean="0"/>
              <a:t>Impulsivity</a:t>
            </a:r>
          </a:p>
          <a:p>
            <a:pPr algn="ctr"/>
            <a:endParaRPr lang="en-GB"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Endocrinology</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Medication post surgery</a:t>
            </a:r>
          </a:p>
          <a:p>
            <a:pPr lvl="1"/>
            <a:r>
              <a:rPr lang="en-GB" dirty="0" smtClean="0"/>
              <a:t>Some short term evidence</a:t>
            </a:r>
          </a:p>
          <a:p>
            <a:pPr lvl="1"/>
            <a:r>
              <a:rPr lang="en-GB" dirty="0" smtClean="0"/>
              <a:t>No long term evidence</a:t>
            </a:r>
          </a:p>
          <a:p>
            <a:pPr lvl="1"/>
            <a:r>
              <a:rPr lang="en-GB" dirty="0" smtClean="0"/>
              <a:t>Side effects?</a:t>
            </a:r>
          </a:p>
          <a:p>
            <a:pPr lvl="1"/>
            <a:r>
              <a:rPr lang="en-GB" dirty="0" smtClean="0"/>
              <a:t>Quality of life?</a:t>
            </a:r>
          </a:p>
          <a:p>
            <a:pPr lvl="1"/>
            <a:endParaRPr lang="en-GB" dirty="0" smtClean="0"/>
          </a:p>
          <a:p>
            <a:pPr lvl="1"/>
            <a:r>
              <a:rPr lang="en-GB" b="1" i="1" dirty="0" smtClean="0"/>
              <a:t>Not sure!</a:t>
            </a:r>
          </a:p>
          <a:p>
            <a:endParaRPr lang="en-GB" dirty="0" smtClean="0"/>
          </a:p>
          <a:p>
            <a:endParaRPr lang="en-GB" dirty="0" smtClean="0"/>
          </a:p>
          <a:p>
            <a:endParaRPr lang="en-GB" dirty="0" smtClean="0"/>
          </a:p>
          <a:p>
            <a:r>
              <a:rPr lang="en-GB" dirty="0" smtClean="0"/>
              <a:t>(Stanford et al, 2017)</a:t>
            </a:r>
          </a:p>
          <a:p>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512381" y="3594539"/>
            <a:ext cx="3484179" cy="295603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Behaviour</a:t>
            </a:r>
          </a:p>
          <a:p>
            <a:pPr algn="ctr"/>
            <a:r>
              <a:rPr lang="en-GB" dirty="0" smtClean="0"/>
              <a:t>Poor diet</a:t>
            </a:r>
          </a:p>
          <a:p>
            <a:pPr algn="ctr"/>
            <a:r>
              <a:rPr lang="en-GB" dirty="0" smtClean="0"/>
              <a:t>Lack of activity </a:t>
            </a:r>
          </a:p>
          <a:p>
            <a:pPr algn="ctr"/>
            <a:r>
              <a:rPr lang="en-GB" dirty="0" smtClean="0"/>
              <a:t>Non follow ups</a:t>
            </a:r>
          </a:p>
          <a:p>
            <a:pPr algn="ctr"/>
            <a:endParaRPr lang="en-GB" sz="2400" b="1" dirty="0" smtClean="0"/>
          </a:p>
        </p:txBody>
      </p:sp>
      <p:sp>
        <p:nvSpPr>
          <p:cNvPr id="6" name="Oval 5"/>
          <p:cNvSpPr/>
          <p:nvPr/>
        </p:nvSpPr>
        <p:spPr>
          <a:xfrm>
            <a:off x="8279525" y="236483"/>
            <a:ext cx="3484179" cy="295603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Endocrinology</a:t>
            </a:r>
          </a:p>
          <a:p>
            <a:pPr algn="ctr"/>
            <a:r>
              <a:rPr lang="en-GB" dirty="0" smtClean="0"/>
              <a:t>Higher plasma </a:t>
            </a:r>
            <a:r>
              <a:rPr lang="en-GB" dirty="0" err="1" smtClean="0"/>
              <a:t>ghrelin</a:t>
            </a:r>
            <a:r>
              <a:rPr lang="en-GB" dirty="0" smtClean="0"/>
              <a:t>  Abnormal glucose tolerance</a:t>
            </a:r>
          </a:p>
          <a:p>
            <a:pPr algn="ctr"/>
            <a:endParaRPr lang="en-GB" dirty="0"/>
          </a:p>
        </p:txBody>
      </p:sp>
      <p:sp>
        <p:nvSpPr>
          <p:cNvPr id="7" name="Oval 6"/>
          <p:cNvSpPr/>
          <p:nvPr/>
        </p:nvSpPr>
        <p:spPr>
          <a:xfrm>
            <a:off x="536029" y="181304"/>
            <a:ext cx="3484179" cy="295603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Non modifiable</a:t>
            </a:r>
          </a:p>
          <a:p>
            <a:pPr algn="ctr"/>
            <a:r>
              <a:rPr lang="en-GB" dirty="0" smtClean="0"/>
              <a:t>Younger</a:t>
            </a:r>
          </a:p>
          <a:p>
            <a:pPr algn="ctr"/>
            <a:r>
              <a:rPr lang="en-GB" dirty="0" smtClean="0"/>
              <a:t>Female</a:t>
            </a:r>
          </a:p>
          <a:p>
            <a:pPr algn="ctr"/>
            <a:r>
              <a:rPr lang="en-GB" dirty="0" smtClean="0"/>
              <a:t>Time since surgery</a:t>
            </a:r>
          </a:p>
          <a:p>
            <a:pPr algn="ctr"/>
            <a:r>
              <a:rPr lang="en-GB" dirty="0" smtClean="0"/>
              <a:t>No co-morbidities</a:t>
            </a:r>
          </a:p>
          <a:p>
            <a:pPr algn="ctr"/>
            <a:r>
              <a:rPr lang="en-GB" dirty="0" smtClean="0"/>
              <a:t>Genetics???</a:t>
            </a:r>
            <a:endParaRPr lang="en-GB" dirty="0"/>
          </a:p>
        </p:txBody>
      </p:sp>
      <p:sp>
        <p:nvSpPr>
          <p:cNvPr id="8" name="Oval 7"/>
          <p:cNvSpPr/>
          <p:nvPr/>
        </p:nvSpPr>
        <p:spPr>
          <a:xfrm>
            <a:off x="8311057" y="3463160"/>
            <a:ext cx="3484179" cy="2956034"/>
          </a:xfrm>
          <a:prstGeom prst="ellipse">
            <a:avLst/>
          </a:prstGeom>
          <a:effectLst>
            <a:glow rad="228600">
              <a:schemeClr val="accent2">
                <a:satMod val="175000"/>
                <a:alpha val="40000"/>
              </a:schemeClr>
            </a:glow>
          </a:effectLst>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Surgical</a:t>
            </a:r>
          </a:p>
          <a:p>
            <a:pPr algn="ctr"/>
            <a:r>
              <a:rPr lang="en-GB" dirty="0" err="1" smtClean="0"/>
              <a:t>Stomal</a:t>
            </a:r>
            <a:r>
              <a:rPr lang="en-GB" dirty="0" smtClean="0"/>
              <a:t> dilation </a:t>
            </a:r>
          </a:p>
          <a:p>
            <a:pPr algn="ctr"/>
            <a:r>
              <a:rPr lang="en-GB" dirty="0" smtClean="0"/>
              <a:t>Pouch length</a:t>
            </a:r>
          </a:p>
          <a:p>
            <a:pPr algn="ctr"/>
            <a:r>
              <a:rPr lang="en-GB" dirty="0" smtClean="0"/>
              <a:t>Revision</a:t>
            </a:r>
          </a:p>
          <a:p>
            <a:pPr algn="ctr"/>
            <a:r>
              <a:rPr lang="en-GB" dirty="0" smtClean="0"/>
              <a:t>New procedure</a:t>
            </a:r>
          </a:p>
          <a:p>
            <a:pPr algn="ctr"/>
            <a:endParaRPr lang="en-GB" dirty="0" smtClean="0"/>
          </a:p>
          <a:p>
            <a:pPr algn="ctr"/>
            <a:endParaRPr lang="en-GB" dirty="0" smtClean="0"/>
          </a:p>
          <a:p>
            <a:pPr algn="ctr"/>
            <a:endParaRPr lang="en-GB" dirty="0"/>
          </a:p>
        </p:txBody>
      </p:sp>
      <p:sp>
        <p:nvSpPr>
          <p:cNvPr id="10" name="Oval 9"/>
          <p:cNvSpPr/>
          <p:nvPr/>
        </p:nvSpPr>
        <p:spPr>
          <a:xfrm>
            <a:off x="4369678" y="1792015"/>
            <a:ext cx="3484179" cy="295603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Psychology</a:t>
            </a:r>
          </a:p>
          <a:p>
            <a:pPr algn="ctr"/>
            <a:r>
              <a:rPr lang="en-GB" dirty="0" smtClean="0"/>
              <a:t>Binge eating </a:t>
            </a:r>
          </a:p>
          <a:p>
            <a:pPr algn="ctr"/>
            <a:r>
              <a:rPr lang="en-GB" dirty="0" smtClean="0"/>
              <a:t> Depression </a:t>
            </a:r>
          </a:p>
          <a:p>
            <a:pPr algn="ctr"/>
            <a:r>
              <a:rPr lang="en-GB" dirty="0" smtClean="0"/>
              <a:t>Drug &amp; alcohol </a:t>
            </a:r>
          </a:p>
          <a:p>
            <a:pPr algn="ctr"/>
            <a:r>
              <a:rPr lang="en-GB" dirty="0" smtClean="0"/>
              <a:t>Impulsivity</a:t>
            </a:r>
          </a:p>
          <a:p>
            <a:pPr algn="ctr"/>
            <a:endParaRPr lang="en-GB"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Surgery</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Refashioning of stoma / pouch </a:t>
            </a:r>
          </a:p>
          <a:p>
            <a:pPr lvl="1"/>
            <a:r>
              <a:rPr lang="en-GB" dirty="0" smtClean="0"/>
              <a:t>not effective in longer term</a:t>
            </a:r>
          </a:p>
          <a:p>
            <a:r>
              <a:rPr lang="en-GB" dirty="0" smtClean="0"/>
              <a:t>Banded gastric bypass </a:t>
            </a:r>
          </a:p>
          <a:p>
            <a:pPr lvl="1"/>
            <a:r>
              <a:rPr lang="en-GB" dirty="0" smtClean="0"/>
              <a:t>no long term follow up</a:t>
            </a:r>
          </a:p>
          <a:p>
            <a:r>
              <a:rPr lang="en-GB" dirty="0" err="1" smtClean="0"/>
              <a:t>Distalisation</a:t>
            </a:r>
            <a:r>
              <a:rPr lang="en-GB" dirty="0" smtClean="0"/>
              <a:t> of RYGB  </a:t>
            </a:r>
          </a:p>
          <a:p>
            <a:pPr lvl="1"/>
            <a:r>
              <a:rPr lang="en-GB" dirty="0" smtClean="0"/>
              <a:t>malnutrition</a:t>
            </a:r>
          </a:p>
          <a:p>
            <a:r>
              <a:rPr lang="en-GB" dirty="0" smtClean="0"/>
              <a:t>Conversion to BPD / DS  	</a:t>
            </a:r>
          </a:p>
          <a:p>
            <a:pPr lvl="1"/>
            <a:r>
              <a:rPr lang="en-GB" dirty="0" smtClean="0"/>
              <a:t>complications and difficult</a:t>
            </a:r>
          </a:p>
          <a:p>
            <a:r>
              <a:rPr lang="en-GB" dirty="0" smtClean="0"/>
              <a:t>Tailored to patient  </a:t>
            </a:r>
          </a:p>
          <a:p>
            <a:pPr lvl="1"/>
            <a:r>
              <a:rPr lang="en-GB" dirty="0" smtClean="0"/>
              <a:t>HOW???</a:t>
            </a:r>
          </a:p>
          <a:p>
            <a:endParaRPr lang="en-GB" dirty="0" smtClean="0"/>
          </a:p>
          <a:p>
            <a:r>
              <a:rPr lang="en-GB" b="1" i="1" dirty="0" smtClean="0"/>
              <a:t>Not easy solution</a:t>
            </a:r>
          </a:p>
          <a:p>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512381" y="3594539"/>
            <a:ext cx="3484179" cy="2956034"/>
          </a:xfrm>
          <a:prstGeom prst="ellipse">
            <a:avLst/>
          </a:prstGeom>
          <a:effectLst>
            <a:glow rad="228600">
              <a:schemeClr val="accent2">
                <a:satMod val="175000"/>
                <a:alpha val="40000"/>
              </a:schemeClr>
            </a:glow>
          </a:effectLst>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Behaviour</a:t>
            </a:r>
          </a:p>
          <a:p>
            <a:pPr algn="ctr"/>
            <a:r>
              <a:rPr lang="en-GB" dirty="0" smtClean="0"/>
              <a:t>Poor diet</a:t>
            </a:r>
          </a:p>
          <a:p>
            <a:pPr algn="ctr"/>
            <a:r>
              <a:rPr lang="en-GB" dirty="0" smtClean="0"/>
              <a:t> Lack of activity </a:t>
            </a:r>
          </a:p>
          <a:p>
            <a:pPr algn="ctr"/>
            <a:r>
              <a:rPr lang="en-GB" dirty="0" smtClean="0"/>
              <a:t>Non follow ups</a:t>
            </a:r>
          </a:p>
          <a:p>
            <a:pPr algn="ctr"/>
            <a:endParaRPr lang="en-GB" sz="2400" b="1" dirty="0" smtClean="0"/>
          </a:p>
        </p:txBody>
      </p:sp>
      <p:sp>
        <p:nvSpPr>
          <p:cNvPr id="6" name="Oval 5"/>
          <p:cNvSpPr/>
          <p:nvPr/>
        </p:nvSpPr>
        <p:spPr>
          <a:xfrm>
            <a:off x="8279525" y="236483"/>
            <a:ext cx="3484179" cy="295603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Endocrinology</a:t>
            </a:r>
          </a:p>
          <a:p>
            <a:pPr algn="ctr"/>
            <a:r>
              <a:rPr lang="en-GB" dirty="0" smtClean="0"/>
              <a:t>Higher plasma </a:t>
            </a:r>
            <a:r>
              <a:rPr lang="en-GB" dirty="0" err="1" smtClean="0"/>
              <a:t>ghrelin</a:t>
            </a:r>
            <a:r>
              <a:rPr lang="en-GB" dirty="0" smtClean="0"/>
              <a:t>  Abnormal glucose tolerance</a:t>
            </a:r>
          </a:p>
          <a:p>
            <a:pPr algn="ctr"/>
            <a:endParaRPr lang="en-GB" dirty="0"/>
          </a:p>
        </p:txBody>
      </p:sp>
      <p:sp>
        <p:nvSpPr>
          <p:cNvPr id="7" name="Oval 6"/>
          <p:cNvSpPr/>
          <p:nvPr/>
        </p:nvSpPr>
        <p:spPr>
          <a:xfrm>
            <a:off x="536029" y="181304"/>
            <a:ext cx="3484179" cy="295603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Non modifiable</a:t>
            </a:r>
          </a:p>
          <a:p>
            <a:pPr algn="ctr"/>
            <a:r>
              <a:rPr lang="en-GB" dirty="0" smtClean="0"/>
              <a:t>Younger</a:t>
            </a:r>
          </a:p>
          <a:p>
            <a:pPr algn="ctr"/>
            <a:r>
              <a:rPr lang="en-GB" dirty="0" smtClean="0"/>
              <a:t>Female</a:t>
            </a:r>
          </a:p>
          <a:p>
            <a:pPr algn="ctr"/>
            <a:r>
              <a:rPr lang="en-GB" dirty="0" smtClean="0"/>
              <a:t>Time since surgery</a:t>
            </a:r>
          </a:p>
          <a:p>
            <a:pPr algn="ctr"/>
            <a:r>
              <a:rPr lang="en-GB" dirty="0" smtClean="0"/>
              <a:t>No co-morbidities</a:t>
            </a:r>
          </a:p>
          <a:p>
            <a:pPr algn="ctr"/>
            <a:r>
              <a:rPr lang="en-GB" dirty="0" smtClean="0"/>
              <a:t>Genetics???</a:t>
            </a:r>
            <a:endParaRPr lang="en-GB" dirty="0"/>
          </a:p>
        </p:txBody>
      </p:sp>
      <p:sp>
        <p:nvSpPr>
          <p:cNvPr id="8" name="Oval 7"/>
          <p:cNvSpPr/>
          <p:nvPr/>
        </p:nvSpPr>
        <p:spPr>
          <a:xfrm>
            <a:off x="8311057" y="3463160"/>
            <a:ext cx="3484179" cy="295603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Surgical</a:t>
            </a:r>
          </a:p>
          <a:p>
            <a:pPr algn="ctr"/>
            <a:r>
              <a:rPr lang="en-GB" dirty="0" err="1" smtClean="0"/>
              <a:t>Stomal</a:t>
            </a:r>
            <a:r>
              <a:rPr lang="en-GB" dirty="0" smtClean="0"/>
              <a:t> dilation </a:t>
            </a:r>
          </a:p>
          <a:p>
            <a:pPr algn="ctr"/>
            <a:r>
              <a:rPr lang="en-GB" dirty="0" smtClean="0"/>
              <a:t>Pouch length</a:t>
            </a:r>
          </a:p>
          <a:p>
            <a:pPr algn="ctr"/>
            <a:r>
              <a:rPr lang="en-GB" dirty="0" smtClean="0"/>
              <a:t>Plastic surgery</a:t>
            </a:r>
          </a:p>
          <a:p>
            <a:pPr algn="ctr"/>
            <a:endParaRPr lang="en-GB" dirty="0" smtClean="0"/>
          </a:p>
          <a:p>
            <a:pPr algn="ctr"/>
            <a:endParaRPr lang="en-GB" dirty="0"/>
          </a:p>
        </p:txBody>
      </p:sp>
      <p:sp>
        <p:nvSpPr>
          <p:cNvPr id="10" name="Oval 9"/>
          <p:cNvSpPr/>
          <p:nvPr/>
        </p:nvSpPr>
        <p:spPr>
          <a:xfrm>
            <a:off x="4369678" y="1792015"/>
            <a:ext cx="3484179" cy="2956034"/>
          </a:xfrm>
          <a:prstGeom prst="ellipse">
            <a:avLst/>
          </a:prstGeom>
          <a:effectLst>
            <a:glow rad="228600">
              <a:schemeClr val="accent2">
                <a:satMod val="175000"/>
                <a:alpha val="40000"/>
              </a:schemeClr>
            </a:glow>
          </a:effectLst>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Psychology</a:t>
            </a:r>
          </a:p>
          <a:p>
            <a:pPr algn="ctr"/>
            <a:r>
              <a:rPr lang="en-GB" dirty="0" smtClean="0"/>
              <a:t>Binge eating </a:t>
            </a:r>
          </a:p>
          <a:p>
            <a:pPr algn="ctr"/>
            <a:r>
              <a:rPr lang="en-GB" dirty="0" smtClean="0"/>
              <a:t> Depression </a:t>
            </a:r>
          </a:p>
          <a:p>
            <a:pPr algn="ctr"/>
            <a:r>
              <a:rPr lang="en-GB" dirty="0" smtClean="0"/>
              <a:t>Drug &amp; alcohol </a:t>
            </a:r>
          </a:p>
          <a:p>
            <a:pPr algn="ctr"/>
            <a:r>
              <a:rPr lang="en-GB" dirty="0" smtClean="0"/>
              <a:t>Impulsivity</a:t>
            </a:r>
          </a:p>
          <a:p>
            <a:pPr algn="ctr"/>
            <a:endParaRPr lang="en-GB"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smtClean="0"/>
          </a:p>
          <a:p>
            <a:endParaRPr lang="en-GB" dirty="0" smtClean="0"/>
          </a:p>
          <a:p>
            <a:endParaRPr lang="en-GB" dirty="0" smtClean="0"/>
          </a:p>
          <a:p>
            <a:r>
              <a:rPr lang="en-GB" dirty="0" smtClean="0"/>
              <a:t>Psychology and behaviour.......</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Screening.....</a:t>
            </a:r>
            <a:endParaRPr lang="en-GB" dirty="0"/>
          </a:p>
        </p:txBody>
      </p:sp>
      <p:sp>
        <p:nvSpPr>
          <p:cNvPr id="3" name="Content Placeholder 2"/>
          <p:cNvSpPr>
            <a:spLocks noGrp="1"/>
          </p:cNvSpPr>
          <p:nvPr>
            <p:ph idx="1"/>
          </p:nvPr>
        </p:nvSpPr>
        <p:spPr/>
        <p:txBody>
          <a:bodyPr/>
          <a:lstStyle/>
          <a:p>
            <a:r>
              <a:rPr lang="en-GB" dirty="0" smtClean="0"/>
              <a:t>Binge eating</a:t>
            </a:r>
          </a:p>
          <a:p>
            <a:pPr lvl="1"/>
            <a:r>
              <a:rPr lang="en-GB" dirty="0" smtClean="0"/>
              <a:t>Mixed evidence</a:t>
            </a:r>
          </a:p>
          <a:p>
            <a:pPr lvl="1"/>
            <a:r>
              <a:rPr lang="en-GB" dirty="0" smtClean="0"/>
              <a:t>Fair?</a:t>
            </a:r>
          </a:p>
          <a:p>
            <a:r>
              <a:rPr lang="en-GB" dirty="0" smtClean="0"/>
              <a:t>Drugs / alcohol / </a:t>
            </a:r>
            <a:r>
              <a:rPr lang="en-GB" dirty="0" err="1" smtClean="0"/>
              <a:t>suicidality</a:t>
            </a:r>
            <a:endParaRPr lang="en-GB" dirty="0" smtClean="0"/>
          </a:p>
          <a:p>
            <a:pPr lvl="1"/>
            <a:r>
              <a:rPr lang="en-GB" dirty="0" smtClean="0"/>
              <a:t>Evidence?</a:t>
            </a:r>
          </a:p>
          <a:p>
            <a:pPr lvl="1"/>
            <a:r>
              <a:rPr lang="en-GB" dirty="0" smtClean="0"/>
              <a:t>Fair?</a:t>
            </a:r>
          </a:p>
          <a:p>
            <a:pPr lvl="1"/>
            <a:r>
              <a:rPr lang="en-GB" dirty="0" smtClean="0"/>
              <a:t>Ongoing (n=373): 70 referred /3 removed from pathway</a:t>
            </a:r>
          </a:p>
          <a:p>
            <a:pPr lvl="1"/>
            <a:endParaRPr lang="en-GB" dirty="0" smtClean="0"/>
          </a:p>
          <a:p>
            <a:r>
              <a:rPr lang="en-GB" b="1" i="1" dirty="0" smtClean="0"/>
              <a:t>Not fair? (apart from minority)</a:t>
            </a:r>
          </a:p>
          <a:p>
            <a:pPr lvl="1"/>
            <a:endParaRPr lang="en-GB" dirty="0" smtClean="0"/>
          </a:p>
          <a:p>
            <a:pPr lvl="1"/>
            <a:endParaRPr lang="en-GB"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 surgery work up....</a:t>
            </a:r>
            <a:endParaRPr lang="en-GB" dirty="0"/>
          </a:p>
        </p:txBody>
      </p:sp>
      <p:sp>
        <p:nvSpPr>
          <p:cNvPr id="3" name="Content Placeholder 2"/>
          <p:cNvSpPr>
            <a:spLocks noGrp="1"/>
          </p:cNvSpPr>
          <p:nvPr>
            <p:ph idx="1"/>
          </p:nvPr>
        </p:nvSpPr>
        <p:spPr/>
        <p:txBody>
          <a:bodyPr/>
          <a:lstStyle/>
          <a:p>
            <a:r>
              <a:rPr lang="en-GB" dirty="0" smtClean="0"/>
              <a:t>No real evidence </a:t>
            </a:r>
          </a:p>
          <a:p>
            <a:r>
              <a:rPr lang="en-GB" dirty="0" smtClean="0"/>
              <a:t>Cost?</a:t>
            </a:r>
          </a:p>
          <a:p>
            <a:r>
              <a:rPr lang="en-GB" dirty="0" smtClean="0"/>
              <a:t>Time?</a:t>
            </a:r>
          </a:p>
          <a:p>
            <a:r>
              <a:rPr lang="en-GB" dirty="0" smtClean="0"/>
              <a:t>Good use of resources?</a:t>
            </a:r>
          </a:p>
          <a:p>
            <a:r>
              <a:rPr lang="en-GB" b="1" dirty="0" smtClean="0"/>
              <a:t>But </a:t>
            </a:r>
            <a:r>
              <a:rPr lang="en-GB" dirty="0" smtClean="0"/>
              <a:t>strong evidence for managing expectations and preparation pre surgery for other procedures</a:t>
            </a:r>
          </a:p>
          <a:p>
            <a:endParaRPr lang="en-GB" dirty="0" smtClean="0"/>
          </a:p>
          <a:p>
            <a:r>
              <a:rPr lang="en-GB" b="1" i="1" dirty="0" smtClean="0"/>
              <a:t>Could be brief and simple and cheap??</a:t>
            </a:r>
          </a:p>
          <a:p>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Post surgery interventions....</a:t>
            </a:r>
            <a:endParaRPr lang="en-GB" dirty="0"/>
          </a:p>
        </p:txBody>
      </p:sp>
      <p:sp>
        <p:nvSpPr>
          <p:cNvPr id="3" name="Content Placeholder 2"/>
          <p:cNvSpPr>
            <a:spLocks noGrp="1"/>
          </p:cNvSpPr>
          <p:nvPr>
            <p:ph idx="1"/>
          </p:nvPr>
        </p:nvSpPr>
        <p:spPr/>
        <p:txBody>
          <a:bodyPr>
            <a:normAutofit fontScale="47500" lnSpcReduction="20000"/>
          </a:bodyPr>
          <a:lstStyle/>
          <a:p>
            <a:endParaRPr lang="en-GB" dirty="0" smtClean="0"/>
          </a:p>
          <a:p>
            <a:pPr>
              <a:buNone/>
            </a:pPr>
            <a:r>
              <a:rPr lang="en-GB" sz="5900" dirty="0" smtClean="0"/>
              <a:t>For weight loss</a:t>
            </a:r>
          </a:p>
          <a:p>
            <a:pPr>
              <a:buNone/>
            </a:pPr>
            <a:endParaRPr lang="en-GB" sz="5900" dirty="0" smtClean="0"/>
          </a:p>
          <a:p>
            <a:r>
              <a:rPr lang="en-GB" sz="5900" dirty="0" smtClean="0"/>
              <a:t>Meta analysis: improved EWL</a:t>
            </a:r>
          </a:p>
          <a:p>
            <a:pPr lvl="1"/>
            <a:r>
              <a:rPr lang="en-GB" sz="5900" dirty="0" smtClean="0"/>
              <a:t>Standardised mean difference 1.6 %EWL</a:t>
            </a:r>
          </a:p>
          <a:p>
            <a:pPr lvl="1"/>
            <a:endParaRPr lang="en-GB" sz="5900" dirty="0" smtClean="0"/>
          </a:p>
          <a:p>
            <a:pPr lvl="1"/>
            <a:endParaRPr lang="en-GB" sz="5900" dirty="0" smtClean="0"/>
          </a:p>
          <a:p>
            <a:r>
              <a:rPr lang="en-GB" sz="5900" b="1" i="1" dirty="0" smtClean="0"/>
              <a:t>No real benefit</a:t>
            </a:r>
          </a:p>
          <a:p>
            <a:pPr lvl="1">
              <a:buNone/>
            </a:pPr>
            <a:endParaRPr lang="en-GB" dirty="0" smtClean="0"/>
          </a:p>
          <a:p>
            <a:pPr lvl="1"/>
            <a:endParaRPr lang="en-GB" dirty="0" smtClean="0"/>
          </a:p>
          <a:p>
            <a:pPr lvl="1"/>
            <a:endParaRPr lang="en-GB" dirty="0" smtClean="0"/>
          </a:p>
          <a:p>
            <a:pPr lvl="1"/>
            <a:r>
              <a:rPr lang="en-GB" dirty="0" smtClean="0"/>
              <a:t>(Rudolph and Hilbert, 2013)</a:t>
            </a:r>
          </a:p>
          <a:p>
            <a:pPr lvl="1"/>
            <a:endParaRPr lang="en-GB"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success story.....</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Remains most effective method of weight loss (1-2 yrs; Cochrane Review, 2014)</a:t>
            </a:r>
          </a:p>
          <a:p>
            <a:pPr lvl="1"/>
            <a:r>
              <a:rPr lang="en-GB" dirty="0" smtClean="0"/>
              <a:t>All &gt; non surgery</a:t>
            </a:r>
          </a:p>
          <a:p>
            <a:pPr lvl="1"/>
            <a:r>
              <a:rPr lang="en-GB" dirty="0" smtClean="0"/>
              <a:t>LRYGB=Sleeve&gt; Band (BMI diff -5.2)</a:t>
            </a:r>
          </a:p>
          <a:p>
            <a:pPr lvl="1"/>
            <a:r>
              <a:rPr lang="en-GB" dirty="0" smtClean="0"/>
              <a:t>BPD&gt;RYGB for super obese (BMI diff-7.3)</a:t>
            </a:r>
          </a:p>
          <a:p>
            <a:r>
              <a:rPr lang="en-GB" dirty="0" smtClean="0"/>
              <a:t>SOS: 10 yr -16.1% weight loss</a:t>
            </a:r>
          </a:p>
          <a:p>
            <a:r>
              <a:rPr lang="en-GB" dirty="0" smtClean="0"/>
              <a:t>Band: -47% EWL </a:t>
            </a:r>
          </a:p>
          <a:p>
            <a:r>
              <a:rPr lang="en-GB" dirty="0" smtClean="0"/>
              <a:t>Bypass: -67% EWL</a:t>
            </a:r>
          </a:p>
          <a:p>
            <a:r>
              <a:rPr lang="en-GB" dirty="0" smtClean="0"/>
              <a:t>Non surgery: </a:t>
            </a:r>
          </a:p>
          <a:p>
            <a:pPr lvl="1"/>
            <a:r>
              <a:rPr lang="en-GB" dirty="0" smtClean="0"/>
              <a:t>-2.46kg by 1 year (NICE 2014); 95% regain by 5 yrs; mean gained by 10 yrs</a:t>
            </a:r>
          </a:p>
          <a:p>
            <a:endParaRPr lang="en-GB" dirty="0" smtClean="0"/>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Our study (Ogden et al, 2015)</a:t>
            </a:r>
            <a:endParaRPr lang="en-GB" dirty="0"/>
          </a:p>
        </p:txBody>
      </p:sp>
      <p:graphicFrame>
        <p:nvGraphicFramePr>
          <p:cNvPr id="4" name="Content Placeholder 3"/>
          <p:cNvGraphicFramePr>
            <a:graphicFrameLocks noGrp="1"/>
          </p:cNvGraphicFramePr>
          <p:nvPr>
            <p:ph idx="1"/>
          </p:nvPr>
        </p:nvGraphicFramePr>
        <p:xfrm>
          <a:off x="1576388" y="2017713"/>
          <a:ext cx="10363200" cy="4114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weight regain</a:t>
            </a:r>
            <a:endParaRPr lang="en-GB" dirty="0"/>
          </a:p>
        </p:txBody>
      </p:sp>
      <p:sp>
        <p:nvSpPr>
          <p:cNvPr id="3" name="Content Placeholder 2"/>
          <p:cNvSpPr>
            <a:spLocks noGrp="1"/>
          </p:cNvSpPr>
          <p:nvPr>
            <p:ph idx="1"/>
          </p:nvPr>
        </p:nvSpPr>
        <p:spPr/>
        <p:txBody>
          <a:bodyPr>
            <a:normAutofit fontScale="25000" lnSpcReduction="20000"/>
          </a:bodyPr>
          <a:lstStyle/>
          <a:p>
            <a:endParaRPr lang="en-GB" dirty="0" smtClean="0"/>
          </a:p>
          <a:p>
            <a:r>
              <a:rPr lang="en-GB" sz="8000" b="1" dirty="0" smtClean="0"/>
              <a:t>Remote HELP intervention (10 wks; n=11)</a:t>
            </a:r>
          </a:p>
          <a:p>
            <a:pPr lvl="1"/>
            <a:r>
              <a:rPr lang="en-GB" sz="8000" dirty="0" smtClean="0"/>
              <a:t>Reversed weight regain for 3 months (+5.1%)</a:t>
            </a:r>
          </a:p>
          <a:p>
            <a:pPr lvl="1"/>
            <a:endParaRPr lang="en-GB" sz="8000" dirty="0" smtClean="0"/>
          </a:p>
          <a:p>
            <a:r>
              <a:rPr lang="en-GB" sz="8000" b="1" dirty="0" smtClean="0"/>
              <a:t>Acceptance based intervention (10 wks; n=11)</a:t>
            </a:r>
          </a:p>
          <a:p>
            <a:pPr lvl="1"/>
            <a:r>
              <a:rPr lang="en-GB" sz="8000" dirty="0" smtClean="0"/>
              <a:t>Reversed / stopped regain (+3.58kg)</a:t>
            </a:r>
          </a:p>
          <a:p>
            <a:pPr lvl="1"/>
            <a:endParaRPr lang="en-GB" sz="8000" dirty="0" smtClean="0"/>
          </a:p>
          <a:p>
            <a:r>
              <a:rPr lang="en-GB" sz="8000" b="1" dirty="0" smtClean="0"/>
              <a:t>CBT / DBT (6 wks; n=28)</a:t>
            </a:r>
          </a:p>
          <a:p>
            <a:pPr lvl="1"/>
            <a:r>
              <a:rPr lang="en-GB" sz="8000" dirty="0" smtClean="0"/>
              <a:t>Regain decreased (+1.6kg)</a:t>
            </a:r>
          </a:p>
          <a:p>
            <a:endParaRPr lang="en-GB" sz="8000" dirty="0" smtClean="0"/>
          </a:p>
          <a:p>
            <a:r>
              <a:rPr lang="en-GB" sz="8000" b="1" dirty="0" smtClean="0"/>
              <a:t>Just extra follow ups?</a:t>
            </a:r>
          </a:p>
          <a:p>
            <a:endParaRPr lang="en-GB" sz="8000" dirty="0" smtClean="0"/>
          </a:p>
          <a:p>
            <a:endParaRPr lang="en-GB" sz="8000" dirty="0" smtClean="0"/>
          </a:p>
          <a:p>
            <a:r>
              <a:rPr lang="en-GB" sz="8000" b="1" i="1" dirty="0" smtClean="0"/>
              <a:t>Could be useful??</a:t>
            </a:r>
            <a:endParaRPr lang="en-GB" sz="8000" dirty="0" smtClean="0"/>
          </a:p>
          <a:p>
            <a:pPr lvl="1"/>
            <a:endParaRPr lang="en-GB" sz="8000" dirty="0" smtClean="0"/>
          </a:p>
          <a:p>
            <a:pPr lvl="1">
              <a:buNone/>
            </a:pPr>
            <a:r>
              <a:rPr lang="en-GB" sz="8000" dirty="0" smtClean="0"/>
              <a:t>(Himes et al, 2015; Bradley et al, 2016; 2017)</a:t>
            </a:r>
          </a:p>
          <a:p>
            <a:pPr lvl="1"/>
            <a:endParaRPr lang="en-GB"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512381" y="3594539"/>
            <a:ext cx="3484179" cy="2956034"/>
          </a:xfrm>
          <a:prstGeom prst="ellipse">
            <a:avLst/>
          </a:prstGeom>
          <a:effectLst>
            <a:glow rad="228600">
              <a:schemeClr val="accent2">
                <a:satMod val="175000"/>
                <a:alpha val="40000"/>
              </a:schemeClr>
            </a:glow>
          </a:effectLst>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Behaviour</a:t>
            </a:r>
          </a:p>
          <a:p>
            <a:pPr algn="ctr"/>
            <a:r>
              <a:rPr lang="en-GB" dirty="0" smtClean="0"/>
              <a:t>Poor diet</a:t>
            </a:r>
          </a:p>
          <a:p>
            <a:pPr algn="ctr"/>
            <a:r>
              <a:rPr lang="en-GB" dirty="0" smtClean="0"/>
              <a:t>Lack of activity </a:t>
            </a:r>
          </a:p>
          <a:p>
            <a:pPr algn="ctr"/>
            <a:r>
              <a:rPr lang="en-GB" dirty="0" smtClean="0"/>
              <a:t>Non follow ups</a:t>
            </a:r>
          </a:p>
          <a:p>
            <a:pPr algn="ctr"/>
            <a:endParaRPr lang="en-GB" sz="2400" b="1" dirty="0" smtClean="0"/>
          </a:p>
        </p:txBody>
      </p:sp>
      <p:sp>
        <p:nvSpPr>
          <p:cNvPr id="6" name="Oval 5"/>
          <p:cNvSpPr/>
          <p:nvPr/>
        </p:nvSpPr>
        <p:spPr>
          <a:xfrm>
            <a:off x="8279525" y="236483"/>
            <a:ext cx="3484179" cy="2956034"/>
          </a:xfrm>
          <a:prstGeom prst="ellipse">
            <a:avLst/>
          </a:prstGeom>
          <a:effectLst>
            <a:glow rad="228600">
              <a:schemeClr val="accent2">
                <a:satMod val="175000"/>
                <a:alpha val="40000"/>
              </a:schemeClr>
            </a:glow>
          </a:effectLst>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Endocrinology</a:t>
            </a:r>
          </a:p>
          <a:p>
            <a:pPr algn="ctr"/>
            <a:r>
              <a:rPr lang="en-GB" dirty="0" smtClean="0"/>
              <a:t>Higher plasma </a:t>
            </a:r>
            <a:r>
              <a:rPr lang="en-GB" dirty="0" err="1" smtClean="0"/>
              <a:t>ghrelin</a:t>
            </a:r>
            <a:r>
              <a:rPr lang="en-GB" dirty="0" smtClean="0"/>
              <a:t>  Abnormal glucose tolerance</a:t>
            </a:r>
          </a:p>
          <a:p>
            <a:pPr algn="ctr"/>
            <a:endParaRPr lang="en-GB" dirty="0"/>
          </a:p>
        </p:txBody>
      </p:sp>
      <p:sp>
        <p:nvSpPr>
          <p:cNvPr id="7" name="Oval 6"/>
          <p:cNvSpPr/>
          <p:nvPr/>
        </p:nvSpPr>
        <p:spPr>
          <a:xfrm>
            <a:off x="536029" y="181304"/>
            <a:ext cx="3484179" cy="2956034"/>
          </a:xfrm>
          <a:prstGeom prst="ellipse">
            <a:avLst/>
          </a:prstGeom>
          <a:effectLst>
            <a:glow rad="228600">
              <a:schemeClr val="accent2">
                <a:satMod val="175000"/>
                <a:alpha val="40000"/>
              </a:schemeClr>
            </a:glow>
          </a:effectLst>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Non modifiable</a:t>
            </a:r>
          </a:p>
          <a:p>
            <a:pPr algn="ctr"/>
            <a:r>
              <a:rPr lang="en-GB" dirty="0" smtClean="0"/>
              <a:t>Younger</a:t>
            </a:r>
          </a:p>
          <a:p>
            <a:pPr algn="ctr"/>
            <a:r>
              <a:rPr lang="en-GB" dirty="0" smtClean="0"/>
              <a:t>Female</a:t>
            </a:r>
          </a:p>
          <a:p>
            <a:pPr algn="ctr"/>
            <a:r>
              <a:rPr lang="en-GB" dirty="0" smtClean="0"/>
              <a:t>Time since surgery</a:t>
            </a:r>
          </a:p>
          <a:p>
            <a:pPr algn="ctr"/>
            <a:r>
              <a:rPr lang="en-GB" dirty="0" smtClean="0"/>
              <a:t>No co-morbidities</a:t>
            </a:r>
          </a:p>
          <a:p>
            <a:pPr algn="ctr"/>
            <a:r>
              <a:rPr lang="en-GB" dirty="0" smtClean="0"/>
              <a:t>Genetics???</a:t>
            </a:r>
            <a:endParaRPr lang="en-GB" dirty="0"/>
          </a:p>
        </p:txBody>
      </p:sp>
      <p:sp>
        <p:nvSpPr>
          <p:cNvPr id="8" name="Oval 7"/>
          <p:cNvSpPr/>
          <p:nvPr/>
        </p:nvSpPr>
        <p:spPr>
          <a:xfrm>
            <a:off x="8311057" y="3463160"/>
            <a:ext cx="3484179" cy="2956034"/>
          </a:xfrm>
          <a:prstGeom prst="ellipse">
            <a:avLst/>
          </a:prstGeom>
          <a:effectLst>
            <a:glow rad="228600">
              <a:schemeClr val="accent2">
                <a:satMod val="175000"/>
                <a:alpha val="40000"/>
              </a:schemeClr>
            </a:glow>
          </a:effectLst>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Surgical</a:t>
            </a:r>
          </a:p>
          <a:p>
            <a:pPr algn="ctr"/>
            <a:r>
              <a:rPr lang="en-GB" dirty="0" err="1" smtClean="0"/>
              <a:t>Stomal</a:t>
            </a:r>
            <a:r>
              <a:rPr lang="en-GB" dirty="0" smtClean="0"/>
              <a:t> dilation </a:t>
            </a:r>
          </a:p>
          <a:p>
            <a:pPr algn="ctr"/>
            <a:r>
              <a:rPr lang="en-GB" dirty="0" smtClean="0"/>
              <a:t>Pouch length</a:t>
            </a:r>
          </a:p>
          <a:p>
            <a:pPr algn="ctr"/>
            <a:r>
              <a:rPr lang="en-GB" dirty="0" smtClean="0"/>
              <a:t>Revision</a:t>
            </a:r>
          </a:p>
          <a:p>
            <a:pPr algn="ctr"/>
            <a:r>
              <a:rPr lang="en-GB" dirty="0" smtClean="0"/>
              <a:t>New procedure</a:t>
            </a:r>
          </a:p>
          <a:p>
            <a:pPr algn="ctr"/>
            <a:endParaRPr lang="en-GB" dirty="0" smtClean="0"/>
          </a:p>
          <a:p>
            <a:pPr algn="ctr"/>
            <a:endParaRPr lang="en-GB" dirty="0"/>
          </a:p>
        </p:txBody>
      </p:sp>
      <p:sp>
        <p:nvSpPr>
          <p:cNvPr id="10" name="Oval 9"/>
          <p:cNvSpPr/>
          <p:nvPr/>
        </p:nvSpPr>
        <p:spPr>
          <a:xfrm>
            <a:off x="4369678" y="1792015"/>
            <a:ext cx="3484179" cy="2956034"/>
          </a:xfrm>
          <a:prstGeom prst="ellipse">
            <a:avLst/>
          </a:prstGeom>
          <a:effectLst>
            <a:glow rad="228600">
              <a:schemeClr val="accent2">
                <a:satMod val="175000"/>
                <a:alpha val="40000"/>
              </a:schemeClr>
            </a:glow>
          </a:effectLst>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Psychology</a:t>
            </a:r>
          </a:p>
          <a:p>
            <a:pPr algn="ctr"/>
            <a:r>
              <a:rPr lang="en-GB" dirty="0" smtClean="0"/>
              <a:t>Binge eating </a:t>
            </a:r>
          </a:p>
          <a:p>
            <a:pPr algn="ctr"/>
            <a:r>
              <a:rPr lang="en-GB" dirty="0" smtClean="0"/>
              <a:t> Depression </a:t>
            </a:r>
          </a:p>
          <a:p>
            <a:pPr algn="ctr"/>
            <a:r>
              <a:rPr lang="en-GB" dirty="0" smtClean="0"/>
              <a:t>Drug &amp; alcohol </a:t>
            </a:r>
          </a:p>
          <a:p>
            <a:pPr algn="ctr"/>
            <a:r>
              <a:rPr lang="en-GB" dirty="0" smtClean="0"/>
              <a:t>Impulsivity</a:t>
            </a:r>
          </a:p>
          <a:p>
            <a:pPr algn="ctr"/>
            <a:endParaRPr lang="en-GB"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Therefore....</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Pre surgery</a:t>
            </a:r>
          </a:p>
          <a:p>
            <a:pPr lvl="1"/>
            <a:r>
              <a:rPr lang="en-GB" dirty="0" smtClean="0"/>
              <a:t>Screen out?</a:t>
            </a:r>
          </a:p>
          <a:p>
            <a:pPr lvl="1"/>
            <a:r>
              <a:rPr lang="en-GB" dirty="0" smtClean="0"/>
              <a:t>Tailor?</a:t>
            </a:r>
          </a:p>
          <a:p>
            <a:pPr lvl="1"/>
            <a:r>
              <a:rPr lang="en-GB" dirty="0" smtClean="0"/>
              <a:t>Add support?</a:t>
            </a:r>
          </a:p>
          <a:p>
            <a:r>
              <a:rPr lang="en-GB" dirty="0" smtClean="0"/>
              <a:t>Post surgery</a:t>
            </a:r>
          </a:p>
          <a:p>
            <a:pPr lvl="1"/>
            <a:r>
              <a:rPr lang="en-GB" dirty="0" smtClean="0"/>
              <a:t>Add support?</a:t>
            </a:r>
          </a:p>
          <a:p>
            <a:r>
              <a:rPr lang="en-GB" dirty="0" smtClean="0"/>
              <a:t>Post weight gain</a:t>
            </a:r>
          </a:p>
          <a:p>
            <a:pPr lvl="1"/>
            <a:r>
              <a:rPr lang="en-GB" dirty="0" smtClean="0"/>
              <a:t>More surgery?</a:t>
            </a:r>
          </a:p>
          <a:p>
            <a:pPr lvl="1"/>
            <a:r>
              <a:rPr lang="en-GB" dirty="0" smtClean="0"/>
              <a:t>Add psychology?</a:t>
            </a:r>
          </a:p>
          <a:p>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smtClean="0"/>
          </a:p>
          <a:p>
            <a:endParaRPr lang="en-GB" dirty="0" smtClean="0"/>
          </a:p>
          <a:p>
            <a:endParaRPr lang="en-GB" dirty="0" smtClean="0"/>
          </a:p>
          <a:p>
            <a:r>
              <a:rPr lang="en-GB" sz="3200" b="1" dirty="0" smtClean="0"/>
              <a:t>My view?.....</a:t>
            </a:r>
            <a:endParaRPr lang="en-GB" sz="3200"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My view .....</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Pre surgery</a:t>
            </a:r>
          </a:p>
          <a:p>
            <a:pPr lvl="1"/>
            <a:r>
              <a:rPr lang="en-GB" dirty="0" smtClean="0"/>
              <a:t>Screen out?</a:t>
            </a:r>
            <a:r>
              <a:rPr lang="en-GB" dirty="0" smtClean="0">
                <a:solidFill>
                  <a:srgbClr val="FF0000"/>
                </a:solidFill>
                <a:sym typeface="Wingdings"/>
              </a:rPr>
              <a:t> (small minority)</a:t>
            </a:r>
          </a:p>
          <a:p>
            <a:pPr lvl="1"/>
            <a:r>
              <a:rPr lang="en-GB" dirty="0" smtClean="0"/>
              <a:t>Tailor?</a:t>
            </a:r>
            <a:r>
              <a:rPr lang="en-GB" dirty="0" smtClean="0">
                <a:sym typeface="Wingdings"/>
              </a:rPr>
              <a:t> </a:t>
            </a:r>
            <a:r>
              <a:rPr lang="en-GB" dirty="0" smtClean="0">
                <a:solidFill>
                  <a:srgbClr val="FF0000"/>
                </a:solidFill>
                <a:sym typeface="Wingdings"/>
              </a:rPr>
              <a:t></a:t>
            </a:r>
          </a:p>
          <a:p>
            <a:pPr lvl="1"/>
            <a:r>
              <a:rPr lang="en-GB" dirty="0" smtClean="0"/>
              <a:t>Add support?</a:t>
            </a:r>
            <a:r>
              <a:rPr lang="en-GB" dirty="0" smtClean="0">
                <a:sym typeface="Wingdings"/>
              </a:rPr>
              <a:t> </a:t>
            </a:r>
            <a:r>
              <a:rPr lang="en-GB" dirty="0" smtClean="0">
                <a:solidFill>
                  <a:srgbClr val="FF0000"/>
                </a:solidFill>
                <a:sym typeface="Wingdings"/>
              </a:rPr>
              <a:t> </a:t>
            </a:r>
          </a:p>
          <a:p>
            <a:r>
              <a:rPr lang="en-GB" dirty="0" smtClean="0"/>
              <a:t>Post surgery</a:t>
            </a:r>
          </a:p>
          <a:p>
            <a:pPr lvl="1"/>
            <a:r>
              <a:rPr lang="en-GB" dirty="0" smtClean="0"/>
              <a:t>Add support?</a:t>
            </a:r>
            <a:r>
              <a:rPr lang="en-GB" dirty="0" smtClean="0">
                <a:sym typeface="Wingdings"/>
              </a:rPr>
              <a:t> </a:t>
            </a:r>
            <a:r>
              <a:rPr lang="en-GB" dirty="0" smtClean="0">
                <a:solidFill>
                  <a:srgbClr val="FF0000"/>
                </a:solidFill>
                <a:sym typeface="Wingdings"/>
              </a:rPr>
              <a:t></a:t>
            </a:r>
            <a:endParaRPr lang="en-GB" dirty="0" smtClean="0">
              <a:solidFill>
                <a:srgbClr val="FF0000"/>
              </a:solidFill>
            </a:endParaRPr>
          </a:p>
          <a:p>
            <a:r>
              <a:rPr lang="en-GB" dirty="0" smtClean="0"/>
              <a:t>Post weight regain</a:t>
            </a:r>
          </a:p>
          <a:p>
            <a:pPr lvl="1"/>
            <a:r>
              <a:rPr lang="en-GB" dirty="0" smtClean="0"/>
              <a:t>More surgery? </a:t>
            </a:r>
            <a:r>
              <a:rPr lang="en-GB" sz="2800" b="1" dirty="0" smtClean="0">
                <a:solidFill>
                  <a:srgbClr val="FF0000"/>
                </a:solidFill>
                <a:sym typeface="Wingdings"/>
              </a:rPr>
              <a:t>? </a:t>
            </a:r>
            <a:r>
              <a:rPr lang="en-GB" sz="2800" dirty="0" smtClean="0">
                <a:solidFill>
                  <a:srgbClr val="FF0000"/>
                </a:solidFill>
                <a:sym typeface="Wingdings"/>
              </a:rPr>
              <a:t>(plastic??)</a:t>
            </a:r>
            <a:endParaRPr lang="en-GB" sz="2800" dirty="0" smtClean="0">
              <a:solidFill>
                <a:srgbClr val="FF0000"/>
              </a:solidFill>
            </a:endParaRPr>
          </a:p>
          <a:p>
            <a:pPr lvl="1"/>
            <a:r>
              <a:rPr lang="en-GB" dirty="0" smtClean="0"/>
              <a:t>Add support?</a:t>
            </a:r>
            <a:r>
              <a:rPr lang="en-GB" dirty="0" smtClean="0">
                <a:solidFill>
                  <a:srgbClr val="FF0000"/>
                </a:solidFill>
                <a:latin typeface="MS Gothic"/>
                <a:ea typeface="MS Gothic"/>
              </a:rPr>
              <a:t>☑</a:t>
            </a:r>
            <a:endParaRPr lang="en-GB" dirty="0" smtClean="0"/>
          </a:p>
          <a:p>
            <a:pPr lvl="1"/>
            <a:r>
              <a:rPr lang="en-GB" dirty="0" smtClean="0">
                <a:ea typeface="MS Gothic"/>
              </a:rPr>
              <a:t>Add follow ups </a:t>
            </a:r>
            <a:r>
              <a:rPr lang="en-GB" dirty="0" smtClean="0">
                <a:solidFill>
                  <a:srgbClr val="FF0000"/>
                </a:solidFill>
                <a:latin typeface="MS Gothic"/>
                <a:ea typeface="MS Gothic"/>
              </a:rPr>
              <a:t>☑☑</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smtClean="0"/>
          </a:p>
          <a:p>
            <a:endParaRPr lang="en-GB" dirty="0" smtClean="0"/>
          </a:p>
          <a:p>
            <a:endParaRPr lang="en-GB" dirty="0" smtClean="0"/>
          </a:p>
          <a:p>
            <a:r>
              <a:rPr lang="en-GB" dirty="0" smtClean="0"/>
              <a:t>AND....</a:t>
            </a:r>
          </a:p>
          <a:p>
            <a:endParaRPr lang="en-GB" dirty="0" smtClean="0"/>
          </a:p>
          <a:p>
            <a:r>
              <a:rPr lang="en-GB" b="1" i="1" dirty="0" smtClean="0"/>
              <a:t>Is it a problem????</a:t>
            </a:r>
            <a:endParaRPr lang="en-GB" b="1" i="1"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Number Needed to Treat (NNTs)</a:t>
            </a:r>
            <a:endParaRPr lang="en-GB" dirty="0"/>
          </a:p>
        </p:txBody>
      </p:sp>
      <p:sp>
        <p:nvSpPr>
          <p:cNvPr id="3" name="Content Placeholder 2"/>
          <p:cNvSpPr>
            <a:spLocks noGrp="1"/>
          </p:cNvSpPr>
          <p:nvPr>
            <p:ph idx="1"/>
          </p:nvPr>
        </p:nvSpPr>
        <p:spPr/>
        <p:txBody>
          <a:bodyPr/>
          <a:lstStyle/>
          <a:p>
            <a:r>
              <a:rPr lang="en-GB" dirty="0" smtClean="0"/>
              <a:t>Bandolier / NNT.com</a:t>
            </a:r>
          </a:p>
          <a:p>
            <a:endParaRPr lang="en-GB" dirty="0" smtClean="0"/>
          </a:p>
          <a:p>
            <a:r>
              <a:rPr lang="en-GB" dirty="0" smtClean="0"/>
              <a:t>NNTs.......</a:t>
            </a:r>
          </a:p>
          <a:p>
            <a:endParaRPr lang="en-GB" dirty="0" smtClean="0"/>
          </a:p>
          <a:p>
            <a:r>
              <a:rPr lang="en-GB" dirty="0" smtClean="0"/>
              <a:t>1 – it works</a:t>
            </a:r>
          </a:p>
          <a:p>
            <a:r>
              <a:rPr lang="en-GB" dirty="0" smtClean="0"/>
              <a:t>2 – 2 people take it / 1 person benefits</a:t>
            </a:r>
          </a:p>
          <a:p>
            <a:r>
              <a:rPr lang="en-GB" dirty="0" smtClean="0"/>
              <a:t>650 – 650 people take it / 1 person benefits</a:t>
            </a:r>
            <a:endParaRPr 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657228" y="633048"/>
          <a:ext cx="6580554" cy="5444785"/>
        </p:xfrm>
        <a:graphic>
          <a:graphicData uri="http://schemas.openxmlformats.org/drawingml/2006/table">
            <a:tbl>
              <a:tblPr firstRow="1" firstCol="1" bandRow="1">
                <a:tableStyleId>{5C22544A-7EE6-4342-B048-85BDC9FD1C3A}</a:tableStyleId>
              </a:tblPr>
              <a:tblGrid>
                <a:gridCol w="1404775"/>
                <a:gridCol w="1355889"/>
                <a:gridCol w="1355889"/>
                <a:gridCol w="1714476"/>
                <a:gridCol w="749525"/>
              </a:tblGrid>
              <a:tr h="500188">
                <a:tc>
                  <a:txBody>
                    <a:bodyPr/>
                    <a:lstStyle/>
                    <a:p>
                      <a:pPr>
                        <a:lnSpc>
                          <a:spcPct val="107000"/>
                        </a:lnSpc>
                        <a:spcAft>
                          <a:spcPts val="1125"/>
                        </a:spcAft>
                      </a:pPr>
                      <a:r>
                        <a:rPr lang="en-GB" sz="1100" dirty="0">
                          <a:effectLst/>
                        </a:rPr>
                        <a:t>Condition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Treatment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Duration of treatment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Outcome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NNT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r>
              <a:tr h="523631">
                <a:tc>
                  <a:txBody>
                    <a:bodyPr/>
                    <a:lstStyle/>
                    <a:p>
                      <a:pPr>
                        <a:lnSpc>
                          <a:spcPct val="107000"/>
                        </a:lnSpc>
                        <a:spcAft>
                          <a:spcPts val="1125"/>
                        </a:spcAft>
                      </a:pPr>
                      <a:r>
                        <a:rPr lang="en-GB" sz="1100">
                          <a:effectLst/>
                        </a:rPr>
                        <a:t>Acute otitis media</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Antibiotics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short course</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No symptoms at 7-14 days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800" dirty="0">
                          <a:effectLst/>
                        </a:rPr>
                        <a:t>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r>
              <a:tr h="429001">
                <a:tc>
                  <a:txBody>
                    <a:bodyPr/>
                    <a:lstStyle/>
                    <a:p>
                      <a:pPr>
                        <a:lnSpc>
                          <a:spcPct val="107000"/>
                        </a:lnSpc>
                        <a:spcAft>
                          <a:spcPts val="1125"/>
                        </a:spcAft>
                      </a:pPr>
                      <a:r>
                        <a:rPr lang="en-GB" sz="1100">
                          <a:effectLst/>
                        </a:rPr>
                        <a:t>AIDS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indinavir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dirty="0">
                          <a:effectLst/>
                        </a:rPr>
                        <a:t>38 weeks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first clinical event (AIDS or death)</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800" dirty="0">
                          <a:effectLst/>
                        </a:rPr>
                        <a:t>19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r>
              <a:tr h="429001">
                <a:tc>
                  <a:txBody>
                    <a:bodyPr/>
                    <a:lstStyle/>
                    <a:p>
                      <a:pPr>
                        <a:lnSpc>
                          <a:spcPct val="107000"/>
                        </a:lnSpc>
                        <a:spcAft>
                          <a:spcPts val="1125"/>
                        </a:spcAft>
                      </a:pPr>
                      <a:r>
                        <a:rPr lang="en-GB" sz="1100">
                          <a:effectLst/>
                        </a:rPr>
                        <a:t>Angina</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isosorbide dinitrate</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4 to 6 weeks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prevention exercise induced angina</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800" dirty="0">
                          <a:effectLst/>
                        </a:rPr>
                        <a:t>5.0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r>
              <a:tr h="222973">
                <a:tc>
                  <a:txBody>
                    <a:bodyPr/>
                    <a:lstStyle/>
                    <a:p>
                      <a:pPr>
                        <a:lnSpc>
                          <a:spcPct val="107000"/>
                        </a:lnSpc>
                        <a:spcAft>
                          <a:spcPts val="1125"/>
                        </a:spcAft>
                      </a:pPr>
                      <a:r>
                        <a:rPr lang="en-GB" sz="1100">
                          <a:effectLst/>
                        </a:rPr>
                        <a:t>Arthritis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glucosamine</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3 to 8 weeks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dirty="0">
                          <a:effectLst/>
                        </a:rPr>
                        <a:t>improved symptoms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800" dirty="0">
                          <a:effectLst/>
                        </a:rPr>
                        <a:t>5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r>
              <a:tr h="222973">
                <a:tc>
                  <a:txBody>
                    <a:bodyPr/>
                    <a:lstStyle/>
                    <a:p>
                      <a:pPr>
                        <a:lnSpc>
                          <a:spcPct val="107000"/>
                        </a:lnSpc>
                        <a:spcAft>
                          <a:spcPts val="1125"/>
                        </a:spcAft>
                      </a:pPr>
                      <a:r>
                        <a:rPr lang="en-GB" sz="1100">
                          <a:effectLst/>
                        </a:rPr>
                        <a:t>back pain</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epidural steroid</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pPr>
                      <a:endParaRPr lang="en-GB" sz="900">
                        <a:effectLst/>
                        <a:latin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75% relief at 60 days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800" dirty="0">
                          <a:effectLst/>
                        </a:rPr>
                        <a:t>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r>
              <a:tr h="429001">
                <a:tc>
                  <a:txBody>
                    <a:bodyPr/>
                    <a:lstStyle/>
                    <a:p>
                      <a:pPr>
                        <a:lnSpc>
                          <a:spcPct val="107000"/>
                        </a:lnSpc>
                        <a:spcAft>
                          <a:spcPts val="1125"/>
                        </a:spcAft>
                      </a:pPr>
                      <a:r>
                        <a:rPr lang="en-GB" sz="1100" dirty="0">
                          <a:effectLst/>
                        </a:rPr>
                        <a:t>Childhood depression</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Antidepressants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not stated</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dirty="0">
                          <a:effectLst/>
                        </a:rPr>
                        <a:t>Improved</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800" dirty="0" smtClean="0">
                          <a:effectLst/>
                          <a:latin typeface="+mn-lt"/>
                          <a:ea typeface="+mn-ea"/>
                          <a:cs typeface="+mn-cs"/>
                        </a:rPr>
                        <a:t>Not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r>
              <a:tr h="422982">
                <a:tc>
                  <a:txBody>
                    <a:bodyPr/>
                    <a:lstStyle/>
                    <a:p>
                      <a:pPr>
                        <a:lnSpc>
                          <a:spcPct val="107000"/>
                        </a:lnSpc>
                        <a:spcAft>
                          <a:spcPts val="1125"/>
                        </a:spcAft>
                      </a:pPr>
                      <a:r>
                        <a:rPr lang="en-GB" sz="1100">
                          <a:effectLst/>
                        </a:rPr>
                        <a:t>Dementia</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gingko</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one year</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ADAS-Cog 4 points better</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800" dirty="0">
                          <a:effectLst/>
                        </a:rPr>
                        <a:t>7.9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r>
              <a:tr h="429001">
                <a:tc>
                  <a:txBody>
                    <a:bodyPr/>
                    <a:lstStyle/>
                    <a:p>
                      <a:pPr>
                        <a:lnSpc>
                          <a:spcPct val="107000"/>
                        </a:lnSpc>
                        <a:spcAft>
                          <a:spcPts val="1125"/>
                        </a:spcAft>
                      </a:pPr>
                      <a:r>
                        <a:rPr lang="en-GB" sz="1100">
                          <a:effectLst/>
                        </a:rPr>
                        <a:t>Erectile dysfunction</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alprostadil (transurethral)</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over 3 month period</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erection enabling intercourse</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800" dirty="0">
                          <a:effectLst/>
                        </a:rPr>
                        <a:t>2.3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r>
              <a:tr h="222973">
                <a:tc>
                  <a:txBody>
                    <a:bodyPr/>
                    <a:lstStyle/>
                    <a:p>
                      <a:pPr>
                        <a:lnSpc>
                          <a:spcPct val="107000"/>
                        </a:lnSpc>
                        <a:spcAft>
                          <a:spcPts val="1125"/>
                        </a:spcAft>
                      </a:pPr>
                      <a:r>
                        <a:rPr lang="en-GB" sz="1100">
                          <a:effectLst/>
                        </a:rPr>
                        <a:t>Flu</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vaccination</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pPr>
                      <a:endParaRPr lang="en-GB" sz="900">
                        <a:effectLst/>
                        <a:latin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no flu</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800" dirty="0">
                          <a:effectLst/>
                        </a:rPr>
                        <a:t>23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r>
              <a:tr h="422982">
                <a:tc>
                  <a:txBody>
                    <a:bodyPr/>
                    <a:lstStyle/>
                    <a:p>
                      <a:pPr>
                        <a:lnSpc>
                          <a:spcPct val="107000"/>
                        </a:lnSpc>
                        <a:spcAft>
                          <a:spcPts val="1125"/>
                        </a:spcAft>
                      </a:pPr>
                      <a:r>
                        <a:rPr lang="en-GB" sz="1100">
                          <a:effectLst/>
                        </a:rPr>
                        <a:t>Fungal nail infection</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Terbinafine</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12/24 weeks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Cured at 48 weeks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800" dirty="0">
                          <a:effectLst/>
                        </a:rPr>
                        <a:t>2.7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r>
              <a:tr h="626002">
                <a:tc>
                  <a:txBody>
                    <a:bodyPr/>
                    <a:lstStyle/>
                    <a:p>
                      <a:pPr>
                        <a:lnSpc>
                          <a:spcPct val="107000"/>
                        </a:lnSpc>
                        <a:spcAft>
                          <a:spcPts val="1125"/>
                        </a:spcAft>
                      </a:pPr>
                      <a:r>
                        <a:rPr lang="en-GB" sz="1100">
                          <a:effectLst/>
                        </a:rPr>
                        <a:t>Gastric ulcer with NSAID - prevention</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misoprostol</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4 weeks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presence of gastric ulcer</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800" dirty="0">
                          <a:effectLst/>
                        </a:rPr>
                        <a:t>13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r>
              <a:tr h="222973">
                <a:tc>
                  <a:txBody>
                    <a:bodyPr/>
                    <a:lstStyle/>
                    <a:p>
                      <a:pPr>
                        <a:lnSpc>
                          <a:spcPct val="107000"/>
                        </a:lnSpc>
                        <a:spcAft>
                          <a:spcPts val="1125"/>
                        </a:spcAft>
                      </a:pPr>
                      <a:r>
                        <a:rPr lang="en-GB" sz="1100">
                          <a:effectLst/>
                        </a:rPr>
                        <a:t>H pylori</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triple therapy</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pPr>
                      <a:endParaRPr lang="en-GB" sz="900">
                        <a:effectLst/>
                        <a:latin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100">
                          <a:effectLst/>
                        </a:rPr>
                        <a:t>eradication</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c>
                  <a:txBody>
                    <a:bodyPr/>
                    <a:lstStyle/>
                    <a:p>
                      <a:pPr>
                        <a:lnSpc>
                          <a:spcPct val="107000"/>
                        </a:lnSpc>
                        <a:spcAft>
                          <a:spcPts val="1125"/>
                        </a:spcAft>
                      </a:pPr>
                      <a:r>
                        <a:rPr lang="en-GB" sz="1800" dirty="0">
                          <a:effectLst/>
                        </a:rPr>
                        <a:t>1.1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376" marR="7376" marT="7376" marB="7376"/>
                </a:tc>
              </a:tr>
            </a:tbl>
          </a:graphicData>
        </a:graphic>
      </p:graphicFrame>
      <p:sp>
        <p:nvSpPr>
          <p:cNvPr id="3" name="Oval 2"/>
          <p:cNvSpPr/>
          <p:nvPr/>
        </p:nvSpPr>
        <p:spPr>
          <a:xfrm>
            <a:off x="8426671" y="1150883"/>
            <a:ext cx="307428" cy="26801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Oval 3"/>
          <p:cNvSpPr/>
          <p:nvPr/>
        </p:nvSpPr>
        <p:spPr>
          <a:xfrm>
            <a:off x="8481851" y="1655379"/>
            <a:ext cx="307428" cy="3310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8492359" y="2075792"/>
            <a:ext cx="307428" cy="3310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8392511" y="2527737"/>
            <a:ext cx="307428" cy="3310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8434570" y="2853587"/>
            <a:ext cx="268015" cy="30742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8450336" y="3155760"/>
            <a:ext cx="504497" cy="30742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8458218" y="3581404"/>
            <a:ext cx="441433" cy="30742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p:cNvSpPr/>
          <p:nvPr/>
        </p:nvSpPr>
        <p:spPr>
          <a:xfrm>
            <a:off x="8403040" y="3983423"/>
            <a:ext cx="465081" cy="30742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8418787" y="4417001"/>
            <a:ext cx="409904" cy="30742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p:cNvSpPr/>
          <p:nvPr/>
        </p:nvSpPr>
        <p:spPr>
          <a:xfrm>
            <a:off x="8434553" y="4740194"/>
            <a:ext cx="512379" cy="30742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p:cNvSpPr/>
          <p:nvPr/>
        </p:nvSpPr>
        <p:spPr>
          <a:xfrm>
            <a:off x="8434552" y="5150098"/>
            <a:ext cx="449317" cy="30742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p:cNvSpPr/>
          <p:nvPr/>
        </p:nvSpPr>
        <p:spPr>
          <a:xfrm>
            <a:off x="8355742" y="5775463"/>
            <a:ext cx="496615" cy="30742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335598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563816" y="422035"/>
          <a:ext cx="5717619" cy="6415537"/>
        </p:xfrm>
        <a:graphic>
          <a:graphicData uri="http://schemas.openxmlformats.org/drawingml/2006/table">
            <a:tbl>
              <a:tblPr firstRow="1" firstCol="1" bandRow="1">
                <a:tableStyleId>{5C22544A-7EE6-4342-B048-85BDC9FD1C3A}</a:tableStyleId>
              </a:tblPr>
              <a:tblGrid>
                <a:gridCol w="1186903"/>
                <a:gridCol w="1186903"/>
                <a:gridCol w="1186903"/>
                <a:gridCol w="1500799"/>
                <a:gridCol w="656111"/>
              </a:tblGrid>
              <a:tr h="215893">
                <a:tc>
                  <a:txBody>
                    <a:bodyPr/>
                    <a:lstStyle/>
                    <a:p>
                      <a:pPr>
                        <a:lnSpc>
                          <a:spcPct val="107000"/>
                        </a:lnSpc>
                        <a:spcAft>
                          <a:spcPts val="1125"/>
                        </a:spcAft>
                      </a:pPr>
                      <a:r>
                        <a:rPr lang="en-GB" sz="900" dirty="0">
                          <a:effectLst/>
                        </a:rPr>
                        <a:t>Head lice</a:t>
                      </a:r>
                      <a:endParaRPr lang="en-GB" sz="700" dirty="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Permethrin</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14 days</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Cure</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2000" dirty="0">
                          <a:effectLst/>
                        </a:rPr>
                        <a:t>1.1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r>
              <a:tr h="415172">
                <a:tc>
                  <a:txBody>
                    <a:bodyPr/>
                    <a:lstStyle/>
                    <a:p>
                      <a:pPr>
                        <a:lnSpc>
                          <a:spcPct val="107000"/>
                        </a:lnSpc>
                        <a:spcAft>
                          <a:spcPts val="1125"/>
                        </a:spcAft>
                      </a:pPr>
                      <a:r>
                        <a:rPr lang="en-GB" sz="900" dirty="0">
                          <a:effectLst/>
                        </a:rPr>
                        <a:t>Hip fracture prevention</a:t>
                      </a:r>
                      <a:endParaRPr lang="en-GB" sz="700" dirty="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calcium and vitamin D</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dirty="0">
                          <a:effectLst/>
                        </a:rPr>
                        <a:t>3 years</a:t>
                      </a:r>
                      <a:endParaRPr lang="en-GB" sz="700" dirty="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prevent one fracture</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1800" dirty="0">
                          <a:effectLst/>
                        </a:rPr>
                        <a:t>20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r>
              <a:tr h="415172">
                <a:tc>
                  <a:txBody>
                    <a:bodyPr/>
                    <a:lstStyle/>
                    <a:p>
                      <a:pPr>
                        <a:lnSpc>
                          <a:spcPct val="107000"/>
                        </a:lnSpc>
                        <a:spcAft>
                          <a:spcPts val="1125"/>
                        </a:spcAft>
                      </a:pPr>
                      <a:r>
                        <a:rPr lang="en-GB" sz="900">
                          <a:effectLst/>
                        </a:rPr>
                        <a:t>Hypertension in the elderly</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Drug treatments</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at least 1 year</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Prevention of CV  over 5 years</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1800" dirty="0">
                          <a:effectLst/>
                        </a:rPr>
                        <a:t>18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r>
              <a:tr h="415172">
                <a:tc>
                  <a:txBody>
                    <a:bodyPr/>
                    <a:lstStyle/>
                    <a:p>
                      <a:pPr>
                        <a:lnSpc>
                          <a:spcPct val="107000"/>
                        </a:lnSpc>
                        <a:spcAft>
                          <a:spcPts val="1125"/>
                        </a:spcAft>
                      </a:pPr>
                      <a:r>
                        <a:rPr lang="en-GB" sz="900">
                          <a:effectLst/>
                        </a:rPr>
                        <a:t>Lipid lowering</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statins</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mean 4 years plus</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all bad things</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1800" dirty="0">
                          <a:effectLst/>
                        </a:rPr>
                        <a:t>35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r>
              <a:tr h="457964">
                <a:tc>
                  <a:txBody>
                    <a:bodyPr/>
                    <a:lstStyle/>
                    <a:p>
                      <a:pPr>
                        <a:lnSpc>
                          <a:spcPct val="107000"/>
                        </a:lnSpc>
                        <a:spcAft>
                          <a:spcPts val="1125"/>
                        </a:spcAft>
                      </a:pPr>
                      <a:r>
                        <a:rPr lang="en-GB" sz="900">
                          <a:effectLst/>
                        </a:rPr>
                        <a:t>GI bleeding NSAID use</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Misoprostol</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6 months</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Prevent any GI complication</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1800" dirty="0">
                          <a:effectLst/>
                        </a:rPr>
                        <a:t>166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r>
              <a:tr h="415172">
                <a:tc>
                  <a:txBody>
                    <a:bodyPr/>
                    <a:lstStyle/>
                    <a:p>
                      <a:pPr>
                        <a:lnSpc>
                          <a:spcPct val="107000"/>
                        </a:lnSpc>
                        <a:spcAft>
                          <a:spcPts val="1125"/>
                        </a:spcAft>
                      </a:pPr>
                      <a:r>
                        <a:rPr lang="en-GB" sz="900">
                          <a:effectLst/>
                        </a:rPr>
                        <a:t>MI</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ACE inhibitor [AIRE trial]</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pPr>
                      <a:endParaRPr lang="en-GB" sz="700">
                        <a:effectLst/>
                        <a:latin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death within 6 months</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1800" dirty="0">
                          <a:effectLst/>
                        </a:rPr>
                        <a:t>18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r>
              <a:tr h="406376">
                <a:tc>
                  <a:txBody>
                    <a:bodyPr/>
                    <a:lstStyle/>
                    <a:p>
                      <a:pPr>
                        <a:lnSpc>
                          <a:spcPct val="107000"/>
                        </a:lnSpc>
                        <a:spcAft>
                          <a:spcPts val="1125"/>
                        </a:spcAft>
                      </a:pPr>
                      <a:r>
                        <a:rPr lang="en-GB" sz="900">
                          <a:effectLst/>
                        </a:rPr>
                        <a:t>Migraine</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Oral sumatriptan</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single dose</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Headache relieved at 2 hours</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1800" dirty="0">
                          <a:effectLst/>
                        </a:rPr>
                        <a:t>2.6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r>
              <a:tr h="614452">
                <a:tc>
                  <a:txBody>
                    <a:bodyPr/>
                    <a:lstStyle/>
                    <a:p>
                      <a:pPr>
                        <a:lnSpc>
                          <a:spcPct val="107000"/>
                        </a:lnSpc>
                        <a:spcAft>
                          <a:spcPts val="1125"/>
                        </a:spcAft>
                      </a:pPr>
                      <a:r>
                        <a:rPr lang="en-GB" sz="900">
                          <a:effectLst/>
                        </a:rPr>
                        <a:t>MI </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dirty="0">
                          <a:effectLst/>
                        </a:rPr>
                        <a:t>Aspirin plus streptokinase</a:t>
                      </a:r>
                      <a:endParaRPr lang="en-GB" sz="700" dirty="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1 infusion of streptokinase, 1 mnth of aspirin</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5 wk vascular mortality, prevent one death</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1800" dirty="0">
                          <a:effectLst/>
                        </a:rPr>
                        <a:t>20*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r>
              <a:tr h="415172">
                <a:tc>
                  <a:txBody>
                    <a:bodyPr/>
                    <a:lstStyle/>
                    <a:p>
                      <a:pPr>
                        <a:lnSpc>
                          <a:spcPct val="107000"/>
                        </a:lnSpc>
                        <a:spcAft>
                          <a:spcPts val="1125"/>
                        </a:spcAft>
                      </a:pPr>
                      <a:r>
                        <a:rPr lang="en-GB" sz="900">
                          <a:effectLst/>
                        </a:rPr>
                        <a:t>Peptic ulcer</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Triple therapy</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6-10 weeks</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Ulcers remaining cured at one year</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1800" dirty="0">
                          <a:effectLst/>
                        </a:rPr>
                        <a:t>1.8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r>
              <a:tr h="215893">
                <a:tc gridSpan="5">
                  <a:txBody>
                    <a:bodyPr/>
                    <a:lstStyle/>
                    <a:p>
                      <a:pPr>
                        <a:lnSpc>
                          <a:spcPct val="107000"/>
                        </a:lnSpc>
                        <a:spcAft>
                          <a:spcPts val="1125"/>
                        </a:spcAft>
                      </a:pPr>
                      <a:r>
                        <a:rPr lang="en-GB" sz="1800" dirty="0">
                          <a:effectLst/>
                        </a:rPr>
                        <a:t>Stroke primary prevention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735678">
                <a:tc>
                  <a:txBody>
                    <a:bodyPr/>
                    <a:lstStyle/>
                    <a:p>
                      <a:pPr>
                        <a:lnSpc>
                          <a:spcPct val="107000"/>
                        </a:lnSpc>
                        <a:spcAft>
                          <a:spcPts val="1125"/>
                        </a:spcAft>
                      </a:pPr>
                      <a:r>
                        <a:rPr lang="en-GB" sz="900">
                          <a:effectLst/>
                        </a:rPr>
                        <a:t>MRC:17,354</a:t>
                      </a:r>
                      <a:endParaRPr lang="en-GB" sz="700">
                        <a:effectLst/>
                      </a:endParaRPr>
                    </a:p>
                    <a:p>
                      <a:pPr>
                        <a:lnSpc>
                          <a:spcPct val="107000"/>
                        </a:lnSpc>
                        <a:spcAft>
                          <a:spcPts val="1125"/>
                        </a:spcAft>
                      </a:pPr>
                      <a:r>
                        <a:rPr lang="en-GB" sz="900">
                          <a:effectLst/>
                        </a:rPr>
                        <a:t>WOSCOPS 6595</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benzoflurazide propranolol privastatin</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5.5 yrs</a:t>
                      </a:r>
                      <a:endParaRPr lang="en-GB" sz="700">
                        <a:effectLst/>
                      </a:endParaRPr>
                    </a:p>
                    <a:p>
                      <a:pPr>
                        <a:lnSpc>
                          <a:spcPct val="107000"/>
                        </a:lnSpc>
                        <a:spcAft>
                          <a:spcPts val="1125"/>
                        </a:spcAft>
                      </a:pPr>
                      <a:r>
                        <a:rPr lang="en-GB" sz="900">
                          <a:effectLst/>
                        </a:rPr>
                        <a:t>4.9yrs</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dirty="0">
                          <a:effectLst/>
                        </a:rPr>
                        <a:t>Prevent one stroke </a:t>
                      </a:r>
                      <a:endParaRPr lang="en-GB" sz="900" dirty="0" smtClean="0">
                        <a:effectLst/>
                      </a:endParaRPr>
                    </a:p>
                    <a:p>
                      <a:pPr>
                        <a:lnSpc>
                          <a:spcPct val="107000"/>
                        </a:lnSpc>
                        <a:spcAft>
                          <a:spcPts val="1125"/>
                        </a:spcAft>
                      </a:pPr>
                      <a:r>
                        <a:rPr lang="en-GB" sz="900" dirty="0" smtClean="0">
                          <a:effectLst/>
                        </a:rPr>
                        <a:t>at </a:t>
                      </a:r>
                      <a:r>
                        <a:rPr lang="en-GB" sz="900" dirty="0">
                          <a:effectLst/>
                        </a:rPr>
                        <a:t>one year</a:t>
                      </a:r>
                      <a:endParaRPr lang="en-GB" sz="700" dirty="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1800" dirty="0">
                          <a:effectLst/>
                        </a:rPr>
                        <a:t>850</a:t>
                      </a:r>
                    </a:p>
                    <a:p>
                      <a:pPr>
                        <a:lnSpc>
                          <a:spcPct val="107000"/>
                        </a:lnSpc>
                        <a:spcAft>
                          <a:spcPts val="1125"/>
                        </a:spcAft>
                      </a:pPr>
                      <a:r>
                        <a:rPr lang="en-GB" sz="1800" dirty="0">
                          <a:effectLst/>
                        </a:rPr>
                        <a:t>641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r>
              <a:tr h="215893">
                <a:tc gridSpan="5">
                  <a:txBody>
                    <a:bodyPr/>
                    <a:lstStyle/>
                    <a:p>
                      <a:pPr>
                        <a:lnSpc>
                          <a:spcPct val="107000"/>
                        </a:lnSpc>
                        <a:spcAft>
                          <a:spcPts val="1125"/>
                        </a:spcAft>
                      </a:pPr>
                      <a:r>
                        <a:rPr lang="en-GB" sz="1800" dirty="0">
                          <a:effectLst/>
                        </a:rPr>
                        <a:t>Stroke secondary prevention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993868">
                <a:tc>
                  <a:txBody>
                    <a:bodyPr/>
                    <a:lstStyle/>
                    <a:p>
                      <a:pPr>
                        <a:lnSpc>
                          <a:spcPct val="107000"/>
                        </a:lnSpc>
                        <a:spcAft>
                          <a:spcPts val="1125"/>
                        </a:spcAft>
                      </a:pPr>
                      <a:r>
                        <a:rPr lang="en-GB" sz="900">
                          <a:effectLst/>
                        </a:rPr>
                        <a:t>CATS 1072 </a:t>
                      </a:r>
                      <a:endParaRPr lang="en-GB" sz="700">
                        <a:effectLst/>
                      </a:endParaRPr>
                    </a:p>
                    <a:p>
                      <a:pPr>
                        <a:lnSpc>
                          <a:spcPct val="107000"/>
                        </a:lnSpc>
                        <a:spcAft>
                          <a:spcPts val="1125"/>
                        </a:spcAft>
                      </a:pPr>
                      <a:r>
                        <a:rPr lang="en-GB" sz="900">
                          <a:effectLst/>
                        </a:rPr>
                        <a:t>SALT 1360</a:t>
                      </a:r>
                      <a:endParaRPr lang="en-GB" sz="700">
                        <a:effectLst/>
                      </a:endParaRPr>
                    </a:p>
                    <a:p>
                      <a:pPr>
                        <a:lnSpc>
                          <a:spcPct val="107000"/>
                        </a:lnSpc>
                        <a:spcAft>
                          <a:spcPts val="1125"/>
                        </a:spcAft>
                      </a:pPr>
                      <a:r>
                        <a:rPr lang="en-GB" sz="900">
                          <a:effectLst/>
                        </a:rPr>
                        <a:t>4S 4444</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Ticlopidine</a:t>
                      </a:r>
                      <a:endParaRPr lang="en-GB" sz="700">
                        <a:effectLst/>
                      </a:endParaRPr>
                    </a:p>
                    <a:p>
                      <a:pPr>
                        <a:lnSpc>
                          <a:spcPct val="107000"/>
                        </a:lnSpc>
                        <a:spcAft>
                          <a:spcPts val="1125"/>
                        </a:spcAft>
                      </a:pPr>
                      <a:r>
                        <a:rPr lang="en-GB" sz="900">
                          <a:effectLst/>
                        </a:rPr>
                        <a:t>Aspirin</a:t>
                      </a:r>
                      <a:endParaRPr lang="en-GB" sz="700">
                        <a:effectLst/>
                      </a:endParaRPr>
                    </a:p>
                    <a:p>
                      <a:pPr>
                        <a:lnSpc>
                          <a:spcPct val="107000"/>
                        </a:lnSpc>
                        <a:spcAft>
                          <a:spcPts val="1125"/>
                        </a:spcAft>
                      </a:pPr>
                      <a:r>
                        <a:rPr lang="en-GB" sz="900">
                          <a:effectLst/>
                        </a:rPr>
                        <a:t>simvastatin</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900">
                          <a:effectLst/>
                        </a:rPr>
                        <a:t>2 years</a:t>
                      </a:r>
                      <a:endParaRPr lang="en-GB" sz="700">
                        <a:effectLst/>
                      </a:endParaRPr>
                    </a:p>
                    <a:p>
                      <a:pPr>
                        <a:lnSpc>
                          <a:spcPct val="107000"/>
                        </a:lnSpc>
                        <a:spcAft>
                          <a:spcPts val="1125"/>
                        </a:spcAft>
                      </a:pPr>
                      <a:r>
                        <a:rPr lang="en-GB" sz="900">
                          <a:effectLst/>
                        </a:rPr>
                        <a:t>2.7yrs</a:t>
                      </a:r>
                      <a:endParaRPr lang="en-GB" sz="700">
                        <a:effectLst/>
                      </a:endParaRPr>
                    </a:p>
                    <a:p>
                      <a:pPr>
                        <a:lnSpc>
                          <a:spcPct val="107000"/>
                        </a:lnSpc>
                        <a:spcAft>
                          <a:spcPts val="1125"/>
                        </a:spcAft>
                      </a:pPr>
                      <a:r>
                        <a:rPr lang="en-GB" sz="900">
                          <a:effectLst/>
                        </a:rPr>
                        <a:t>5.4yrs</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pPr>
                      <a:endParaRPr lang="en-GB" sz="700" dirty="0">
                        <a:effectLst/>
                        <a:latin typeface="Calibri" panose="020F0502020204030204" pitchFamily="34" charset="0"/>
                        <a:cs typeface="Times New Roman" panose="02020603050405020304" pitchFamily="18" charset="0"/>
                      </a:endParaRPr>
                    </a:p>
                  </a:txBody>
                  <a:tcPr marL="6117" marR="6117" marT="6117" marB="6117"/>
                </a:tc>
                <a:tc>
                  <a:txBody>
                    <a:bodyPr/>
                    <a:lstStyle/>
                    <a:p>
                      <a:pPr>
                        <a:lnSpc>
                          <a:spcPct val="107000"/>
                        </a:lnSpc>
                        <a:spcAft>
                          <a:spcPts val="1125"/>
                        </a:spcAft>
                      </a:pPr>
                      <a:r>
                        <a:rPr lang="en-GB" sz="1800" dirty="0">
                          <a:effectLst/>
                        </a:rPr>
                        <a:t>15 </a:t>
                      </a:r>
                    </a:p>
                    <a:p>
                      <a:pPr>
                        <a:lnSpc>
                          <a:spcPct val="107000"/>
                        </a:lnSpc>
                        <a:spcAft>
                          <a:spcPts val="1125"/>
                        </a:spcAft>
                      </a:pPr>
                      <a:r>
                        <a:rPr lang="en-GB" sz="1800" dirty="0">
                          <a:effectLst/>
                        </a:rPr>
                        <a:t>38 </a:t>
                      </a:r>
                      <a:endParaRPr lang="en-GB" sz="1800" dirty="0" smtClean="0">
                        <a:effectLst/>
                      </a:endParaRPr>
                    </a:p>
                    <a:p>
                      <a:pPr>
                        <a:lnSpc>
                          <a:spcPct val="107000"/>
                        </a:lnSpc>
                        <a:spcAft>
                          <a:spcPts val="1125"/>
                        </a:spcAft>
                      </a:pPr>
                      <a:r>
                        <a:rPr lang="en-GB" sz="1800" dirty="0" smtClean="0">
                          <a:effectLst/>
                        </a:rPr>
                        <a:t>83</a:t>
                      </a:r>
                      <a:endParaRPr lang="en-GB" sz="1800" dirty="0">
                        <a:effectLst/>
                      </a:endParaRPr>
                    </a:p>
                  </a:txBody>
                  <a:tcPr marL="6117" marR="6117" marT="6117" marB="6117"/>
                </a:tc>
              </a:tr>
            </a:tbl>
          </a:graphicData>
        </a:graphic>
      </p:graphicFrame>
      <p:sp>
        <p:nvSpPr>
          <p:cNvPr id="3" name="Rectangle 1"/>
          <p:cNvSpPr>
            <a:spLocks noChangeArrowheads="1"/>
          </p:cNvSpPr>
          <p:nvPr/>
        </p:nvSpPr>
        <p:spPr bwMode="auto">
          <a:xfrm>
            <a:off x="4160870" y="18330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4" name="Oval 3"/>
          <p:cNvSpPr/>
          <p:nvPr/>
        </p:nvSpPr>
        <p:spPr>
          <a:xfrm>
            <a:off x="8568578" y="764631"/>
            <a:ext cx="362607" cy="32319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8594854" y="1177186"/>
            <a:ext cx="362607" cy="32319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8573834" y="1597576"/>
            <a:ext cx="362607" cy="32319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8644778" y="2031126"/>
            <a:ext cx="362607" cy="32319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8581715" y="2472586"/>
            <a:ext cx="362607" cy="32319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8597481" y="2866724"/>
            <a:ext cx="362607" cy="32319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p:cNvSpPr/>
          <p:nvPr/>
        </p:nvSpPr>
        <p:spPr>
          <a:xfrm>
            <a:off x="8613247" y="3308132"/>
            <a:ext cx="362607" cy="32319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8597482" y="3915106"/>
            <a:ext cx="362607" cy="32319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p:cNvSpPr/>
          <p:nvPr/>
        </p:nvSpPr>
        <p:spPr>
          <a:xfrm>
            <a:off x="8623758" y="4611442"/>
            <a:ext cx="362607" cy="32319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p:cNvSpPr/>
          <p:nvPr/>
        </p:nvSpPr>
        <p:spPr>
          <a:xfrm>
            <a:off x="8631639" y="5052875"/>
            <a:ext cx="362607" cy="32319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p:cNvSpPr/>
          <p:nvPr/>
        </p:nvSpPr>
        <p:spPr>
          <a:xfrm>
            <a:off x="8563323" y="5701889"/>
            <a:ext cx="362607" cy="32319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p:cNvSpPr/>
          <p:nvPr/>
        </p:nvSpPr>
        <p:spPr>
          <a:xfrm>
            <a:off x="8571205" y="6096027"/>
            <a:ext cx="362607" cy="32319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p:cNvSpPr/>
          <p:nvPr/>
        </p:nvSpPr>
        <p:spPr>
          <a:xfrm>
            <a:off x="8586970" y="6534835"/>
            <a:ext cx="362607" cy="32319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87559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smtClean="0"/>
          </a:p>
          <a:p>
            <a:endParaRPr lang="en-GB" dirty="0" smtClean="0"/>
          </a:p>
          <a:p>
            <a:r>
              <a:rPr lang="en-GB" sz="3200" b="1" dirty="0" smtClean="0"/>
              <a:t>The problem.... Weight regain....</a:t>
            </a:r>
            <a:endParaRPr lang="en-GB" sz="3200"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Our most effective drugs...</a:t>
            </a:r>
            <a:endParaRPr lang="en-GB" dirty="0"/>
          </a:p>
        </p:txBody>
      </p:sp>
      <p:sp>
        <p:nvSpPr>
          <p:cNvPr id="3" name="Content Placeholder 2"/>
          <p:cNvSpPr>
            <a:spLocks noGrp="1"/>
          </p:cNvSpPr>
          <p:nvPr>
            <p:ph idx="1"/>
          </p:nvPr>
        </p:nvSpPr>
        <p:spPr/>
        <p:txBody>
          <a:bodyPr/>
          <a:lstStyle/>
          <a:p>
            <a:r>
              <a:rPr lang="en-GB" b="1" dirty="0" smtClean="0"/>
              <a:t>anti </a:t>
            </a:r>
            <a:r>
              <a:rPr lang="en-GB" b="1" dirty="0" err="1" smtClean="0"/>
              <a:t>retrovirals</a:t>
            </a:r>
            <a:r>
              <a:rPr lang="en-GB" b="1" dirty="0" smtClean="0"/>
              <a:t> </a:t>
            </a:r>
            <a:r>
              <a:rPr lang="en-GB" dirty="0" smtClean="0"/>
              <a:t>for HIV (</a:t>
            </a:r>
            <a:r>
              <a:rPr lang="en-GB" b="1" dirty="0" smtClean="0"/>
              <a:t>NNT: 5 </a:t>
            </a:r>
            <a:r>
              <a:rPr lang="en-GB" dirty="0" smtClean="0"/>
              <a:t>for deaths prevented in one year) </a:t>
            </a:r>
          </a:p>
          <a:p>
            <a:r>
              <a:rPr lang="en-GB" b="1" dirty="0" err="1" smtClean="0"/>
              <a:t>statins</a:t>
            </a:r>
            <a:r>
              <a:rPr lang="en-GB" dirty="0" smtClean="0"/>
              <a:t> after a stroke or heart attack (</a:t>
            </a:r>
            <a:r>
              <a:rPr lang="en-GB" b="1" dirty="0" smtClean="0"/>
              <a:t>NNT: 83 </a:t>
            </a:r>
            <a:r>
              <a:rPr lang="en-GB" dirty="0" smtClean="0"/>
              <a:t>for deaths prevented by five years or 415 in any one year)</a:t>
            </a:r>
          </a:p>
          <a:p>
            <a:endParaRPr lang="en-GB" dirty="0" smtClean="0"/>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Our most effective drugs...</a:t>
            </a:r>
            <a:endParaRPr lang="en-GB" dirty="0"/>
          </a:p>
        </p:txBody>
      </p:sp>
      <p:sp>
        <p:nvSpPr>
          <p:cNvPr id="3" name="Content Placeholder 2"/>
          <p:cNvSpPr>
            <a:spLocks noGrp="1"/>
          </p:cNvSpPr>
          <p:nvPr>
            <p:ph idx="1"/>
          </p:nvPr>
        </p:nvSpPr>
        <p:spPr/>
        <p:txBody>
          <a:bodyPr>
            <a:normAutofit fontScale="92500" lnSpcReduction="20000"/>
          </a:bodyPr>
          <a:lstStyle/>
          <a:p>
            <a:r>
              <a:rPr lang="en-GB" b="1" dirty="0" smtClean="0"/>
              <a:t>anti </a:t>
            </a:r>
            <a:r>
              <a:rPr lang="en-GB" b="1" dirty="0" err="1" smtClean="0"/>
              <a:t>retrovirals</a:t>
            </a:r>
            <a:r>
              <a:rPr lang="en-GB" b="1" dirty="0" smtClean="0"/>
              <a:t> </a:t>
            </a:r>
            <a:r>
              <a:rPr lang="en-GB" dirty="0" smtClean="0"/>
              <a:t>for HIV (</a:t>
            </a:r>
            <a:r>
              <a:rPr lang="en-GB" b="1" dirty="0" smtClean="0"/>
              <a:t>NNT: 5 </a:t>
            </a:r>
            <a:r>
              <a:rPr lang="en-GB" dirty="0" smtClean="0"/>
              <a:t>for deaths prevented in one year) </a:t>
            </a:r>
          </a:p>
          <a:p>
            <a:r>
              <a:rPr lang="en-GB" b="1" dirty="0" err="1" smtClean="0"/>
              <a:t>statins</a:t>
            </a:r>
            <a:r>
              <a:rPr lang="en-GB" dirty="0" smtClean="0"/>
              <a:t> after a stroke or heart attack (</a:t>
            </a:r>
            <a:r>
              <a:rPr lang="en-GB" b="1" dirty="0" smtClean="0"/>
              <a:t>NNT: 83 </a:t>
            </a:r>
            <a:r>
              <a:rPr lang="en-GB" dirty="0" smtClean="0"/>
              <a:t>for deaths prevented by five years or 415 in any one year)</a:t>
            </a:r>
          </a:p>
          <a:p>
            <a:endParaRPr lang="en-GB" dirty="0" smtClean="0"/>
          </a:p>
          <a:p>
            <a:endParaRPr lang="en-GB" dirty="0" smtClean="0"/>
          </a:p>
          <a:p>
            <a:endParaRPr lang="en-GB" dirty="0" smtClean="0"/>
          </a:p>
          <a:p>
            <a:r>
              <a:rPr lang="en-GB" b="1" dirty="0" smtClean="0"/>
              <a:t>Bariatric surgery: 1.5???</a:t>
            </a:r>
          </a:p>
          <a:p>
            <a:r>
              <a:rPr lang="en-GB" b="1" dirty="0" smtClean="0"/>
              <a:t>Dieting: 50???</a:t>
            </a:r>
            <a:endParaRPr lang="en-GB" b="1"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 conclude</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The problem</a:t>
            </a:r>
          </a:p>
          <a:p>
            <a:pPr lvl="1"/>
            <a:r>
              <a:rPr lang="en-GB" dirty="0" smtClean="0"/>
              <a:t>Weight regain</a:t>
            </a:r>
          </a:p>
          <a:p>
            <a:r>
              <a:rPr lang="en-GB" dirty="0" smtClean="0"/>
              <a:t>Need solution</a:t>
            </a:r>
          </a:p>
          <a:p>
            <a:pPr lvl="1"/>
            <a:r>
              <a:rPr lang="en-GB" dirty="0" smtClean="0"/>
              <a:t>Pre / post / post weight gain</a:t>
            </a:r>
          </a:p>
          <a:p>
            <a:r>
              <a:rPr lang="en-GB" dirty="0" smtClean="0"/>
              <a:t>Options</a:t>
            </a:r>
          </a:p>
          <a:p>
            <a:pPr lvl="1"/>
            <a:r>
              <a:rPr lang="en-GB" dirty="0" smtClean="0"/>
              <a:t>Screen out?</a:t>
            </a:r>
          </a:p>
          <a:p>
            <a:pPr lvl="1"/>
            <a:r>
              <a:rPr lang="en-GB" dirty="0" smtClean="0"/>
              <a:t>Tailor?</a:t>
            </a:r>
          </a:p>
          <a:p>
            <a:pPr lvl="1"/>
            <a:r>
              <a:rPr lang="en-GB" dirty="0" smtClean="0"/>
              <a:t>Support?</a:t>
            </a:r>
          </a:p>
          <a:p>
            <a:r>
              <a:rPr lang="en-GB" b="1" dirty="0" smtClean="0"/>
              <a:t>Wait THEN tailor </a:t>
            </a:r>
            <a:r>
              <a:rPr lang="en-GB" b="1" smtClean="0"/>
              <a:t>AND follow up</a:t>
            </a:r>
            <a:endParaRPr lang="en-GB" b="1" dirty="0" smtClean="0"/>
          </a:p>
          <a:p>
            <a:r>
              <a:rPr lang="en-GB" dirty="0" smtClean="0"/>
              <a:t>BUT - Is it that big a problem???</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Definitions</a:t>
            </a:r>
            <a:endParaRPr lang="en-GB" dirty="0"/>
          </a:p>
        </p:txBody>
      </p:sp>
      <p:sp>
        <p:nvSpPr>
          <p:cNvPr id="3" name="Content Placeholder 2"/>
          <p:cNvSpPr>
            <a:spLocks noGrp="1"/>
          </p:cNvSpPr>
          <p:nvPr>
            <p:ph idx="1"/>
          </p:nvPr>
        </p:nvSpPr>
        <p:spPr/>
        <p:txBody>
          <a:bodyPr/>
          <a:lstStyle/>
          <a:p>
            <a:r>
              <a:rPr lang="en-GB" dirty="0" smtClean="0"/>
              <a:t>Increase of at least 10% of lowest post op weight</a:t>
            </a:r>
          </a:p>
          <a:p>
            <a:r>
              <a:rPr lang="en-GB" dirty="0" smtClean="0"/>
              <a:t>Kg regained</a:t>
            </a:r>
          </a:p>
          <a:p>
            <a:r>
              <a:rPr lang="en-GB" dirty="0" smtClean="0"/>
              <a:t>Change in BMI</a:t>
            </a:r>
          </a:p>
          <a:p>
            <a:r>
              <a:rPr lang="en-GB" dirty="0" smtClean="0"/>
              <a:t>% EWL</a:t>
            </a:r>
          </a:p>
          <a:p>
            <a:endParaRPr lang="en-GB" dirty="0" smtClean="0"/>
          </a:p>
          <a:p>
            <a:r>
              <a:rPr lang="en-GB" i="1" dirty="0" smtClean="0"/>
              <a:t>(nightmare reporting!)</a:t>
            </a:r>
          </a:p>
          <a:p>
            <a:endParaRPr lang="en-GB"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Weight regain</a:t>
            </a:r>
            <a:endParaRPr lang="en-GB" dirty="0"/>
          </a:p>
        </p:txBody>
      </p:sp>
      <p:sp>
        <p:nvSpPr>
          <p:cNvPr id="3" name="Content Placeholder 2"/>
          <p:cNvSpPr>
            <a:spLocks noGrp="1"/>
          </p:cNvSpPr>
          <p:nvPr>
            <p:ph idx="1"/>
          </p:nvPr>
        </p:nvSpPr>
        <p:spPr/>
        <p:txBody>
          <a:bodyPr>
            <a:normAutofit/>
          </a:bodyPr>
          <a:lstStyle/>
          <a:p>
            <a:r>
              <a:rPr lang="en-GB" dirty="0" smtClean="0"/>
              <a:t>Roux en Y: </a:t>
            </a:r>
          </a:p>
          <a:p>
            <a:pPr lvl="1"/>
            <a:r>
              <a:rPr lang="en-GB" dirty="0" smtClean="0"/>
              <a:t>23.7% (2 yrs) </a:t>
            </a:r>
            <a:r>
              <a:rPr lang="en-GB" sz="2000" dirty="0" smtClean="0"/>
              <a:t>(</a:t>
            </a:r>
            <a:r>
              <a:rPr lang="en-GB" sz="2000" dirty="0" err="1" smtClean="0"/>
              <a:t>Da</a:t>
            </a:r>
            <a:r>
              <a:rPr lang="en-GB" sz="2000" dirty="0" smtClean="0"/>
              <a:t> Silva et al, 2016) </a:t>
            </a:r>
          </a:p>
          <a:p>
            <a:pPr lvl="1"/>
            <a:r>
              <a:rPr lang="en-GB" dirty="0" smtClean="0"/>
              <a:t>23.4% (mean 6yrs) </a:t>
            </a:r>
            <a:r>
              <a:rPr lang="en-GB" sz="2000" dirty="0" smtClean="0"/>
              <a:t>(Cooper et al, 2015)</a:t>
            </a:r>
          </a:p>
          <a:p>
            <a:pPr lvl="1"/>
            <a:r>
              <a:rPr lang="en-GB" dirty="0" smtClean="0"/>
              <a:t>41% (10 yrs) </a:t>
            </a:r>
            <a:r>
              <a:rPr lang="en-GB" sz="2000" dirty="0" smtClean="0"/>
              <a:t>(Monaco-Ferreira &amp; Leandro-</a:t>
            </a:r>
            <a:r>
              <a:rPr lang="en-GB" sz="2000" dirty="0" err="1" smtClean="0"/>
              <a:t>Mehi</a:t>
            </a:r>
            <a:r>
              <a:rPr lang="en-GB" sz="2000" dirty="0" smtClean="0"/>
              <a:t>, 2016)</a:t>
            </a:r>
          </a:p>
          <a:p>
            <a:r>
              <a:rPr lang="en-GB" dirty="0" smtClean="0"/>
              <a:t>Sleeve: 59% (10kg); 45% (15kg); 13% (&gt;25kg) (10yrs) </a:t>
            </a:r>
            <a:r>
              <a:rPr lang="en-GB" sz="2000" dirty="0" smtClean="0"/>
              <a:t>(</a:t>
            </a:r>
            <a:r>
              <a:rPr lang="en-GB" sz="2000" dirty="0" err="1" smtClean="0"/>
              <a:t>Felsenreich</a:t>
            </a:r>
            <a:r>
              <a:rPr lang="en-GB" sz="2000" dirty="0" smtClean="0"/>
              <a:t> et al, 2016)</a:t>
            </a:r>
          </a:p>
          <a:p>
            <a:r>
              <a:rPr lang="en-GB" dirty="0" smtClean="0"/>
              <a:t>SOS – 2-10yrs: 23.4% -16.1%</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Predictors of weight regain</a:t>
            </a:r>
            <a:endParaRPr lang="en-GB" dirty="0"/>
          </a:p>
        </p:txBody>
      </p:sp>
      <p:sp>
        <p:nvSpPr>
          <p:cNvPr id="3" name="Content Placeholder 2"/>
          <p:cNvSpPr>
            <a:spLocks noGrp="1"/>
          </p:cNvSpPr>
          <p:nvPr>
            <p:ph idx="1"/>
          </p:nvPr>
        </p:nvSpPr>
        <p:spPr/>
        <p:txBody>
          <a:bodyPr/>
          <a:lstStyle/>
          <a:p>
            <a:r>
              <a:rPr lang="en-GB" dirty="0" smtClean="0"/>
              <a:t>Pt </a:t>
            </a:r>
            <a:r>
              <a:rPr lang="en-GB" dirty="0" err="1" smtClean="0"/>
              <a:t>vs</a:t>
            </a:r>
            <a:r>
              <a:rPr lang="en-GB" dirty="0" smtClean="0"/>
              <a:t> surgical factors </a:t>
            </a:r>
            <a:r>
              <a:rPr lang="en-GB" sz="2000" dirty="0" smtClean="0"/>
              <a:t>(</a:t>
            </a:r>
            <a:r>
              <a:rPr lang="en-GB" sz="2000" dirty="0" err="1" smtClean="0"/>
              <a:t>Karmali</a:t>
            </a:r>
            <a:r>
              <a:rPr lang="en-GB" sz="2000" dirty="0" smtClean="0"/>
              <a:t> et al, 2013)</a:t>
            </a:r>
          </a:p>
          <a:p>
            <a:r>
              <a:rPr lang="en-GB" dirty="0" err="1" smtClean="0"/>
              <a:t>Multifactorial</a:t>
            </a:r>
            <a:r>
              <a:rPr lang="en-GB" dirty="0" smtClean="0"/>
              <a:t> </a:t>
            </a:r>
            <a:r>
              <a:rPr lang="en-GB" sz="2000" dirty="0" smtClean="0"/>
              <a:t>(Kushner &amp; Sorensen, 2015)</a:t>
            </a:r>
          </a:p>
          <a:p>
            <a:r>
              <a:rPr lang="en-GB" dirty="0" smtClean="0"/>
              <a:t>Behaviour / diet / psychological / physical / medical </a:t>
            </a:r>
            <a:r>
              <a:rPr lang="en-GB" sz="2000" dirty="0" smtClean="0"/>
              <a:t>(</a:t>
            </a:r>
            <a:r>
              <a:rPr lang="en-GB" sz="2000" dirty="0" err="1" smtClean="0"/>
              <a:t>Mcgrice</a:t>
            </a:r>
            <a:r>
              <a:rPr lang="en-GB" sz="2000" dirty="0" smtClean="0"/>
              <a:t> &amp; Don </a:t>
            </a:r>
            <a:r>
              <a:rPr lang="en-GB" sz="2000" dirty="0"/>
              <a:t>P</a:t>
            </a:r>
            <a:r>
              <a:rPr lang="en-GB" sz="2000" dirty="0" smtClean="0"/>
              <a:t>aul, 2015)</a:t>
            </a:r>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512381" y="3594539"/>
            <a:ext cx="3484179" cy="2956034"/>
          </a:xfrm>
          <a:prstGeom prst="ellipse">
            <a:avLst/>
          </a:prstGeom>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Behaviour</a:t>
            </a:r>
          </a:p>
          <a:p>
            <a:pPr algn="ctr"/>
            <a:r>
              <a:rPr lang="en-GB" dirty="0" smtClean="0"/>
              <a:t>Poor diet</a:t>
            </a:r>
          </a:p>
          <a:p>
            <a:pPr algn="ctr"/>
            <a:r>
              <a:rPr lang="en-GB" dirty="0" smtClean="0"/>
              <a:t>Lack of activity </a:t>
            </a:r>
          </a:p>
          <a:p>
            <a:pPr algn="ctr"/>
            <a:r>
              <a:rPr lang="en-GB" dirty="0" smtClean="0"/>
              <a:t>Non follow ups</a:t>
            </a:r>
          </a:p>
          <a:p>
            <a:pPr algn="ctr"/>
            <a:endParaRPr lang="en-GB" sz="2400" b="1" dirty="0" smtClean="0"/>
          </a:p>
        </p:txBody>
      </p:sp>
      <p:sp>
        <p:nvSpPr>
          <p:cNvPr id="6" name="Oval 5"/>
          <p:cNvSpPr/>
          <p:nvPr/>
        </p:nvSpPr>
        <p:spPr>
          <a:xfrm>
            <a:off x="8279525" y="236483"/>
            <a:ext cx="3484179" cy="2956034"/>
          </a:xfrm>
          <a:prstGeom prst="ellipse">
            <a:avLst/>
          </a:prstGeom>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Endocrinology</a:t>
            </a:r>
          </a:p>
          <a:p>
            <a:pPr algn="ctr"/>
            <a:r>
              <a:rPr lang="en-GB" dirty="0" smtClean="0"/>
              <a:t>Higher plasma </a:t>
            </a:r>
            <a:r>
              <a:rPr lang="en-GB" dirty="0" err="1" smtClean="0"/>
              <a:t>ghrelin</a:t>
            </a:r>
            <a:r>
              <a:rPr lang="en-GB" dirty="0" smtClean="0"/>
              <a:t>  Abnormal glucose tolerance</a:t>
            </a:r>
          </a:p>
          <a:p>
            <a:pPr algn="ctr"/>
            <a:endParaRPr lang="en-GB" dirty="0"/>
          </a:p>
        </p:txBody>
      </p:sp>
      <p:sp>
        <p:nvSpPr>
          <p:cNvPr id="7" name="Oval 6"/>
          <p:cNvSpPr/>
          <p:nvPr/>
        </p:nvSpPr>
        <p:spPr>
          <a:xfrm>
            <a:off x="536029" y="181304"/>
            <a:ext cx="3484179" cy="2956034"/>
          </a:xfrm>
          <a:prstGeom prst="ellipse">
            <a:avLst/>
          </a:prstGeom>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Non modifiable</a:t>
            </a:r>
          </a:p>
          <a:p>
            <a:pPr algn="ctr"/>
            <a:r>
              <a:rPr lang="en-GB" dirty="0" smtClean="0"/>
              <a:t>Younger</a:t>
            </a:r>
          </a:p>
          <a:p>
            <a:pPr algn="ctr"/>
            <a:r>
              <a:rPr lang="en-GB" dirty="0" smtClean="0"/>
              <a:t>Female</a:t>
            </a:r>
          </a:p>
          <a:p>
            <a:pPr algn="ctr"/>
            <a:r>
              <a:rPr lang="en-GB" dirty="0" smtClean="0"/>
              <a:t>Time since surgery</a:t>
            </a:r>
          </a:p>
          <a:p>
            <a:pPr algn="ctr"/>
            <a:r>
              <a:rPr lang="en-GB" dirty="0" smtClean="0"/>
              <a:t>No co-morbidities</a:t>
            </a:r>
          </a:p>
          <a:p>
            <a:pPr algn="ctr"/>
            <a:r>
              <a:rPr lang="en-GB" dirty="0" smtClean="0"/>
              <a:t>Genetics??</a:t>
            </a:r>
            <a:endParaRPr lang="en-GB" dirty="0"/>
          </a:p>
        </p:txBody>
      </p:sp>
      <p:sp>
        <p:nvSpPr>
          <p:cNvPr id="8" name="Oval 7"/>
          <p:cNvSpPr/>
          <p:nvPr/>
        </p:nvSpPr>
        <p:spPr>
          <a:xfrm>
            <a:off x="8311057" y="3463160"/>
            <a:ext cx="3484179" cy="2956034"/>
          </a:xfrm>
          <a:prstGeom prst="ellipse">
            <a:avLst/>
          </a:prstGeom>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Surgical</a:t>
            </a:r>
          </a:p>
          <a:p>
            <a:pPr algn="ctr"/>
            <a:r>
              <a:rPr lang="en-GB" dirty="0" err="1" smtClean="0"/>
              <a:t>Stomal</a:t>
            </a:r>
            <a:r>
              <a:rPr lang="en-GB" dirty="0" smtClean="0"/>
              <a:t> dilation </a:t>
            </a:r>
          </a:p>
          <a:p>
            <a:pPr algn="ctr"/>
            <a:r>
              <a:rPr lang="en-GB" dirty="0" smtClean="0"/>
              <a:t>Pouch length</a:t>
            </a:r>
          </a:p>
          <a:p>
            <a:pPr algn="ctr"/>
            <a:r>
              <a:rPr lang="en-GB" dirty="0" smtClean="0"/>
              <a:t>Revision</a:t>
            </a:r>
          </a:p>
          <a:p>
            <a:pPr algn="ctr"/>
            <a:r>
              <a:rPr lang="en-GB" dirty="0" smtClean="0"/>
              <a:t>New procedure</a:t>
            </a:r>
          </a:p>
          <a:p>
            <a:pPr algn="ctr"/>
            <a:endParaRPr lang="en-GB" dirty="0" smtClean="0"/>
          </a:p>
          <a:p>
            <a:pPr algn="ctr"/>
            <a:endParaRPr lang="en-GB" dirty="0" smtClean="0"/>
          </a:p>
          <a:p>
            <a:pPr algn="ctr"/>
            <a:endParaRPr lang="en-GB" dirty="0"/>
          </a:p>
        </p:txBody>
      </p:sp>
      <p:sp>
        <p:nvSpPr>
          <p:cNvPr id="10" name="Oval 9"/>
          <p:cNvSpPr/>
          <p:nvPr/>
        </p:nvSpPr>
        <p:spPr>
          <a:xfrm>
            <a:off x="4369678" y="1792015"/>
            <a:ext cx="3484179" cy="2956034"/>
          </a:xfrm>
          <a:prstGeom prst="ellipse">
            <a:avLst/>
          </a:prstGeom>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smtClean="0"/>
              <a:t>Psychology</a:t>
            </a:r>
          </a:p>
          <a:p>
            <a:pPr algn="ctr"/>
            <a:r>
              <a:rPr lang="en-GB" dirty="0" smtClean="0"/>
              <a:t>Binge eating </a:t>
            </a:r>
          </a:p>
          <a:p>
            <a:pPr algn="ctr"/>
            <a:r>
              <a:rPr lang="en-GB" dirty="0" smtClean="0"/>
              <a:t> Depression </a:t>
            </a:r>
          </a:p>
          <a:p>
            <a:pPr algn="ctr"/>
            <a:r>
              <a:rPr lang="en-GB" dirty="0" smtClean="0"/>
              <a:t>Drug &amp; alcohol </a:t>
            </a:r>
          </a:p>
          <a:p>
            <a:pPr algn="ctr"/>
            <a:r>
              <a:rPr lang="en-GB" dirty="0" smtClean="0"/>
              <a:t>Impulsivity</a:t>
            </a:r>
          </a:p>
          <a:p>
            <a:pPr algn="ctr"/>
            <a:endParaRPr lang="en-GB"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smtClean="0"/>
          </a:p>
          <a:p>
            <a:endParaRPr lang="en-GB" dirty="0" smtClean="0"/>
          </a:p>
          <a:p>
            <a:pPr marL="228600" lvl="1">
              <a:spcBef>
                <a:spcPts val="1000"/>
              </a:spcBef>
            </a:pPr>
            <a:r>
              <a:rPr lang="en-GB" sz="3200" b="1" dirty="0" smtClean="0"/>
              <a:t>What actually happens?..........</a:t>
            </a:r>
            <a:r>
              <a:rPr lang="en-GB" altLang="en-US" sz="3200" b="1" dirty="0" smtClean="0"/>
              <a:t> </a:t>
            </a:r>
          </a:p>
          <a:p>
            <a:pPr marL="228600" lvl="1">
              <a:spcBef>
                <a:spcPts val="1000"/>
              </a:spcBef>
            </a:pPr>
            <a:endParaRPr lang="en-GB" altLang="en-US" dirty="0" smtClean="0"/>
          </a:p>
          <a:p>
            <a:pPr marL="228600" lvl="1">
              <a:spcBef>
                <a:spcPts val="1000"/>
              </a:spcBef>
            </a:pPr>
            <a:endParaRPr lang="en-GB" altLang="en-US" dirty="0" smtClean="0"/>
          </a:p>
          <a:p>
            <a:pPr marL="228600" lvl="1">
              <a:spcBef>
                <a:spcPts val="1000"/>
              </a:spcBef>
              <a:buNone/>
            </a:pPr>
            <a:r>
              <a:rPr lang="en-GB" altLang="en-US" dirty="0" smtClean="0"/>
              <a:t>(Ogden et al, 2005; 2006; Ogden, </a:t>
            </a:r>
            <a:r>
              <a:rPr lang="en-GB" altLang="en-US" dirty="0" err="1" smtClean="0"/>
              <a:t>Avenell</a:t>
            </a:r>
            <a:r>
              <a:rPr lang="en-GB" altLang="en-US" dirty="0" smtClean="0"/>
              <a:t> and Ellis, 2011)</a:t>
            </a:r>
          </a:p>
          <a:p>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vourite">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75390923842C841B128DFB9C903C9A2" ma:contentTypeVersion="24" ma:contentTypeDescription="Opprett et nytt dokument." ma:contentTypeScope="" ma:versionID="3b9613f1c0b513cce03b853e4fe53ec8">
  <xsd:schema xmlns:xsd="http://www.w3.org/2001/XMLSchema" xmlns:xs="http://www.w3.org/2001/XMLSchema" xmlns:p="http://schemas.microsoft.com/office/2006/metadata/properties" xmlns:ns1="http://schemas.microsoft.com/sharepoint/v3" xmlns:ns2="2b736855-fd40-4ef5-b84c-7e050bd66b15" targetNamespace="http://schemas.microsoft.com/office/2006/metadata/properties" ma:root="true" ma:fieldsID="34c6c5f98c26bdbb9b4eb3a602532db1" ns1:_="" ns2:_="">
    <xsd:import namespace="http://schemas.microsoft.com/sharepoint/v3"/>
    <xsd:import namespace="2b736855-fd40-4ef5-b84c-7e050bd66b15"/>
    <xsd:element name="properties">
      <xsd:complexType>
        <xsd:sequence>
          <xsd:element name="documentManagement">
            <xsd:complexType>
              <xsd:all>
                <xsd:element ref="ns2:TaxKeywordTaxHTField" minOccurs="0"/>
                <xsd:element ref="ns2:TaxCatchAll" minOccurs="0"/>
                <xsd:element ref="ns2:TaxCatchAllLabel" minOccurs="0"/>
                <xsd:element ref="ns2:FNSPRollUpIngress"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3" nillable="true" ma:displayName="Planlagt startdato" ma:description="Planlagt startdato er en områdekolonne som opprettes av publiseringsfunksjonen. Den brukes til å angi dato og klokkeslett for når denne siden vises for første gang for besøkende på området." ma:hidden="true" ma:internalName="PublishingStartDate">
      <xsd:simpleType>
        <xsd:restriction base="dms:Unknown"/>
      </xsd:simpleType>
    </xsd:element>
    <xsd:element name="PublishingExpirationDate" ma:index="14" nillable="true" ma:displayName="Planlagt utløpsdato" ma:description="Planlagt sluttdato er en områdekolonne som opprettes av publiseringsfunksjonen. Den brukes til å angi dato og klokkeslett for når denne siden ikke lenger vises for besøkende på området."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b736855-fd40-4ef5-b84c-7e050bd66b15" elementFormDefault="qualified">
    <xsd:import namespace="http://schemas.microsoft.com/office/2006/documentManagement/types"/>
    <xsd:import namespace="http://schemas.microsoft.com/office/infopath/2007/PartnerControls"/>
    <xsd:element name="TaxKeywordTaxHTField" ma:index="8" nillable="true" ma:taxonomy="true" ma:internalName="TaxKeywordTaxHTField" ma:taxonomyFieldName="TaxKeyword" ma:displayName="Nøkkelord" ma:default="" ma:fieldId="{23f27201-bee3-471e-b2e7-b64fd8b7ca38}" ma:taxonomyMulti="true" ma:sspId="d0f0af97-1df2-4d6b-9e49-08feee2b9522" ma:termSetId="00000000-0000-0000-0000-000000000000" ma:anchorId="00000000-0000-0000-0000-000000000000" ma:open="true" ma:isKeyword="true">
      <xsd:complexType>
        <xsd:sequence>
          <xsd:element ref="pc:Terms" minOccurs="0" maxOccurs="1"/>
        </xsd:sequence>
      </xsd:complexType>
    </xsd:element>
    <xsd:element name="TaxCatchAll" ma:index="9" nillable="true" ma:displayName="Taxonomy Catch All Column" ma:description="" ma:hidden="true" ma:list="{da79b1bc-8501-45f1-a10b-26f75f2860bf}" ma:internalName="TaxCatchAll" ma:showField="CatchAllData" ma:web="2b736855-fd40-4ef5-b84c-7e050bd66b15">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description="" ma:hidden="true" ma:list="{da79b1bc-8501-45f1-a10b-26f75f2860bf}" ma:internalName="TaxCatchAllLabel" ma:readOnly="true" ma:showField="CatchAllDataLabel" ma:web="2b736855-fd40-4ef5-b84c-7e050bd66b15">
      <xsd:complexType>
        <xsd:complexContent>
          <xsd:extension base="dms:MultiChoiceLookup">
            <xsd:sequence>
              <xsd:element name="Value" type="dms:Lookup" maxOccurs="unbounded" minOccurs="0" nillable="true"/>
            </xsd:sequence>
          </xsd:extension>
        </xsd:complexContent>
      </xsd:complexType>
    </xsd:element>
    <xsd:element name="FNSPRollUpIngress" ma:index="12" nillable="true" ma:displayName="Utlistingsingress" ma:default="" ma:description="Teksten vises i oversikter og utlistinger" ma:internalName="FNSPRollUpIngress">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NSPRollUpIngress xmlns="2b736855-fd40-4ef5-b84c-7e050bd66b15" xsi:nil="true"/>
    <PublishingExpirationDate xmlns="http://schemas.microsoft.com/sharepoint/v3" xsi:nil="true"/>
    <TaxKeywordTaxHTField xmlns="2b736855-fd40-4ef5-b84c-7e050bd66b15">
      <Terms xmlns="http://schemas.microsoft.com/office/infopath/2007/PartnerControls"/>
    </TaxKeywordTaxHTField>
    <PublishingStartDate xmlns="http://schemas.microsoft.com/sharepoint/v3" xsi:nil="true"/>
    <TaxCatchAll xmlns="2b736855-fd40-4ef5-b84c-7e050bd66b15"/>
  </documentManagement>
</p:properties>
</file>

<file path=customXml/itemProps1.xml><?xml version="1.0" encoding="utf-8"?>
<ds:datastoreItem xmlns:ds="http://schemas.openxmlformats.org/officeDocument/2006/customXml" ds:itemID="{63DCCE37-CB24-4A2B-ACCE-A4B34D3DF190}"/>
</file>

<file path=customXml/itemProps2.xml><?xml version="1.0" encoding="utf-8"?>
<ds:datastoreItem xmlns:ds="http://schemas.openxmlformats.org/officeDocument/2006/customXml" ds:itemID="{A18CB748-0E75-4BC5-9999-58813F74B0F1}"/>
</file>

<file path=customXml/itemProps3.xml><?xml version="1.0" encoding="utf-8"?>
<ds:datastoreItem xmlns:ds="http://schemas.openxmlformats.org/officeDocument/2006/customXml" ds:itemID="{F1BB5F7A-6664-4146-964F-ADCD884CA84C}"/>
</file>

<file path=docProps/app.xml><?xml version="1.0" encoding="utf-8"?>
<Properties xmlns="http://schemas.openxmlformats.org/officeDocument/2006/extended-properties" xmlns:vt="http://schemas.openxmlformats.org/officeDocument/2006/docPropsVTypes">
  <Template>favourite</Template>
  <TotalTime>412</TotalTime>
  <Words>1649</Words>
  <Application>Microsoft Office PowerPoint</Application>
  <PresentationFormat>Egendefinert</PresentationFormat>
  <Paragraphs>507</Paragraphs>
  <Slides>42</Slides>
  <Notes>2</Notes>
  <HiddenSlides>0</HiddenSlides>
  <MMClips>0</MMClips>
  <ScaleCrop>false</ScaleCrop>
  <HeadingPairs>
    <vt:vector size="4" baseType="variant">
      <vt:variant>
        <vt:lpstr>Tema</vt:lpstr>
      </vt:variant>
      <vt:variant>
        <vt:i4>6</vt:i4>
      </vt:variant>
      <vt:variant>
        <vt:lpstr>Lysbildetitler</vt:lpstr>
      </vt:variant>
      <vt:variant>
        <vt:i4>42</vt:i4>
      </vt:variant>
    </vt:vector>
  </HeadingPairs>
  <TitlesOfParts>
    <vt:vector size="48" baseType="lpstr">
      <vt:lpstr>favourite</vt:lpstr>
      <vt:lpstr>Office Theme</vt:lpstr>
      <vt:lpstr>1_Office Theme</vt:lpstr>
      <vt:lpstr>2_Office Theme</vt:lpstr>
      <vt:lpstr>3_Office Theme</vt:lpstr>
      <vt:lpstr>4_Office Theme</vt:lpstr>
      <vt:lpstr>Weight regain post bariatric surgery</vt:lpstr>
      <vt:lpstr>Overview</vt:lpstr>
      <vt:lpstr>A success story.....</vt:lpstr>
      <vt:lpstr>PowerPoint-presentasjon</vt:lpstr>
      <vt:lpstr>Definitions</vt:lpstr>
      <vt:lpstr>Weight regain</vt:lpstr>
      <vt:lpstr>Predictors of weight regain</vt:lpstr>
      <vt:lpstr>PowerPoint-presentasjon</vt:lpstr>
      <vt:lpstr>PowerPoint-presentasjon</vt:lpstr>
      <vt:lpstr>Cheating</vt:lpstr>
      <vt:lpstr> Rebelling</vt:lpstr>
      <vt:lpstr> Grazing</vt:lpstr>
      <vt:lpstr>Substitute behaviours</vt:lpstr>
      <vt:lpstr>PowerPoint-presentasjon</vt:lpstr>
      <vt:lpstr>Emotional regulation</vt:lpstr>
      <vt:lpstr>PowerPoint-presentasjon</vt:lpstr>
      <vt:lpstr>What is needed???</vt:lpstr>
      <vt:lpstr>PowerPoint-presentasjon</vt:lpstr>
      <vt:lpstr>PowerPoint-presentasjon</vt:lpstr>
      <vt:lpstr>Non modifiable...</vt:lpstr>
      <vt:lpstr>PowerPoint-presentasjon</vt:lpstr>
      <vt:lpstr>Endocrinology</vt:lpstr>
      <vt:lpstr>PowerPoint-presentasjon</vt:lpstr>
      <vt:lpstr>Surgery</vt:lpstr>
      <vt:lpstr>PowerPoint-presentasjon</vt:lpstr>
      <vt:lpstr>PowerPoint-presentasjon</vt:lpstr>
      <vt:lpstr>Screening.....</vt:lpstr>
      <vt:lpstr>Pre surgery work up....</vt:lpstr>
      <vt:lpstr>Post surgery interventions....</vt:lpstr>
      <vt:lpstr>Our study (Ogden et al, 2015)</vt:lpstr>
      <vt:lpstr>For weight regain</vt:lpstr>
      <vt:lpstr>PowerPoint-presentasjon</vt:lpstr>
      <vt:lpstr>Therefore....</vt:lpstr>
      <vt:lpstr>PowerPoint-presentasjon</vt:lpstr>
      <vt:lpstr>My view .....</vt:lpstr>
      <vt:lpstr>PowerPoint-presentasjon</vt:lpstr>
      <vt:lpstr>Number Needed to Treat (NNTs)</vt:lpstr>
      <vt:lpstr>PowerPoint-presentasjon</vt:lpstr>
      <vt:lpstr>PowerPoint-presentasjon</vt:lpstr>
      <vt:lpstr>Our most effective drugs...</vt:lpstr>
      <vt:lpstr>Our most effective drugs...</vt:lpstr>
      <vt:lpstr>To conclude</vt:lpstr>
    </vt:vector>
  </TitlesOfParts>
  <Company>University of Surrey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and preventing weight regain post bariatric surgery</dc:title>
  <dc:creator>Ogden JE Prof (Psychology)</dc:creator>
  <cp:lastModifiedBy>Elisabeth Heggernes</cp:lastModifiedBy>
  <cp:revision>18</cp:revision>
  <dcterms:created xsi:type="dcterms:W3CDTF">2017-03-21T15:04:03Z</dcterms:created>
  <dcterms:modified xsi:type="dcterms:W3CDTF">2017-04-19T12:52:29Z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0x010100875390923842C841B128DFB9C903C9A2</vt:lpwstr>
  </property>
</Properties>
</file>