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17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8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2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2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34"/>
  </p:notesMasterIdLst>
  <p:sldIdLst>
    <p:sldId id="257" r:id="rId3"/>
    <p:sldId id="259" r:id="rId4"/>
    <p:sldId id="260" r:id="rId5"/>
    <p:sldId id="285" r:id="rId6"/>
    <p:sldId id="286" r:id="rId7"/>
    <p:sldId id="273" r:id="rId8"/>
    <p:sldId id="272" r:id="rId9"/>
    <p:sldId id="284" r:id="rId10"/>
    <p:sldId id="287" r:id="rId11"/>
    <p:sldId id="300" r:id="rId12"/>
    <p:sldId id="288" r:id="rId13"/>
    <p:sldId id="289" r:id="rId14"/>
    <p:sldId id="301" r:id="rId15"/>
    <p:sldId id="261" r:id="rId16"/>
    <p:sldId id="290" r:id="rId17"/>
    <p:sldId id="262" r:id="rId18"/>
    <p:sldId id="297" r:id="rId19"/>
    <p:sldId id="291" r:id="rId20"/>
    <p:sldId id="293" r:id="rId21"/>
    <p:sldId id="278" r:id="rId22"/>
    <p:sldId id="280" r:id="rId23"/>
    <p:sldId id="265" r:id="rId24"/>
    <p:sldId id="295" r:id="rId25"/>
    <p:sldId id="268" r:id="rId26"/>
    <p:sldId id="274" r:id="rId27"/>
    <p:sldId id="299" r:id="rId28"/>
    <p:sldId id="275" r:id="rId29"/>
    <p:sldId id="271" r:id="rId30"/>
    <p:sldId id="296" r:id="rId31"/>
    <p:sldId id="283" r:id="rId32"/>
    <p:sldId id="277" r:id="rId3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ustomXml" Target="../customXml/item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BA1FC-A37A-4794-AD83-851CF111F5E7}" type="datetimeFigureOut">
              <a:rPr lang="nb-NO" smtClean="0"/>
              <a:t>09.05.2022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9C9AF-7A80-4C18-B71B-F58F4AF8A04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4567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F7C88-E07E-4747-8D4D-422130C0EA1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147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Haematochezia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passage of fresh blood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47A78-43E9-4B32-9289-EC92C861C49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952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Plassholder for lysbil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Plassholder for nota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b-NO" b="1" u="sng" dirty="0" smtClean="0"/>
              <a:t>Vurdering og behandling i Akutt Mottak:</a:t>
            </a:r>
            <a:endParaRPr lang="nb-NO" dirty="0" smtClean="0"/>
          </a:p>
          <a:p>
            <a:pPr eaLnBrk="1" hangingPunct="1">
              <a:spcBef>
                <a:spcPct val="0"/>
              </a:spcBef>
            </a:pPr>
            <a:r>
              <a:rPr lang="nb-NO" b="1" dirty="0" smtClean="0"/>
              <a:t>Umiddelbart tilsyn</a:t>
            </a:r>
            <a:r>
              <a:rPr lang="nb-NO" dirty="0" smtClean="0"/>
              <a:t> av vakthavende lege.</a:t>
            </a:r>
          </a:p>
          <a:p>
            <a:pPr eaLnBrk="1" hangingPunct="1">
              <a:spcBef>
                <a:spcPct val="0"/>
              </a:spcBef>
            </a:pPr>
            <a:r>
              <a:rPr lang="nb-NO" b="1" dirty="0" smtClean="0"/>
              <a:t>Klinisk vurdering av alvorlighetsgrad</a:t>
            </a:r>
            <a:r>
              <a:rPr lang="nb-NO" dirty="0" smtClean="0"/>
              <a:t> (BT, puls, bevissthetsgrad, perifer sirkulasjon, respirasjon, </a:t>
            </a:r>
            <a:r>
              <a:rPr lang="nb-NO" dirty="0" err="1" smtClean="0"/>
              <a:t>diurese</a:t>
            </a:r>
            <a:r>
              <a:rPr lang="nb-NO" dirty="0" smtClean="0"/>
              <a:t>). </a:t>
            </a:r>
            <a:r>
              <a:rPr lang="nb-NO" b="1" dirty="0" smtClean="0"/>
              <a:t>Behov for SAG-blod?</a:t>
            </a:r>
            <a:r>
              <a:rPr lang="nb-NO" dirty="0" smtClean="0"/>
              <a:t> </a:t>
            </a:r>
            <a:r>
              <a:rPr lang="nb-NO" dirty="0" err="1" smtClean="0"/>
              <a:t>Octaplas</a:t>
            </a:r>
            <a:r>
              <a:rPr lang="nb-NO" dirty="0" smtClean="0"/>
              <a:t>? Trombocytter?</a:t>
            </a:r>
          </a:p>
          <a:p>
            <a:pPr eaLnBrk="1" hangingPunct="1">
              <a:spcBef>
                <a:spcPct val="0"/>
              </a:spcBef>
            </a:pPr>
            <a:r>
              <a:rPr lang="nb-NO" b="1" dirty="0" err="1" smtClean="0"/>
              <a:t>Venflon</a:t>
            </a:r>
            <a:r>
              <a:rPr lang="nb-NO" b="1" dirty="0" smtClean="0"/>
              <a:t>:</a:t>
            </a:r>
            <a:r>
              <a:rPr lang="nb-NO" dirty="0" smtClean="0"/>
              <a:t> Minst 2 grove ved alvorlig blødning.</a:t>
            </a:r>
          </a:p>
          <a:p>
            <a:pPr eaLnBrk="1" hangingPunct="1">
              <a:spcBef>
                <a:spcPct val="0"/>
              </a:spcBef>
            </a:pPr>
            <a:r>
              <a:rPr lang="nb-NO" b="1" dirty="0" smtClean="0"/>
              <a:t>Intravenøs infusjon:</a:t>
            </a:r>
            <a:r>
              <a:rPr lang="nb-NO" dirty="0" smtClean="0"/>
              <a:t> </a:t>
            </a:r>
            <a:r>
              <a:rPr lang="nb-NO" dirty="0" err="1" smtClean="0"/>
              <a:t>NaCl</a:t>
            </a:r>
            <a:r>
              <a:rPr lang="nb-NO" dirty="0" smtClean="0"/>
              <a:t> 0,9% eller Ringer i påvente av blod.</a:t>
            </a:r>
          </a:p>
          <a:p>
            <a:pPr eaLnBrk="1" hangingPunct="1">
              <a:spcBef>
                <a:spcPct val="0"/>
              </a:spcBef>
            </a:pPr>
            <a:r>
              <a:rPr lang="nb-NO" b="1" dirty="0" smtClean="0"/>
              <a:t>Laboratorieprøver:</a:t>
            </a:r>
            <a:r>
              <a:rPr lang="nb-NO" dirty="0" smtClean="0"/>
              <a:t> </a:t>
            </a:r>
            <a:r>
              <a:rPr lang="nb-NO" dirty="0" err="1" smtClean="0"/>
              <a:t>Hb</a:t>
            </a:r>
            <a:r>
              <a:rPr lang="nb-NO" dirty="0" smtClean="0"/>
              <a:t>, EVF, </a:t>
            </a:r>
            <a:r>
              <a:rPr lang="nb-NO" dirty="0" err="1" smtClean="0"/>
              <a:t>Tpk</a:t>
            </a:r>
            <a:r>
              <a:rPr lang="nb-NO" dirty="0" smtClean="0"/>
              <a:t>, INR, albumin, Na, K, </a:t>
            </a:r>
            <a:r>
              <a:rPr lang="nb-NO" dirty="0" err="1" smtClean="0"/>
              <a:t>kreatinin</a:t>
            </a:r>
            <a:r>
              <a:rPr lang="nb-NO" dirty="0" smtClean="0"/>
              <a:t>. </a:t>
            </a:r>
            <a:r>
              <a:rPr lang="nb-NO" dirty="0" err="1" smtClean="0"/>
              <a:t>Pretransfusjonsstatus</a:t>
            </a:r>
            <a:r>
              <a:rPr lang="nb-NO" dirty="0" smtClean="0"/>
              <a:t> (</a:t>
            </a:r>
            <a:r>
              <a:rPr lang="nb-NO" dirty="0" err="1" smtClean="0"/>
              <a:t>typing</a:t>
            </a:r>
            <a:r>
              <a:rPr lang="nb-NO" dirty="0" smtClean="0"/>
              <a:t>/ forlik).</a:t>
            </a:r>
          </a:p>
          <a:p>
            <a:pPr eaLnBrk="1" hangingPunct="1">
              <a:spcBef>
                <a:spcPct val="0"/>
              </a:spcBef>
            </a:pPr>
            <a:r>
              <a:rPr lang="nb-NO" b="1" dirty="0" smtClean="0"/>
              <a:t>Kontakte vakthavende </a:t>
            </a:r>
            <a:r>
              <a:rPr lang="nb-NO" b="1" dirty="0" err="1" smtClean="0"/>
              <a:t>gastroenterolog</a:t>
            </a:r>
            <a:r>
              <a:rPr lang="nb-NO" b="1" dirty="0" smtClean="0"/>
              <a:t> ved alvorlig blødning.</a:t>
            </a:r>
            <a:r>
              <a:rPr lang="nb-NO" dirty="0" smtClean="0"/>
              <a:t> Behov for anestesilege? Rask stabilisering viktig!</a:t>
            </a:r>
          </a:p>
          <a:p>
            <a:pPr eaLnBrk="1" hangingPunct="1">
              <a:spcBef>
                <a:spcPct val="0"/>
              </a:spcBef>
            </a:pPr>
            <a:r>
              <a:rPr lang="nb-NO" b="1" dirty="0" smtClean="0"/>
              <a:t>Anamnese:</a:t>
            </a:r>
            <a:r>
              <a:rPr lang="nb-NO" dirty="0" smtClean="0"/>
              <a:t> Tidligere magesår/ blødningsepisoder, bruk av ASA, NSAID eller antikoagulasjon, leversykdom, hjerte-/ lungesykdom, alkohol.</a:t>
            </a:r>
          </a:p>
          <a:p>
            <a:pPr eaLnBrk="1" hangingPunct="1">
              <a:spcBef>
                <a:spcPct val="0"/>
              </a:spcBef>
            </a:pPr>
            <a:endParaRPr lang="nb-NO" dirty="0" smtClean="0"/>
          </a:p>
        </p:txBody>
      </p:sp>
      <p:sp>
        <p:nvSpPr>
          <p:cNvPr id="27651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0E8719-8E74-47A1-B5F6-C6E8A4E2D23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351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Plassholder for lysbil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Plassholder for nota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b-NO" b="1" u="sng" dirty="0" smtClean="0"/>
              <a:t>Vurdering og behandling i Akutt Mottak:</a:t>
            </a:r>
            <a:endParaRPr lang="nb-NO" dirty="0" smtClean="0"/>
          </a:p>
          <a:p>
            <a:pPr eaLnBrk="1" hangingPunct="1">
              <a:spcBef>
                <a:spcPct val="0"/>
              </a:spcBef>
            </a:pPr>
            <a:r>
              <a:rPr lang="nb-NO" b="1" dirty="0" smtClean="0"/>
              <a:t>Umiddelbart tilsyn</a:t>
            </a:r>
            <a:r>
              <a:rPr lang="nb-NO" dirty="0" smtClean="0"/>
              <a:t> av vakthavende lege.</a:t>
            </a:r>
          </a:p>
          <a:p>
            <a:pPr eaLnBrk="1" hangingPunct="1">
              <a:spcBef>
                <a:spcPct val="0"/>
              </a:spcBef>
            </a:pPr>
            <a:r>
              <a:rPr lang="nb-NO" b="1" dirty="0" smtClean="0"/>
              <a:t>Klinisk vurdering av alvorlighetsgrad</a:t>
            </a:r>
            <a:r>
              <a:rPr lang="nb-NO" dirty="0" smtClean="0"/>
              <a:t> (BT, puls, bevissthetsgrad, perifer sirkulasjon, respirasjon, </a:t>
            </a:r>
            <a:r>
              <a:rPr lang="nb-NO" dirty="0" err="1" smtClean="0"/>
              <a:t>diurese</a:t>
            </a:r>
            <a:r>
              <a:rPr lang="nb-NO" dirty="0" smtClean="0"/>
              <a:t>). </a:t>
            </a:r>
            <a:r>
              <a:rPr lang="nb-NO" b="1" dirty="0" smtClean="0"/>
              <a:t>Behov for SAG-blod?</a:t>
            </a:r>
            <a:r>
              <a:rPr lang="nb-NO" dirty="0" smtClean="0"/>
              <a:t> </a:t>
            </a:r>
            <a:r>
              <a:rPr lang="nb-NO" dirty="0" err="1" smtClean="0"/>
              <a:t>Octaplas</a:t>
            </a:r>
            <a:r>
              <a:rPr lang="nb-NO" dirty="0" smtClean="0"/>
              <a:t>? Trombocytter?</a:t>
            </a:r>
          </a:p>
          <a:p>
            <a:pPr eaLnBrk="1" hangingPunct="1">
              <a:spcBef>
                <a:spcPct val="0"/>
              </a:spcBef>
            </a:pPr>
            <a:r>
              <a:rPr lang="nb-NO" b="1" dirty="0" err="1" smtClean="0"/>
              <a:t>Venflon</a:t>
            </a:r>
            <a:r>
              <a:rPr lang="nb-NO" b="1" dirty="0" smtClean="0"/>
              <a:t>:</a:t>
            </a:r>
            <a:r>
              <a:rPr lang="nb-NO" dirty="0" smtClean="0"/>
              <a:t> Minst 2 grove ved alvorlig blødning.</a:t>
            </a:r>
          </a:p>
          <a:p>
            <a:pPr eaLnBrk="1" hangingPunct="1">
              <a:spcBef>
                <a:spcPct val="0"/>
              </a:spcBef>
            </a:pPr>
            <a:r>
              <a:rPr lang="nb-NO" b="1" dirty="0" smtClean="0"/>
              <a:t>Intravenøs infusjon:</a:t>
            </a:r>
            <a:r>
              <a:rPr lang="nb-NO" dirty="0" smtClean="0"/>
              <a:t> </a:t>
            </a:r>
            <a:r>
              <a:rPr lang="nb-NO" dirty="0" err="1" smtClean="0"/>
              <a:t>NaCl</a:t>
            </a:r>
            <a:r>
              <a:rPr lang="nb-NO" dirty="0" smtClean="0"/>
              <a:t> 0,9% eller Ringer i påvente av blod.</a:t>
            </a:r>
          </a:p>
          <a:p>
            <a:pPr eaLnBrk="1" hangingPunct="1">
              <a:spcBef>
                <a:spcPct val="0"/>
              </a:spcBef>
            </a:pPr>
            <a:r>
              <a:rPr lang="nb-NO" b="1" dirty="0" smtClean="0"/>
              <a:t>Laboratorieprøver:</a:t>
            </a:r>
            <a:r>
              <a:rPr lang="nb-NO" dirty="0" smtClean="0"/>
              <a:t> </a:t>
            </a:r>
            <a:r>
              <a:rPr lang="nb-NO" dirty="0" err="1" smtClean="0"/>
              <a:t>Hb</a:t>
            </a:r>
            <a:r>
              <a:rPr lang="nb-NO" dirty="0" smtClean="0"/>
              <a:t>, EVF, </a:t>
            </a:r>
            <a:r>
              <a:rPr lang="nb-NO" dirty="0" err="1" smtClean="0"/>
              <a:t>Tpk</a:t>
            </a:r>
            <a:r>
              <a:rPr lang="nb-NO" dirty="0" smtClean="0"/>
              <a:t>, INR, albumin, Na, K, </a:t>
            </a:r>
            <a:r>
              <a:rPr lang="nb-NO" dirty="0" err="1" smtClean="0"/>
              <a:t>kreatinin</a:t>
            </a:r>
            <a:r>
              <a:rPr lang="nb-NO" dirty="0" smtClean="0"/>
              <a:t>. </a:t>
            </a:r>
            <a:r>
              <a:rPr lang="nb-NO" dirty="0" err="1" smtClean="0"/>
              <a:t>Pretransfusjonsstatus</a:t>
            </a:r>
            <a:r>
              <a:rPr lang="nb-NO" dirty="0" smtClean="0"/>
              <a:t> (</a:t>
            </a:r>
            <a:r>
              <a:rPr lang="nb-NO" dirty="0" err="1" smtClean="0"/>
              <a:t>typing</a:t>
            </a:r>
            <a:r>
              <a:rPr lang="nb-NO" dirty="0" smtClean="0"/>
              <a:t>/ forlik).</a:t>
            </a:r>
          </a:p>
          <a:p>
            <a:pPr eaLnBrk="1" hangingPunct="1">
              <a:spcBef>
                <a:spcPct val="0"/>
              </a:spcBef>
            </a:pPr>
            <a:r>
              <a:rPr lang="nb-NO" b="1" dirty="0" smtClean="0"/>
              <a:t>Kontakte vakthavende </a:t>
            </a:r>
            <a:r>
              <a:rPr lang="nb-NO" b="1" dirty="0" err="1" smtClean="0"/>
              <a:t>gastroenterolog</a:t>
            </a:r>
            <a:r>
              <a:rPr lang="nb-NO" b="1" dirty="0" smtClean="0"/>
              <a:t> ved alvorlig blødning.</a:t>
            </a:r>
            <a:r>
              <a:rPr lang="nb-NO" dirty="0" smtClean="0"/>
              <a:t> Behov for anestesilege? Rask stabilisering viktig!</a:t>
            </a:r>
          </a:p>
          <a:p>
            <a:pPr eaLnBrk="1" hangingPunct="1">
              <a:spcBef>
                <a:spcPct val="0"/>
              </a:spcBef>
            </a:pPr>
            <a:r>
              <a:rPr lang="nb-NO" b="1" dirty="0" smtClean="0"/>
              <a:t>Anamnese:</a:t>
            </a:r>
            <a:r>
              <a:rPr lang="nb-NO" dirty="0" smtClean="0"/>
              <a:t> Tidligere magesår/ blødningsepisoder, bruk av ASA, NSAID eller antikoagulasjon, leversykdom, hjerte-/ lungesykdom, alkohol.</a:t>
            </a:r>
          </a:p>
          <a:p>
            <a:pPr eaLnBrk="1" hangingPunct="1">
              <a:spcBef>
                <a:spcPct val="0"/>
              </a:spcBef>
            </a:pPr>
            <a:endParaRPr lang="nb-NO" dirty="0" smtClean="0"/>
          </a:p>
        </p:txBody>
      </p:sp>
      <p:sp>
        <p:nvSpPr>
          <p:cNvPr id="27651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0E8719-8E74-47A1-B5F6-C6E8A4E2D23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850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Plassholder for lysbil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Plassholder for nota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smtClean="0"/>
          </a:p>
        </p:txBody>
      </p:sp>
      <p:sp>
        <p:nvSpPr>
          <p:cNvPr id="29699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0C2E3-7AE6-4677-986C-E88270ABD84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310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0E8D1-BADB-4BB4-80F6-E654BFD39A32}" type="slidenum">
              <a:rPr lang="nb-NO" smtClean="0"/>
              <a:pPr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5060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0E8D1-BADB-4BB4-80F6-E654BFD39A32}" type="slidenum">
              <a:rPr lang="nb-NO" smtClean="0"/>
              <a:pPr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9737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256" y="1447802"/>
            <a:ext cx="8827957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256" y="4777380"/>
            <a:ext cx="8827957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3317C-8084-417F-9EDD-D307E6AB5EE0}" type="datetimeFigureOut">
              <a:rPr lang="nb-NO" smtClean="0"/>
              <a:t>09.05.2022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269E-0FF2-45D2-AE8C-5C3E6F929AFD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2" y="2714625"/>
            <a:ext cx="3429001" cy="142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39596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4800587"/>
            <a:ext cx="882795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5256" y="685800"/>
            <a:ext cx="8827957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7" y="5367325"/>
            <a:ext cx="882795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B5E2-08F5-47FF-AAC8-65C11F5A1BCD}" type="datetimeFigureOut">
              <a:rPr lang="nb-NO" smtClean="0"/>
              <a:t>09.05.2022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DA085-5A4E-422A-A577-A054517E57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1872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6" y="1447800"/>
            <a:ext cx="8827957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3657600"/>
            <a:ext cx="8827957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B5E2-08F5-47FF-AAC8-65C11F5A1BCD}" type="datetimeFigureOut">
              <a:rPr lang="nb-NO" smtClean="0"/>
              <a:t>09.05.2022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DA085-5A4E-422A-A577-A054517E57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0416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213" y="1447800"/>
            <a:ext cx="800139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904" y="3771174"/>
            <a:ext cx="7281545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b-NO" smtClean="0"/>
              <a:t>Rediger tekststiler i malen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4350657"/>
            <a:ext cx="8827957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B5E2-08F5-47FF-AAC8-65C11F5A1BCD}" type="datetimeFigureOut">
              <a:rPr lang="nb-NO" smtClean="0"/>
              <a:t>09.05.2022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DA085-5A4E-422A-A577-A054517E5768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TextBox 11"/>
          <p:cNvSpPr txBox="1"/>
          <p:nvPr/>
        </p:nvSpPr>
        <p:spPr>
          <a:xfrm>
            <a:off x="898530" y="971253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2921" y="2613787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1665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3124201"/>
            <a:ext cx="88279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B5E2-08F5-47FF-AAC8-65C11F5A1BCD}" type="datetimeFigureOut">
              <a:rPr lang="nb-NO" smtClean="0"/>
              <a:t>09.05.2022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DA085-5A4E-422A-A577-A054517E57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7942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113" y="1981200"/>
            <a:ext cx="29476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633" y="2667000"/>
            <a:ext cx="2928112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4672" y="1981200"/>
            <a:ext cx="29370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4116" y="2667000"/>
            <a:ext cx="294756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1981200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6556" y="2667000"/>
            <a:ext cx="2932877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B5E2-08F5-47FF-AAC8-65C11F5A1BCD}" type="datetimeFigureOut">
              <a:rPr lang="nb-NO" smtClean="0"/>
              <a:t>09.05.2022</a:t>
            </a:fld>
            <a:endParaRPr lang="nb-N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DA085-5A4E-422A-A577-A054517E57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7266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633" y="4250949"/>
            <a:ext cx="294081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633" y="2209800"/>
            <a:ext cx="294081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633" y="4827213"/>
            <a:ext cx="294081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90389" y="4250949"/>
            <a:ext cx="29312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90388" y="2209800"/>
            <a:ext cx="293128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9035" y="4827212"/>
            <a:ext cx="29351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4250949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6555" y="2209800"/>
            <a:ext cx="2932877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6433" y="4827210"/>
            <a:ext cx="293676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B5E2-08F5-47FF-AAC8-65C11F5A1BCD}" type="datetimeFigureOut">
              <a:rPr lang="nb-NO" smtClean="0"/>
              <a:t>09.05.2022</a:t>
            </a:fld>
            <a:endParaRPr lang="nb-N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DA085-5A4E-422A-A577-A054517E57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6751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3317C-8084-417F-9EDD-D307E6AB5EE0}" type="datetimeFigureOut">
              <a:rPr lang="nb-NO" smtClean="0"/>
              <a:t>09.05.2022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269E-0FF2-45D2-AE8C-5C3E6F929A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6122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6377" y="430215"/>
            <a:ext cx="1753057" cy="5826125"/>
          </a:xfrm>
        </p:spPr>
        <p:txBody>
          <a:bodyPr vert="eaVert" anchor="b" anchorCtr="0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633" y="773205"/>
            <a:ext cx="7425083" cy="5483134"/>
          </a:xfr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3317C-8084-417F-9EDD-D307E6AB5EE0}" type="datetimeFigureOut">
              <a:rPr lang="nb-NO" smtClean="0"/>
              <a:t>09.05.2022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269E-0FF2-45D2-AE8C-5C3E6F929A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180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11200" y="1828800"/>
            <a:ext cx="10871200" cy="40386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1200" y="6248400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18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1ED33FA9-D041-4834-BD2D-A0AE97D3A37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601494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473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3317C-8084-417F-9EDD-D307E6AB5EE0}" type="datetimeFigureOut">
              <a:rPr lang="nb-NO" smtClean="0"/>
              <a:t>09.05.2022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269E-0FF2-45D2-AE8C-5C3E6F929A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3728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779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588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18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622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681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130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528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6390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61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67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2861735"/>
            <a:ext cx="8827956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3317C-8084-417F-9EDD-D307E6AB5EE0}" type="datetimeFigureOut">
              <a:rPr lang="nb-NO" smtClean="0"/>
              <a:t>09.05.2022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269E-0FF2-45D2-AE8C-5C3E6F929A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70729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b-NO" smtClean="0"/>
              <a:t>Rediger tekststiler i malen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58876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713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6306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688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4334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623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601" y="2060577"/>
            <a:ext cx="439748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5967" y="2056093"/>
            <a:ext cx="4397487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3317C-8084-417F-9EDD-D307E6AB5EE0}" type="datetimeFigureOut">
              <a:rPr lang="nb-NO" smtClean="0"/>
              <a:t>09.05.2022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269E-0FF2-45D2-AE8C-5C3E6F929A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550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1905000"/>
            <a:ext cx="439748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601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5969" y="1905000"/>
            <a:ext cx="43974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5969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B5E2-08F5-47FF-AAC8-65C11F5A1BCD}" type="datetimeFigureOut">
              <a:rPr lang="nb-NO" smtClean="0"/>
              <a:t>09.05.2022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DA085-5A4E-422A-A577-A054517E57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3926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3317C-8084-417F-9EDD-D307E6AB5EE0}" type="datetimeFigureOut">
              <a:rPr lang="nb-NO" smtClean="0"/>
              <a:t>09.05.2022</a:t>
            </a:fld>
            <a:endParaRPr lang="nb-NO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269E-0FF2-45D2-AE8C-5C3E6F929A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3235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3317C-8084-417F-9EDD-D307E6AB5EE0}" type="datetimeFigureOut">
              <a:rPr lang="nb-NO" smtClean="0"/>
              <a:t>09.05.2022</a:t>
            </a:fld>
            <a:endParaRPr lang="nb-NO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269E-0FF2-45D2-AE8C-5C3E6F929A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4828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1447800"/>
            <a:ext cx="3401949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863" y="1447800"/>
            <a:ext cx="5197351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129282"/>
            <a:ext cx="3401949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3317C-8084-417F-9EDD-D307E6AB5EE0}" type="datetimeFigureOut">
              <a:rPr lang="nb-NO" smtClean="0"/>
              <a:t>09.05.2022</a:t>
            </a:fld>
            <a:endParaRPr lang="nb-NO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269E-0FF2-45D2-AE8C-5C3E6F929A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456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208" y="1854192"/>
            <a:ext cx="5094232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51357" y="1143000"/>
            <a:ext cx="320123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657600"/>
            <a:ext cx="508630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3317C-8084-417F-9EDD-D307E6AB5EE0}" type="datetimeFigureOut">
              <a:rPr lang="nb-NO" smtClean="0"/>
              <a:t>09.05.2022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269E-0FF2-45D2-AE8C-5C3E6F929A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273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8399243" y="1676400"/>
            <a:ext cx="37592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7586443" y="-457200"/>
            <a:ext cx="21336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8399243" y="6096000"/>
            <a:ext cx="13208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205317" y="2667000"/>
            <a:ext cx="5588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1119717" y="2895600"/>
            <a:ext cx="31496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10327525" y="0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280" y="452718"/>
            <a:ext cx="940717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2052925"/>
            <a:ext cx="8948872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8419" y="1790661"/>
            <a:ext cx="990599" cy="30487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BF8B5E2-08F5-47FF-AAC8-65C11F5A1BCD}" type="datetimeFigureOut">
              <a:rPr lang="nb-NO" smtClean="0"/>
              <a:t>09.05.2022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4413" y="3225261"/>
            <a:ext cx="3859795" cy="3048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5242" y="295737"/>
            <a:ext cx="838417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DA085-5A4E-422A-A577-A054517E57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599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650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google.com/url?sa=i&amp;rct=j&amp;q=&amp;esrc=s&amp;source=images&amp;cd=&amp;cad=rja&amp;uact=8&amp;ved=2ahUKEwiV6s3x7endAhUIKFAKHYJlDkgQjRx6BAgBEAU&amp;url=https://slideplayer.com/slide/4090270/&amp;psig=AOvVaw1kqD6kYroJ_VMkmm6uTuCf&amp;ust=1538641116352342" TargetMode="Externa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google.no/url?sa=i&amp;rct=j&amp;q=&amp;esrc=s&amp;frm=1&amp;source=images&amp;cd=&amp;cad=rja&amp;uact=8&amp;ved=0CAcQjRw&amp;url=http://www.cmej.org.za/index.php/cmej/article/view/2784/3002&amp;ei=-CO-VOfuGqX8ygPm-YLICg&amp;bvm=bv.83829542,d.bGQ&amp;psig=AFQjCNEqCxrxkXu51n5xleu7oltELXe5jg&amp;ust=1421833589902819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no/url?sa=i&amp;rct=j&amp;q=&amp;esrc=s&amp;frm=1&amp;source=images&amp;cd=&amp;cad=rja&amp;uact=8&amp;ved=0CAcQjRw&amp;url=http://www.slideshare.net/mkghoda/management-of-ugib-ug-33437563&amp;ei=SiCJVfDKAcizswHEkoS4Dg&amp;bvm=bv.96339352,d.bGg&amp;psig=AFQjCNH0dZOkL8DG0qIDn9xHT0bvYnfirQ&amp;ust=1435135700235806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75503" y="-209492"/>
            <a:ext cx="10602097" cy="1254001"/>
          </a:xfrm>
        </p:spPr>
        <p:txBody>
          <a:bodyPr>
            <a:normAutofit/>
          </a:bodyPr>
          <a:lstStyle/>
          <a:p>
            <a:pPr algn="ctr"/>
            <a:r>
              <a:rPr lang="nb-NO" sz="3600" b="1" dirty="0"/>
              <a:t>GI-blødning</a:t>
            </a:r>
            <a:r>
              <a:rPr lang="nb-NO" sz="3600" b="1" dirty="0" smtClean="0"/>
              <a:t>; </a:t>
            </a:r>
            <a:r>
              <a:rPr lang="nb-NO" sz="3600" dirty="0" smtClean="0"/>
              <a:t>kasuistikk</a:t>
            </a:r>
            <a:endParaRPr lang="nb-NO" sz="360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3906518" y="5181600"/>
            <a:ext cx="4306606" cy="642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Håvar Blich Hope, overlege/</a:t>
            </a:r>
            <a:r>
              <a:rPr lang="nb-NO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PhD</a:t>
            </a:r>
            <a:endParaRPr lang="nb-NO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b-NO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10.05.2022</a:t>
            </a:r>
            <a:endParaRPr lang="nb-NO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72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I akuttmottak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2438400" y="1988841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</a:pPr>
            <a:r>
              <a:rPr lang="nb-NO" sz="2400" dirty="0"/>
              <a:t>umiddelbart tilsyn av vakthavende lege</a:t>
            </a:r>
          </a:p>
          <a:p>
            <a:pPr eaLnBrk="1" hangingPunct="1">
              <a:buClr>
                <a:schemeClr val="tx1"/>
              </a:buClr>
            </a:pPr>
            <a:r>
              <a:rPr lang="nb-NO" sz="2400" dirty="0"/>
              <a:t>klinisk vurdering av alvorlighetsgrad</a:t>
            </a:r>
          </a:p>
          <a:p>
            <a:pPr eaLnBrk="1" hangingPunct="1">
              <a:buClr>
                <a:schemeClr val="tx1"/>
              </a:buClr>
            </a:pPr>
            <a:r>
              <a:rPr lang="nb-NO" sz="2400" dirty="0"/>
              <a:t>minst 2 grove </a:t>
            </a:r>
            <a:r>
              <a:rPr lang="nb-NO" sz="2400" dirty="0" err="1"/>
              <a:t>venefloner</a:t>
            </a:r>
            <a:r>
              <a:rPr lang="nb-NO" sz="2400" dirty="0"/>
              <a:t> </a:t>
            </a:r>
          </a:p>
          <a:p>
            <a:pPr eaLnBrk="1" hangingPunct="1">
              <a:buClr>
                <a:schemeClr val="tx1"/>
              </a:buClr>
            </a:pPr>
            <a:r>
              <a:rPr lang="nb-NO" sz="2400" dirty="0" err="1"/>
              <a:t>i.v</a:t>
            </a:r>
            <a:r>
              <a:rPr lang="nb-NO" sz="2400" dirty="0"/>
              <a:t>. </a:t>
            </a:r>
            <a:r>
              <a:rPr lang="nb-NO" sz="2400" dirty="0" err="1"/>
              <a:t>NaCl</a:t>
            </a:r>
            <a:r>
              <a:rPr lang="nb-NO" sz="2400" dirty="0"/>
              <a:t> eller Ringer i påvente av blod</a:t>
            </a:r>
          </a:p>
        </p:txBody>
      </p:sp>
    </p:spTree>
    <p:extLst>
      <p:ext uri="{BB962C8B-B14F-4D97-AF65-F5344CB8AC3E}">
        <p14:creationId xmlns:p14="http://schemas.microsoft.com/office/powerpoint/2010/main" val="131246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I akuttmottak</a:t>
            </a:r>
          </a:p>
        </p:txBody>
      </p:sp>
      <p:sp>
        <p:nvSpPr>
          <p:cNvPr id="28674" name="Rectangle 4"/>
          <p:cNvSpPr>
            <a:spLocks noGrp="1" noChangeArrowheads="1"/>
          </p:cNvSpPr>
          <p:nvPr>
            <p:ph idx="1"/>
          </p:nvPr>
        </p:nvSpPr>
        <p:spPr>
          <a:xfrm>
            <a:off x="2063552" y="2060849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</a:pPr>
            <a:r>
              <a:rPr lang="nb-NO" sz="2400" dirty="0"/>
              <a:t>lab-prøver</a:t>
            </a:r>
          </a:p>
          <a:p>
            <a:pPr lvl="1" eaLnBrk="1" hangingPunct="1">
              <a:buClr>
                <a:schemeClr val="tx1"/>
              </a:buClr>
            </a:pPr>
            <a:r>
              <a:rPr lang="nb-NO" sz="2400" dirty="0"/>
              <a:t> </a:t>
            </a:r>
            <a:r>
              <a:rPr lang="nb-NO" sz="2400" dirty="0" err="1"/>
              <a:t>Hb</a:t>
            </a:r>
            <a:r>
              <a:rPr lang="nb-NO" sz="2400" dirty="0"/>
              <a:t>, EVF, </a:t>
            </a:r>
            <a:r>
              <a:rPr lang="nb-NO" sz="2400" dirty="0" err="1"/>
              <a:t>tpk</a:t>
            </a:r>
            <a:r>
              <a:rPr lang="nb-NO" sz="2400" dirty="0"/>
              <a:t>, INR, albumin; Na, K, </a:t>
            </a:r>
            <a:r>
              <a:rPr lang="nb-NO" sz="2400" dirty="0" err="1"/>
              <a:t>kreatinin</a:t>
            </a:r>
            <a:r>
              <a:rPr lang="nb-NO" sz="2400" dirty="0"/>
              <a:t>, </a:t>
            </a:r>
            <a:r>
              <a:rPr lang="nb-NO" sz="2400" dirty="0" err="1"/>
              <a:t>pretransfusjonsprøver</a:t>
            </a:r>
            <a:r>
              <a:rPr lang="nb-NO" sz="2400" dirty="0"/>
              <a:t> +++</a:t>
            </a:r>
          </a:p>
          <a:p>
            <a:pPr eaLnBrk="1" hangingPunct="1">
              <a:buClr>
                <a:schemeClr val="tx1"/>
              </a:buClr>
            </a:pPr>
            <a:r>
              <a:rPr lang="nb-NO" sz="2400" dirty="0"/>
              <a:t>kontakt vakthavende </a:t>
            </a:r>
            <a:r>
              <a:rPr lang="nb-NO" sz="2400" dirty="0" err="1"/>
              <a:t>gastroenterolog</a:t>
            </a:r>
            <a:r>
              <a:rPr lang="nb-NO" sz="2400" dirty="0"/>
              <a:t>(kirurg?) </a:t>
            </a:r>
          </a:p>
          <a:p>
            <a:pPr eaLnBrk="1" hangingPunct="1">
              <a:buClr>
                <a:schemeClr val="tx1"/>
              </a:buClr>
            </a:pPr>
            <a:r>
              <a:rPr lang="nb-NO" sz="2400" b="1" u="sng" dirty="0" err="1"/>
              <a:t>Evt</a:t>
            </a:r>
            <a:r>
              <a:rPr lang="nb-NO" sz="2400" b="1" u="sng" dirty="0"/>
              <a:t> anestesilege </a:t>
            </a:r>
          </a:p>
          <a:p>
            <a:pPr eaLnBrk="1" hangingPunct="1">
              <a:buClr>
                <a:schemeClr val="tx1"/>
              </a:buClr>
            </a:pPr>
            <a:r>
              <a:rPr lang="nb-NO" sz="2400" dirty="0"/>
              <a:t>Anamnese - medikamenter</a:t>
            </a:r>
          </a:p>
          <a:p>
            <a:pPr eaLnBrk="1" hangingPunct="1"/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72201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Behandling</a:t>
            </a:r>
          </a:p>
        </p:txBody>
      </p:sp>
    </p:spTree>
    <p:extLst>
      <p:ext uri="{BB962C8B-B14F-4D97-AF65-F5344CB8AC3E}">
        <p14:creationId xmlns:p14="http://schemas.microsoft.com/office/powerpoint/2010/main" val="374059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Behandling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1641290" y="1589452"/>
            <a:ext cx="8229600" cy="4525963"/>
          </a:xfrm>
        </p:spPr>
        <p:txBody>
          <a:bodyPr>
            <a:normAutofit fontScale="92500"/>
          </a:bodyPr>
          <a:lstStyle/>
          <a:p>
            <a:pPr eaLnBrk="1" hangingPunct="1">
              <a:buClr>
                <a:schemeClr val="tx1"/>
              </a:buClr>
            </a:pPr>
            <a:r>
              <a:rPr lang="nb-NO" sz="2400" dirty="0"/>
              <a:t>blodtransfusjon ved </a:t>
            </a:r>
            <a:r>
              <a:rPr lang="nb-NO" sz="2400" dirty="0" err="1"/>
              <a:t>Hb</a:t>
            </a:r>
            <a:r>
              <a:rPr lang="nb-NO" sz="2400" dirty="0"/>
              <a:t> &lt; </a:t>
            </a:r>
            <a:r>
              <a:rPr lang="nb-NO" sz="2400" dirty="0" smtClean="0"/>
              <a:t>10 </a:t>
            </a:r>
            <a:r>
              <a:rPr lang="nb-NO" sz="2400" dirty="0"/>
              <a:t>ved akutt blødning (1 plasma per 4-5 </a:t>
            </a:r>
            <a:r>
              <a:rPr lang="nb-NO" sz="2400" dirty="0" smtClean="0"/>
              <a:t>SAG / </a:t>
            </a:r>
            <a:r>
              <a:rPr lang="nb-NO" sz="2400" dirty="0"/>
              <a:t>per 2. </a:t>
            </a:r>
            <a:r>
              <a:rPr lang="nb-NO" sz="2400" dirty="0" smtClean="0"/>
              <a:t>SAG)</a:t>
            </a:r>
            <a:endParaRPr lang="nb-NO" sz="2400" dirty="0"/>
          </a:p>
          <a:p>
            <a:pPr eaLnBrk="1" hangingPunct="1">
              <a:buClr>
                <a:schemeClr val="tx1"/>
              </a:buClr>
            </a:pPr>
            <a:r>
              <a:rPr lang="nb-NO" sz="2400" dirty="0"/>
              <a:t>hold pasienten fastende – vurder Erytromycin 250 mg </a:t>
            </a:r>
            <a:r>
              <a:rPr lang="nb-NO" sz="2400" dirty="0" err="1"/>
              <a:t>i.v</a:t>
            </a:r>
            <a:r>
              <a:rPr lang="nb-NO" sz="2400" dirty="0"/>
              <a:t>.</a:t>
            </a:r>
          </a:p>
          <a:p>
            <a:pPr eaLnBrk="1" hangingPunct="1">
              <a:buClr>
                <a:schemeClr val="tx1"/>
              </a:buClr>
            </a:pPr>
            <a:r>
              <a:rPr lang="nb-NO" sz="2400" dirty="0" err="1"/>
              <a:t>platehemmer</a:t>
            </a:r>
            <a:r>
              <a:rPr lang="nb-NO" sz="2400" dirty="0"/>
              <a:t>/antikoagulasjon pauses hvis mulig (ikke etter PCI med </a:t>
            </a:r>
            <a:r>
              <a:rPr lang="nb-NO" sz="2400" dirty="0" err="1"/>
              <a:t>stent</a:t>
            </a:r>
            <a:r>
              <a:rPr lang="nb-NO" sz="2400" dirty="0"/>
              <a:t>/mekanisk klaff</a:t>
            </a:r>
            <a:r>
              <a:rPr lang="nb-NO" sz="2400" dirty="0" smtClean="0"/>
              <a:t>)</a:t>
            </a:r>
          </a:p>
          <a:p>
            <a:pPr>
              <a:buClr>
                <a:schemeClr val="tx1"/>
              </a:buClr>
            </a:pPr>
            <a:r>
              <a:rPr lang="nb-NO" sz="2600" dirty="0"/>
              <a:t>ulcus</a:t>
            </a:r>
          </a:p>
          <a:p>
            <a:pPr lvl="1">
              <a:buClr>
                <a:schemeClr val="tx1"/>
              </a:buClr>
            </a:pPr>
            <a:r>
              <a:rPr lang="nb-NO" sz="2600" dirty="0"/>
              <a:t>Nexium 40 mg x 2-3 </a:t>
            </a:r>
            <a:r>
              <a:rPr lang="nb-NO" sz="2600" dirty="0" err="1"/>
              <a:t>i.v</a:t>
            </a:r>
            <a:r>
              <a:rPr lang="nb-NO" sz="2600" dirty="0"/>
              <a:t>.</a:t>
            </a:r>
          </a:p>
          <a:p>
            <a:pPr lvl="1">
              <a:buClr>
                <a:schemeClr val="tx1"/>
              </a:buClr>
            </a:pPr>
            <a:r>
              <a:rPr lang="nb-NO" sz="2600" dirty="0"/>
              <a:t>ved </a:t>
            </a:r>
            <a:r>
              <a:rPr lang="nb-NO" sz="2600" b="1" dirty="0"/>
              <a:t>alvorlig</a:t>
            </a:r>
            <a:r>
              <a:rPr lang="nb-NO" sz="2600" dirty="0"/>
              <a:t> blødning bolus 80 mg </a:t>
            </a:r>
            <a:r>
              <a:rPr lang="nb-NO" sz="2600" dirty="0" err="1"/>
              <a:t>i.v</a:t>
            </a:r>
            <a:r>
              <a:rPr lang="nb-NO" sz="2600" dirty="0"/>
              <a:t>., deretter infusjon 8mg/t</a:t>
            </a:r>
          </a:p>
          <a:p>
            <a:pPr>
              <a:buClr>
                <a:schemeClr val="tx1"/>
              </a:buClr>
            </a:pPr>
            <a:r>
              <a:rPr lang="nb-NO" sz="2600" b="1" dirty="0" smtClean="0"/>
              <a:t>behandle </a:t>
            </a:r>
            <a:r>
              <a:rPr lang="nb-NO" sz="2600" b="1" dirty="0" err="1" smtClean="0"/>
              <a:t>komorbiditet</a:t>
            </a:r>
            <a:endParaRPr lang="nb-NO" sz="2600" b="1" dirty="0"/>
          </a:p>
          <a:p>
            <a:pPr eaLnBrk="1" hangingPunct="1">
              <a:buClr>
                <a:schemeClr val="tx1"/>
              </a:buClr>
            </a:pP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20818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l="10424" t="10708" r="7378" b="6790"/>
          <a:stretch/>
        </p:blipFill>
        <p:spPr>
          <a:xfrm>
            <a:off x="3237472" y="127662"/>
            <a:ext cx="5189838" cy="6577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480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l="10424" t="38553" r="7378" b="6791"/>
          <a:stretch/>
        </p:blipFill>
        <p:spPr>
          <a:xfrm>
            <a:off x="2478594" y="667265"/>
            <a:ext cx="6788975" cy="5700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1247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t="12905" r="6635" b="23453"/>
          <a:stretch/>
        </p:blipFill>
        <p:spPr>
          <a:xfrm>
            <a:off x="2770311" y="832023"/>
            <a:ext cx="6953583" cy="4967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ktangel 3"/>
          <p:cNvSpPr/>
          <p:nvPr/>
        </p:nvSpPr>
        <p:spPr>
          <a:xfrm>
            <a:off x="5931243" y="996778"/>
            <a:ext cx="1293341" cy="2553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2588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t="12905" r="6635" b="23453"/>
          <a:stretch/>
        </p:blipFill>
        <p:spPr>
          <a:xfrm>
            <a:off x="2770311" y="832023"/>
            <a:ext cx="6953583" cy="4967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Ellipse 2"/>
          <p:cNvSpPr/>
          <p:nvPr/>
        </p:nvSpPr>
        <p:spPr>
          <a:xfrm>
            <a:off x="4258963" y="3315731"/>
            <a:ext cx="3575222" cy="6837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ktangel 3"/>
          <p:cNvSpPr/>
          <p:nvPr/>
        </p:nvSpPr>
        <p:spPr>
          <a:xfrm>
            <a:off x="5931243" y="996778"/>
            <a:ext cx="1293341" cy="2553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8419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t="12905" r="6635" b="23453"/>
          <a:stretch/>
        </p:blipFill>
        <p:spPr>
          <a:xfrm>
            <a:off x="977727" y="650788"/>
            <a:ext cx="6711421" cy="47944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635" y="1400433"/>
            <a:ext cx="7051416" cy="4726033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4044778" y="770237"/>
            <a:ext cx="1293341" cy="2553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0032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t="12905" r="6635" b="23453"/>
          <a:stretch/>
        </p:blipFill>
        <p:spPr>
          <a:xfrm>
            <a:off x="483457" y="518983"/>
            <a:ext cx="6711421" cy="47944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00" y="1128584"/>
            <a:ext cx="7051416" cy="4726033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4"/>
          <a:srcRect r="2338" b="20457"/>
          <a:stretch/>
        </p:blipFill>
        <p:spPr>
          <a:xfrm>
            <a:off x="2883242" y="197706"/>
            <a:ext cx="6466703" cy="646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28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888778" y="391406"/>
            <a:ext cx="2125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Øvre GI-blødning</a:t>
            </a:r>
          </a:p>
        </p:txBody>
      </p:sp>
      <p:pic>
        <p:nvPicPr>
          <p:cNvPr id="2050" name="Picture 2" descr="Bilderesultat for upper gi blee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25" y="1128584"/>
            <a:ext cx="6232117" cy="4674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dertittel 2"/>
          <p:cNvSpPr txBox="1">
            <a:spLocks/>
          </p:cNvSpPr>
          <p:nvPr/>
        </p:nvSpPr>
        <p:spPr>
          <a:xfrm>
            <a:off x="1612155" y="6373368"/>
            <a:ext cx="8825658" cy="3169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nb-NO" smtClean="0">
                <a:latin typeface="Calibri" panose="020F0502020204030204" pitchFamily="34" charset="0"/>
                <a:cs typeface="Calibri" panose="020F0502020204030204" pitchFamily="34" charset="0"/>
              </a:rPr>
              <a:t>kurs   10. MAI 2022</a:t>
            </a:r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56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Reblødningsrisiko </a:t>
            </a:r>
          </a:p>
        </p:txBody>
      </p:sp>
      <p:pic>
        <p:nvPicPr>
          <p:cNvPr id="1945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56237" y="2845594"/>
            <a:ext cx="2607764" cy="2520628"/>
          </a:xfrm>
        </p:spPr>
      </p:pic>
      <p:sp>
        <p:nvSpPr>
          <p:cNvPr id="19459" name="Rectangle 16"/>
          <p:cNvSpPr>
            <a:spLocks noGrp="1" noChangeArrowheads="1"/>
          </p:cNvSpPr>
          <p:nvPr>
            <p:ph type="body" idx="4294967295"/>
          </p:nvPr>
        </p:nvSpPr>
        <p:spPr>
          <a:xfrm>
            <a:off x="2592388" y="1268413"/>
            <a:ext cx="8075612" cy="2044700"/>
          </a:xfrm>
        </p:spPr>
        <p:txBody>
          <a:bodyPr/>
          <a:lstStyle/>
          <a:p>
            <a:pPr marL="812800" indent="-812800"/>
            <a:r>
              <a:rPr lang="nb-NO" sz="2400" dirty="0"/>
              <a:t>Mortalitet ved re-blødning er 20-30% </a:t>
            </a:r>
          </a:p>
          <a:p>
            <a:pPr marL="812800" indent="-812800"/>
            <a:r>
              <a:rPr lang="nb-NO" sz="2400" dirty="0"/>
              <a:t>Forrest klassifisering </a:t>
            </a:r>
          </a:p>
        </p:txBody>
      </p:sp>
      <p:pic>
        <p:nvPicPr>
          <p:cNvPr id="19460" name="Picture 19" descr="220308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 l="7722" t="9610" r="15047" b="13510"/>
          <a:stretch>
            <a:fillRect/>
          </a:stretch>
        </p:blipFill>
        <p:spPr>
          <a:xfrm>
            <a:off x="4840731" y="2798828"/>
            <a:ext cx="2495750" cy="2659961"/>
          </a:xfrm>
        </p:spPr>
      </p:pic>
      <p:pic>
        <p:nvPicPr>
          <p:cNvPr id="19461" name="Picture 17" descr="280308 ventrikkel"/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 l="25034" t="9154" r="18225" b="17612"/>
          <a:stretch>
            <a:fillRect/>
          </a:stretch>
        </p:blipFill>
        <p:spPr>
          <a:xfrm>
            <a:off x="7621833" y="2845595"/>
            <a:ext cx="2760814" cy="2656681"/>
          </a:xfrm>
        </p:spPr>
      </p:pic>
      <p:sp>
        <p:nvSpPr>
          <p:cNvPr id="19462" name="Rektangel 9"/>
          <p:cNvSpPr>
            <a:spLocks noChangeArrowheads="1"/>
          </p:cNvSpPr>
          <p:nvPr/>
        </p:nvSpPr>
        <p:spPr bwMode="auto">
          <a:xfrm>
            <a:off x="1774825" y="6021389"/>
            <a:ext cx="2736999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200" b="1" dirty="0">
                <a:solidFill>
                  <a:prstClr val="white"/>
                </a:solidFill>
                <a:latin typeface="Century Gothic" panose="020B0502020202020204"/>
              </a:rPr>
              <a:t>I pågående blødning (80-90%) F I</a:t>
            </a:r>
          </a:p>
        </p:txBody>
      </p:sp>
      <p:sp>
        <p:nvSpPr>
          <p:cNvPr id="19463" name="Rektangel 10"/>
          <p:cNvSpPr>
            <a:spLocks noChangeArrowheads="1"/>
          </p:cNvSpPr>
          <p:nvPr/>
        </p:nvSpPr>
        <p:spPr bwMode="auto">
          <a:xfrm>
            <a:off x="4727575" y="6021389"/>
            <a:ext cx="24625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711200" indent="-711200"/>
            <a:r>
              <a:rPr lang="nb-NO" sz="1200" b="1" dirty="0">
                <a:solidFill>
                  <a:prstClr val="white"/>
                </a:solidFill>
                <a:latin typeface="Century Gothic" panose="020B0502020202020204"/>
              </a:rPr>
              <a:t>II. synlig kar (</a:t>
            </a:r>
            <a:r>
              <a:rPr lang="nb-NO" sz="1200" b="1" dirty="0" err="1">
                <a:solidFill>
                  <a:prstClr val="white"/>
                </a:solidFill>
                <a:latin typeface="Century Gothic" panose="020B0502020202020204"/>
              </a:rPr>
              <a:t>IIa</a:t>
            </a:r>
            <a:r>
              <a:rPr lang="nb-NO" sz="1200" b="1" dirty="0">
                <a:solidFill>
                  <a:prstClr val="white"/>
                </a:solidFill>
                <a:latin typeface="Century Gothic" panose="020B0502020202020204"/>
              </a:rPr>
              <a:t>) (40-50%) F </a:t>
            </a:r>
            <a:r>
              <a:rPr lang="nb-NO" sz="1200" b="1" dirty="0" err="1">
                <a:solidFill>
                  <a:prstClr val="white"/>
                </a:solidFill>
                <a:latin typeface="Century Gothic" panose="020B0502020202020204"/>
              </a:rPr>
              <a:t>IIa</a:t>
            </a:r>
            <a:endParaRPr lang="nb-NO" sz="1200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9464" name="Rektangel 11"/>
          <p:cNvSpPr>
            <a:spLocks noChangeArrowheads="1"/>
          </p:cNvSpPr>
          <p:nvPr/>
        </p:nvSpPr>
        <p:spPr bwMode="auto">
          <a:xfrm>
            <a:off x="7824789" y="6021389"/>
            <a:ext cx="21210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711200" indent="-711200"/>
            <a:r>
              <a:rPr lang="nb-NO" sz="1200" b="1" dirty="0">
                <a:solidFill>
                  <a:prstClr val="white"/>
                </a:solidFill>
                <a:latin typeface="Century Gothic" panose="020B0502020202020204"/>
              </a:rPr>
              <a:t>III. ren ulcusbunn (5%) F III</a:t>
            </a:r>
          </a:p>
        </p:txBody>
      </p:sp>
    </p:spTree>
    <p:extLst>
      <p:ext uri="{BB962C8B-B14F-4D97-AF65-F5344CB8AC3E}">
        <p14:creationId xmlns:p14="http://schemas.microsoft.com/office/powerpoint/2010/main" val="88395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cmej.org.za/index.php/cmej/article/viewFile/2784/3002/16086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821" y="1045179"/>
            <a:ext cx="7233171" cy="4906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81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l="2468" t="10186" r="23214" b="-1959"/>
          <a:stretch/>
        </p:blipFill>
        <p:spPr>
          <a:xfrm>
            <a:off x="2685535" y="1729944"/>
            <a:ext cx="6993924" cy="2701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ktangel 2"/>
          <p:cNvSpPr/>
          <p:nvPr/>
        </p:nvSpPr>
        <p:spPr>
          <a:xfrm>
            <a:off x="5601730" y="2232454"/>
            <a:ext cx="1293341" cy="2553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3578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l="2468" t="10186" r="23214" b="-1959"/>
          <a:stretch/>
        </p:blipFill>
        <p:spPr>
          <a:xfrm>
            <a:off x="2685535" y="1729944"/>
            <a:ext cx="6993924" cy="2701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812" y="1260389"/>
            <a:ext cx="8146135" cy="4232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47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l="12031" t="8262" r="1167" b="3196"/>
          <a:stretch/>
        </p:blipFill>
        <p:spPr>
          <a:xfrm>
            <a:off x="634313" y="411893"/>
            <a:ext cx="6779741" cy="4967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/>
          <a:srcRect l="7496" t="40485" r="25735" b="5950"/>
          <a:stretch/>
        </p:blipFill>
        <p:spPr>
          <a:xfrm>
            <a:off x="5255740" y="4666735"/>
            <a:ext cx="6936260" cy="2191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ktangel 3"/>
          <p:cNvSpPr/>
          <p:nvPr/>
        </p:nvSpPr>
        <p:spPr>
          <a:xfrm>
            <a:off x="634313" y="411893"/>
            <a:ext cx="1326291" cy="329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7988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888778" y="391406"/>
            <a:ext cx="2125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Øvre GI-blødning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1049685" y="877406"/>
            <a:ext cx="1016655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Behandling av ulcus: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20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Stabilisere sirkulasjonen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Medikamenter:</a:t>
            </a:r>
          </a:p>
          <a:p>
            <a:pPr marL="1657350" marR="0" lvl="3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PPI </a:t>
            </a:r>
          </a:p>
          <a:p>
            <a:pPr marL="1657350" marR="0" lvl="3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Pausere blodfortynning/</a:t>
            </a:r>
            <a:r>
              <a:rPr kumimoji="0" lang="nb-NO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nsaids</a:t>
            </a: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/</a:t>
            </a:r>
            <a:r>
              <a:rPr kumimoji="0" lang="nb-NO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platehemmer</a:t>
            </a:r>
            <a:endParaRPr kumimoji="0" lang="nb-NO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Endoskopisk behandling</a:t>
            </a:r>
          </a:p>
          <a:p>
            <a:pPr marL="1657350" marR="0" lvl="3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Adrenalin, </a:t>
            </a:r>
            <a:r>
              <a:rPr kumimoji="0" lang="nb-NO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clips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, </a:t>
            </a:r>
            <a:r>
              <a:rPr kumimoji="0" lang="nb-NO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hemospray</a:t>
            </a: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, OVESCO-</a:t>
            </a:r>
            <a:r>
              <a:rPr kumimoji="0" lang="nb-NO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clip</a:t>
            </a:r>
            <a:endParaRPr kumimoji="0" lang="nb-NO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Intervensjonsradiologi</a:t>
            </a:r>
            <a:r>
              <a:rPr kumimoji="0" lang="nb-NO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 - kirurgi</a:t>
            </a:r>
            <a:endParaRPr kumimoji="0" lang="nb-NO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Helicobacter</a:t>
            </a: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 </a:t>
            </a:r>
            <a:r>
              <a:rPr kumimoji="0" lang="nb-NO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pylori</a:t>
            </a: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 </a:t>
            </a:r>
            <a:r>
              <a:rPr kumimoji="0" lang="nb-NO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eradikering</a:t>
            </a:r>
            <a:endParaRPr kumimoji="0" lang="nb-NO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92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/>
        </p:nvSpPr>
        <p:spPr>
          <a:xfrm>
            <a:off x="4847862" y="260648"/>
            <a:ext cx="2496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 </a:t>
            </a:r>
            <a:r>
              <a:rPr lang="nb-NO" sz="2000" b="1" dirty="0" smtClean="0"/>
              <a:t>Medikamenter</a:t>
            </a:r>
            <a:endParaRPr lang="nb-NO" sz="2000" b="1" dirty="0"/>
          </a:p>
        </p:txBody>
      </p:sp>
      <p:sp>
        <p:nvSpPr>
          <p:cNvPr id="8194" name="AutoShape 2" descr="data:image/jpg;base64,/9j/4AAQSkZJRgABAQAAAQABAAD/2wBDAAkGBwgHBgkIBwgKCgkLDRYPDQwMDRsUFRAWIB0iIiAdHx8kKDQsJCYxJx8fLT0tMTU3Ojo6Iys/RD84QzQ5Ojf/2wBDAQoKCg0MDRoPDxo3JR8lNzc3Nzc3Nzc3Nzc3Nzc3Nzc3Nzc3Nzc3Nzc3Nzc3Nzc3Nzc3Nzc3Nzc3Nzc3Nzc3Nzf/wAARCACeAOwDASIAAhEBAxEB/8QAGwAAAgMBAQEAAAAAAAAAAAAAAwUCBAYBBwD/xAA6EAACAQMDAgQEBAUDBAMBAAABAgMABBEFEiExQQYTUWEUInGBFTKRsSNCUqHBM9HhBxYk8GJy8YL/xAAaAQADAQEBAQAAAAAAAAAAAAABAgMEAAUG/8QAKREAAwACAgICAgAGAwAAAAAAAAECAxESIRMxQVEEIhUyYXGhwZHh8P/aAAwDAQACEQMRAD8AzotqKltxTAW49KKkA9K+pTPHbKKW/Tg1bjg4q0sHtViOD2o8hCokHtRkgq6sAz0oqwe1DyaF1sprD7CiLD7VeWEelEWAHtS+UPEorDRFhq8LcelEWAelI8ofGURDUhDV8QD0qYg9qHlD4hf5PtXRDTIQD0rvw49KXzHeIWeRmvjBTQW49K+Nv7UPMHxMTtb1KKxlmdUhiaRvRVJNNDbj0okMxtFkjKK8Uy7ZEbOGH1HIpMv5DmW0PGBU9MpDw5qT/MLN/wD+to/zVefQdQhBL2cu0dSFBx+ma1NvqdqZIpBbSK8SFE2zEgD6d/vVqO9V51mHnMyKVC5AU+5x1NYv4hl36NT/AAoPO3tiCcgj6ihNb1qtdQXGovIFHIGcetLGtfavSx53UpsyViapoRtb+xoDwexp81tntQXteOlVWUTgIJLegPb+xp+9r7UCS1z2pvIdozstvz0qtJAfQ1opLX2qs9r/APGu5bGRnZID6Gq7Q89DWhktfaqzWoz0pGOmaRYR6UVIfarKxUdIvaoeQ7gVkh9qMkXtVlIqMkNI8gygrrF7UZYfarKxURY/aleUZY0V1h9qKsXtVlY6KkVTeVhUFZYvaiLEPSmVrp7zR79wUHpkdaKdMlH5WVvbpUXnWyixMViHPaiCEelWzDtO0ggj1FdEdB5Wd4yqIR6VMQj0q2I66ExS+VjeMp+SPSvvJHpTCOBpGKquff0+tdMGGC7lyfQHA++KV5tDeIXNCFUseigk0C4017vy5La5MTKpBUjKtn1FMr+FktJiQPyHoetILa9eLAD9KW7bXsfHCTGEel6gDz8L9QSP8Vft9InBzcTAeqpzn7ml0WtMn52H2q5HrCtyP7VHtluzuq6fHGFkiAUHgj39aVtbj0pubg3IxzjrQzF7Vpx5WlozXjWxO1v7UJ7celOXhzQ2g9v1qyzMn4hI1t7UF7YelPDB9/pQ2t/anWYXxCCS1B7Yqu9r7ZrRPbe1Ae29qoswrxmbe0HpVdrPnha0j23tQGtefy06yieMIsftRkj9qKsftRlj4rM7LqQaR+1FWP2oqpRVjpXQykEqUZI/apolFVKm7CpICMelFjj5FdcpEu6Q4H3/ANqnbPFOMxOHA647VN2OpM7oniWe1kkguUaWLzGOM4aPJ6e4rUQa7p8y/wCsUz2dcVm5rGK5vbhrhDDLv42DOR611NNVCFWdW7nchGPqajU9l1po00lzDdACH58ckj9qrXN9Z2Msa30oiEgOCenGPToOetD0cnbIjPHkEbdrc49celAudNtvEU4FywEVsSEWM4kOepz1A4HH3NFdLsnpbGaXumuu5bq2K+vmCpJJBNuMDl0HUj/FVbbwxpNqdy27Fh3aV2P70HWiNFjF5FJIwDf6RYcADPbtx3obG4g9evp9LlspYnZVdzGwC7gTjIz7cHnt7ZGfo9TW4w0kK7j3WUEVk/C9+2tWNzqeqyM017KyKQ2BBEp+WNfYdfc8nNaHT9Ks3YP8WzH1KISfviuemMloaO8clrcCEGRjEwKqcgceuKxMFwJGPPQ4r0W0jggRdrs+ORvPSsZ4ntYYNZd7XaPMQMwHQMc5pd6Wgr2faTBbXt6IrufyogMk9Nx9M9q1kWiacqjykYg9xKTXier+Lzp+pGHTwJJY32PnlX9R60SHx+8gxJYuD38qVQP7gV218sDXfR7R8JFBL/BkzwRsJyRRBCzH5VzWK/6ceIotavru2eH4eeOMPHESXLp3YtgD04x75r0FE2dOpo8voVr7KhtJPQVAXUNp8tzGUbs+3INXZZBFG8hGdozSXUdTF1buiQgR5GWY5xz2rtthmey++o6a65aSM/VKpkRSjfCDsPQmlkNus35JRn+g8N/frVvT5CpWHzPNHTrkr9aaevkFyEaL2oLw+1MmT2oZT2qivRLiK3g9qCYOelNXjoZj9qosjBxFyrRVWvlUUZUoujkj5VogSpItEC0joOiKrRPlVCzcAAkn0A/4rqrUjGHidDgZUrz70joZIxUXiKa6ebaJGiMrmOOaEkqCxI6cU6t76f8AC5mkURM4AjHCEnI6DqPqTSC0sdRcgW9lcRpjO9/kQD1JNHu9C1C+gNustpKJFIdBOwcDvj5cZ+9Rb+iyS0WFaaFTGAI13EkBR179auadJHLcKLicKg6kFVOfqf8AFZGW08U6e5t4dWRgh/07pMnH1wc8Yoat4tmk2NqVjBjqUi57f/H3FB2ynFaN3f3kFvdRm3uFkBII3NzkHoCevFIWu2kumY7onDHb8xDZ+tT0rwJzDqOtaldX11jdGQ21EyO2c88mnkugQylpIjJ5p5BkYEZ9MgDmirb9i6nZSsb26ku44rvV5IYGHLeaevYZPTPvWiuNMtLy1KNO7q385kVu3f1rybxrqS2dtA8JLSLL2P5Rg5479qRWHjDyiPNhaY54CYH65z+1dyQLlp9HoMWlxaGs+nRSpNCsrSxOvGA3O0j1B7irlhPGo5OMUr0C+bxJewtceXapMBGhD54Ge/c9vvxXoEHh7TIF2i2LH+p2JJqSptspWoS2IH1FYMMzybc4xGhZj9Mf/lFsdat4ZnluLRXaTkMSC4A4wf07U4vfDthdQmMIYeOqn9wetZaXTnvLxbeGDzSAQWz8owcE57dKLfYFql0aJ7vRdQj23Onxyr3E1srfvXlPjQaZ4P8AF1pe6TpUbQS2/myW7uwAbew3IQcjp06e2K9JtPD8kK7gbfePWRiKzvjTwxb3mo2yXcPxFxdJtjYOVxj+XjgAZyPbNMIl30zVeF9PvAy6vqL2wnubdQIoIh8iH5gC55br7DrWiwD19etYOHVrzTj5dtMPJAACkbl+1W/+7L04/hWxJ7kH/eijnNPse6rPOkqxBCsbDO7Od2KSW95FDOgum8wEFvLB5x6474q3b3Ml5GlxdMWySFAGF9xWR1DSdSvtXkn06wleNRIFkUhFLcgYYkdOOldXQ0JfJuvxSwKfLPHzyVlB/bFBtmt5r8G1I8sIWYKuBnpxWHstM8S2tm7apDcGQOAoXafl7liAa2fh2IjzGZgxCqmQMc9TTQt7YMqS9PY2xUCtHI9agR6UdkQJWoFaORio4plQGKAKKo44qIFESqNgJjgA8Y9c0VRzj96qvAZTIskreU4A2KMdPfrRchF2qo2gYA9qX2EsDgEkEY9qBqVx8Lp09wG2MkZKnGeR0GPektzcLo6Xmo3NxNIJMFhj8ozwqge/rWT1vUdZ11NoHwelbznkiSYbeCR/TnnAP1oNfZy3rZqY/FaXEyyeUQSoBVH78+3THqKsQ6zYws0q2uG6lnOAP14H9qwFkZm3QXE8U4K4TocntyaYW9jEs6PKkbqvzcjP75xUb5S+jXimLXY/1K4tr+7adWUsUClgMcY7fbH6UudtjK0fQYIOeowvWh3IdNQKxK77lBQqCRzgHGO1CllZQo3YdlIUlehA4FSb70PK+hrpV7dQwoIZbll9I3Vl/Q8r9Kbi8lnMcckjHcdpjjBZ2HcEnhR64xWU0o29xGtzPZ+RKXIeN1OM56jPY0+OtPa2pSJEhXnkLjn96baXQnFv4PI/HEN3Z6zPYyzb2ic/MrZUgk4xn27Uks8LcI15GZ4gfmjWTZuHpkVvbUi8lmkuoFldpXBkZFwOT6irYjs0YL8FGQe4iQ44613IHBiw6zpl00CaNaTWflQvuhZg6rhCQQc88gda1Oi+MNS+DjwZSBwfnDDj/wCwpJdHOmPhVUFsZUAcYPp9al4ebZpqDAyWOcn6VF1q9GyZVYuVI0Fx4n1a7DIpcKFYlnYYGAT0Xr9zXdH8QS2cEdw0iqxULIrkAMTVDEkpMMXDS/IMHPJ4/wA0riQPIYJVEgCEENxnnr7UXT9oExO9fB6IPFkBAdrQEn0fj9qSan4nFzqcE4aMCGJwApyF3EDr9vtXnRH/AJATHylgMZ7UUv5KmM/0q+MY4LnA/tSPNWtlb/DjG/7mvnjWWVpo5JIGclj5bZB+1XdOS0QhrueeU+mQoP6D/NItGdtkYZicqSf1pruw2QKrhzeRbZjyYeL6ZobzUomt7e2sk2hWJOOwwf8AOKLpviG3trWG2uAf4ahFkXuPes/M5SNpRgLGhJOfb/mslcfHR6jJcWN1tt5GEjpOOCuBz3FVb30KsfXZ62PEOnFQQ7u3GFC9BVzTBEInkiAAlctt/p9qwnhlxdahEuFKk7icZ4FegooUjHAxjAp/ghaUvoKeaiRUsVyuJkTUKIRUa44UAURagtEWrMB3Ga+ccVMCvmHFLs4ValaQXULRXMayRHqrdDSO7XT7eF7K3eCGUxkLGMbiAOgrS3SkqcdKRzWEfxBuBCnm54k25aqeztGBsJnTVoCyFQzbDkYxkVoy7ZDlSxHYj/NI/E0jnXQlwyQ2qklZreFSxbaCMnPJ3dcfpVstqVnptpeXce6GdivmKMKrdcHIzn065xismSts1YJ30aHURJDpMWo21q0twZgsnlZLlApOMD+XIHPril2t6fd6xZ6ZctcpaX0TlxCUHzDcDgkHAYDPY+9Wr4T2Is4rG8aV7mNnClVTgDkqzjaeRgLxn1BpZqMt3A5h+Kt7iRUVsXEao+7nOQeucjBBIrFbpN0aMbmnxX2MFQF9wMgUrjKnHv0qN1HEQ52SNkD8z4U/Ud6DaQXaoGRzKoQM5jU4QnqMHkYPpS/VNVjtbnyb93txn5g42cep6kVSKdraOpKX2BtLhIpZFLhRubC5wByf1q35pKjqQcgFeaHqumyM1rBo1sWuEUi4e5njijc8YMZJ+b/bFL86va6fNdNawP5L7XjF2hZecZwO2T1FUXa2IqW9Fq6Ij0uRGJySgAPckf8A7VrQSBaqhcKdxJycUnsm1a9uo1u7W0WAOvmruJJGM9Ac9z0p5Jp8tk0arhju2tnggYBBx6EGsme3L5T8G/8AGmahxT1s5e6i1jcRPbyb7lXBiVfm+YdOKXxajBNqbwwmYthmYyRhB16D98U7s9If4yG8lTCLnE23ds4xkj6nv3NVdW8M3v4pPqdtd70MmXEpI2x4+UZ7sSD1FGK5xzYdY4tQn/czkh23SyMMLwTRNSwkNm3mK++JcgDBU5Jwf1FfTwyvcmzyBMQPlz2Poc0kupXivXtZpJHlicrgt8qdRjj60uPdrRq/KqI7bNjoUismfRT+9Nlfd3rJ6Ffov8MMoZhjH3JrQwSfJJK+AkQ3MSwHGe39qviXBaZ5d6pl38S0+MvbXtxJEZVwALZpBzxk49gePalNwVSd/KP8POEGNvA9q0Hwg+C8y30+e6vMCWLyc8MOgZSQGHXI5zmsMfxBo2uRbuYgSNvB2kdeOvWi8iS3spEb6R6L4CjDXEsrEKscRJ5HHT/mtdaajZ3Vw1vb3CSSou5lX0z1+nI/WvOPBr3rQXCpPLAGXa5hCt+uR/an/he/ttJu5rC7CxjotwYdrOc5xx147Y4xVYzKnxM2X8d9v5NpjFfGvldXRWRlZWGQR3r41Yw9+mRNRxUjXKIBKpoy0FaMlWYAgqW3OK4ZY4ioeVFZj8qlhlj7DvSv8eMN3HbXen3QeeUrDsXjbnAJOf2qTYVr4GjQ7uDWf8Z2l+NI3aU1x8QsqHbbj5mHpnrjvxzxWqCip/KrBSV3HopPWlp9dspFcaTMVbWmmWejWb6r5UMhVVT+JmTf3JHf3/v61y/8Vwafctpuk2r3lwsIkiWGMcMck5z3/bNWNUhvY3hkurKKdredik77SI4iercZXjA6HoaNPpT3F2sthe2/mBQIrdIwgKA84Oen0HOB3rLe1twuzTOWLf7J/wChBeSwtY7rizaKQBnlVLZmUdCQRkHvnPtxQrnR4NZt3utPupHnQJHAJyGXlscMMEAAHjrx3raqLix2o8zGYk8AAKVx29RnilvhyS23NZR6bcwNLuaeS4GxXYcEDPHc428cfrLHx3xb7+jk6lcvgWeCi3xt1aXECrJabhM8hI3Yb6DHQngc+1IZPC12+qpP8H8TbTSPKkqTOzxoWzknGfp681vvhjp97JJYyxbpGO8GMF19Mvnnr+1J9U1fVrCyuHiuoXmgwJI3UZRcc4PU9jj/AGpecT+mzSnV26he/szGvaToVr8ZFudJUtmeDdIzJuxgsMjJI+XjPGKdJommXPhTSF8uCKBRujeCZirMezD+o9c9unSs14h0i9f4Odo7GQ4aZpLSXiHBBHmZwAvXkc8YzRPCulJfXBhu7udrWBCWaBnhiYk/lUEAnHUsAB+lNcucb79gm1VpP+ZfRtL3T5prGwMH8C3gk3MzDgDB27RjIxyOOx9RV6y8LadAyxwyMoVhK0cbdTjqc54I+59eBSLw1qqkz2NtPqGoQW+F8wRZXHRehzzj0xxWmLXSoWkFuDMp8kOpWRAV/m7EDC/rSQ1T1S2vsTPzj+V+yvqmgW0sHl214kBSZXYyLuIw3AGTnPTHWqutadc/9sXttpim51NU8p3ZQNwLAlwvQ8cjHPpzVTUHcRy3l3PfIzwZeODyyq7cjGDxngfXIpU2vXmoaXHaafI1k7MYxJJIYySpGSxIHvnH0wKbFw20p9B4ZbS/Yw+maPJNeCe5n2gRmNQ6tOWYgrkAcjByQPXFMIxpV7MlpDplrNdCPbcT3BEKxkHaeFG706jPPpWistNudK8TDztSJuJP4gkVS8C+YMZXuGJ7H360xSaCK+1m01uayLWqrKbjYqytuXrg8kjjrz0oXzrfGf8ARZ8Ekk9L/wB6KNnoGjWTW/wYtt8SbhOJXYN68MSN3uPXpRw12uoouqae1raTAkyXDxqiKARwwPzHOD/fpQNO1PQrBrGKC6TUTcPstx5IDRnPO45OMk8cf2qdpdap4k1uwuLsppemQOC6To0bSkfmQFuWbgAsAAO3vTHOR0+X/RLNknGuM9gvDur674r1ja72jWlocl2BjMg7bTjqcE+wxR7pvDU0k41OZkuoJm/gPIQFP83zA8nOT1rNzaoNLkk0g2zWotrlnLWU3nhhjGQGbOFXp1281qLvxZpWtaPLDbW0LXCwnc17GodCBjJPqexIHv1wKZMasnGTxpN/P+CrHLptnbTDT7FpJVfOXm3MhJxgrnJA9MenWja47x6Guo3MMNo4lVZYtmXwSRuZSOMHBz1ANT0aCY6ddalLd21zLImbGMokj7lIzhlJG49MckEiq9rqerypcTafLc3VrHM0TwMquwIHIMb8+3B+1J45TTo1LIntR7X+Rl4a8d6aPw7SrewvGadtgkjLSLuJ5bJAyM9fStKPEMK6xJpl1GYJA4SEu3+pnpgY6H2+9efv4c0K0na/0/xJcaJMyiXyJI8KknoR657D7Uz8N3NzqElpd3fiGzuRbSKsp8oglsZKgt147j68Vp5LrRgWJ7p2j0U8/TtUD1pHb+JoJtebShby7/mCygk5wM5PGMHtyaeHHrn3xVJezPeOo9iZaOlVgalJcRwlFklEZdtqsSODVmT2JNesrZNatbr4d7q8ZwPm/JGqjjcARx7npWpaeG0tgylQu07QuAXOM4+5+1ItK0az003cVpeNJPcYd5JXyMEkgAfrSnULvVNVmY6bptxGlm7RvKiqpfB7BsZ+1ZszqZbn2W/Hxq61Xovaf40maSZNU0maB0AYKhyVHI5JwD2xj9KS+Ddev/EXijUbbUHFsUZiixxgEFT+Qk5wdvP2NPbAQtFJIlpaLfSDMc8ieYwcDjcepx7Ul0PS7i1v7y9uobX8TY4mkBwdv83IAA/l49uTWSsk3j77f+zb4u9x+pc0PX7Z1mOptD5DBkKyyIu5Dwcgtz9vWojWFnkh03ws0MyRuVa4mky0eB0VicMOvTPHbvVfxP4V8O3sf43ftM7AIki2TLjBOATwcdcE/Snmi+HNI8Oq02k6a1xKU3RtId7tkcgMeB9qpiiZhfBnyZN5OSRdQN8fBa6xc2wmdchRLz7gDGev0oGt2SwXVsY5AI8M4aWHcE6dDke/XPWozX083wyzRCCZGbdBMvzBeMEEd/b3pnb3UU1mbcusrtG48pCMHHG3OeuCKyKMbyOJ9+9lv3aVUun8A7Yw36oVntmlUneF44z3x0rB6XcC68Y6x8SsYtVEiJJGu/bIjouQDz1PU49ulO/DekXNhZPdXdwtndliWifIZFHVTjqTgEEf5rT6fpekabHc6nFHDavN/Eubphs3jr8xPb/01XHi3t0u38gyUsT/AFe0Z8aRp41KG7kBt3kdtk64CSnAJ3DJzzk4zjOelC11LvMskka3Pwx3RzQuDvBx8hGc9SPX/Nc1fxZ4dtbg39vqUdxcybV+H3rjHThjjHT1pLZ6gfG4fT4rlLJlcuxAyXRT8vfuam/xm61X+QLNPt/JrbG5vvwuSZNLMc+4BYoGBYDvn0I5HNFsfLvRLeW9z/5Df6qy3GYweM8YI7dcfeklzdDQ9ZFjaboWeFIvh7ZsBmOQHVT1J78dR60E6jPqkps44IFkdGRLneoLrwCrbhznPYZz9DV5xqW5SJ1F7Tb6ZDW/EyadNJ5WnRXjiTi6gG5Cf5sDGTj06GnNlcrr+i3DSraQ6cd5RhhZVwMltpyFO7NVtF8MWeh2zXK7DOQsRYSM/lnpnYeCcnoeMdMc1Gy0JL27LXDXF5MqhZZJZCsEvoVXpn2I4/fonx70imTi7Tl+inrenOY7K50K3lnCsoDS4wvQgk8bh378/Ws14p0u9S+OsmZbsShfOeMyxtbFVHy71yCP/sD0FO/E2lXV1PsN1PLcM4Edpc71WMEcBHTgZx1INX/Ctxqlvp02m6lpg8o/I0csyySEng529R6d6ZWv5t6/oFurpKlvRldJ0qLU5LIanqN3YzCcxwx3UMbl1KhiVAxg5C4cjuOARy+8R6BeXth8X+KNdyxsUjaaBVIUt8wDdV9ftQNZh0/TdWBklljl3I6wzAllx02yjpzzjHYCq1/431iC9ntbmRJbeXasQwm1lx82WIIJ79aDp5X09aGcPFPN9plfRdHinumg1rUry3jhYfC/FXKzLM3Q4C4OBx/Nn5h9rVjqUHh2S5tdTS0uoL0S28suWGVz03sO4Jwp9Oan+Cz+Kgso0+TR9RgiDwTSQARTc4KMMnPY/c0z8Jprmj3DWl5p8SwXDLvcXCShHycn+rb04OcE4yc1VUqW/ki61Ln4Zj9Al8j4rT7O5WbUZkxYLFcnLSgnJZcYU7OmcjIH0rSeDo/+1oZEuI3t7y5YOyBw7Rr0jRjwOgzn3p/q9u0d/DdpcQQ3cYIikij3NID/AC5PPXt6HpS+caXqN2bfXbNxqzlYSyzcxN/IuRgE9OcHORmhzq516YcWOfJ2tr+gG/vNbuYprV9EiuROrM0e1QQCezZweuc4qWiaRaS2qpqsc0ksuCkUUioYmA6EIFBPTn2peZZdFvJ7TUokuLgFVSNGfd67wcdweR6ivQdNsLSNILqO0EE7RKeeXXI6E+o6VLFhqa3/AMmj8i5jufQDRNEi0nzmWeacykfNMclQB0FNCRmvmNQzW5LR5lNt7YkDksFUAuw+UZxn/wBNKgLyd5fjbL+NEdoIA2qTjGD360lisNdhMOr31/BMVfmKOUhUB6ADABAOP+a0mnammrR+VLGQ0Y3LsJ2n0OaLTtp+ij1j/Xpls3SWzwG/UW5C5DRjO72qErLf+a0LXBdkwwDbCwxjsazGqLr1zrk2n+TONOTAEypnIwCWY9fXge2KcpY3WmWd1JpUspJgK23nfM7SH+ZvYdh+9Qt5KyaXoo5iIXfbO6RZQaLdh5ZZZbrZ8kbc7AR7/wCKpahoY1+0uoryCeFpjukniHcHPHZs0LQfD+q3KPea5cz/ABJACqJzlupyfT0AraabHPHDtuWV+MBdoB/es6/Gqr2+kvRfJmmJ4rttHni/9K9PaeB9P1W5UqNzrNErbv7DGenNPLi2v9N0iEWULxxp8iqG3YHZTznk45rSXcc/xsL26xHH5zJngdvqKBd3jQ2FxKLeVXiG7+GvBI4/TnNWz4Fa236IYcvF61sQNYPJYSXeoyI93Bjyo0XgZxzzjIHpVHxFZzXdiZtOBtZi4ldFVtuAPmxjp0zg/StjpNyNb0+QyICcbd4Hr6ZHbil93pOqWZhNlN8TEcrLG2I/lP7+9YrxVMLxLr5+zXORO937XoSaNplpq0NrNL8TMELFijANE5x37gY4HbmtDrFyYbF7aWNJUjcKYpEWVph/KoU9TnHXp6GqVtqVnp2yzleGy2uEChMc9Mk9xjv0qcNmsmpNK1nJJL53mpOBkezq3Toe1NizOZWk2yeaOdPspWEHhvTfmvtGs7O+kDO3xEG3ce5AI4HQDj0Aq1Z2enX11I2n2OmeU53q0Mig5xg5wAwwR0Ao8d0uqqiWkIkkgYkCVhuUdx0AHb9Ks3fhaC/tXuHjS21PY3kzwsQU44yVI3DPaqU3mrjrpElHiW2+xdpeilZriO2gEaJKyGa5YGVMHG4HHoeD9Kw+r+AtV8PalHJaLc6lpwcmMxY81WPQMvvx8w/UdK9J8L6NqUDTza7Os0sihMJMz5AJ+Yk9+RTLUdOllMLWrKducrMxI/WqpPHLcrsWuLpS36EejaRdW13+IazHL8XIgVVhmZo0AUDoP5sDqfrVC81a7XU5bG8tJfOlx/5CEFSpPy7T3OePWtr8NM2lvaiULK8TL5ijO0nP+9ZqXwjdHU9Ovra6gjkiVluTsPzk9Co5AwDgAY7c0ah2l8AxXMV2tg7y0u44IRHdSCXf8ovW4l9ecHBHXpg/3CLxd4f1+EjVNHu3u8ptnto/4TJ6shHXn7j+1b+90eC9tVgmnuFCOHR1fayY9CB6cVS15mghEBkZ45DhlHLhRznOeeQKRY5wzy9sZZLyVxXR5gup3OrTQ2F7awWVxCDIfjUdDIMDCbuT15z7Uc6PrNq0JuLX42ORkZVWZWjVs/lKkcjGPX1rQ6x4W/GoI5roXm6Mjy5FdSSpIByv2H69ateKbaLT9CCWsUq3S7EjMjsSQuMhW6AkA8+xqXG6/ZLRvWaMaUOi9rGmtqOhyx2c9yJokLKFXJZ1GQvTnnt3rzzS9Sj/ABOKO7v57k79pge3MGCeM71bIAyeK9J8JW9+fD6yXO6CeRmZF3iTKn8pY9M/TtiqUukXmsyKLpJLOSIlhcRlMluhHTkEHvVlCnWkQm5/aae0VIXur3OkvqMEd2zefC9ku5AoyCrE8t1GfTg/RhpegWSarBcyzS3N7EpBMsKrhv6gQPY/rWd0BY7fWJbF7e6juAz/APlszFogmcNk/LtIHQe1bDUNbg03STd7WufL2LJhdpGf5iMHj6VZafslcZMX6w+jtjqtrqOq3Vr8G8c9v1dx1Gcf89+Kak4pfper2mqRBrd8Pt3bCeo6ZBzyPf8AbpVwtVEZGqT0z5moe6vmaoE06Qp5lYWF1rWnFJbsx2bMcIANwwc9R1FONL0V9LRY7C8kjjx82QGLH15qGgae2mWXkNM0zk7mZmJ7dBTVWNWjHpbJulVbS0faaL+O8eSWYCItk5O5jTgzgncSAB79KWI5qvqiTXNusUUgQFgSe/Fc5QeTNB5oWMyN+UDND0zUYr0EJ+cZLAj8tU7SEw2Yhldpmb87OetWLXZCh8pdqj0HJpHIyZeubgwwSNGuXC/KPeo6bM9zATPD5ePUgk/pQ1YnrzRkkPT9hSNDJltCFGF4FT3DoaqqxogY0mjvfsDqukWerW6wXaFkDhxtYqwI6cirlvDHbwRwQrtjjUKq5zgCoKxqQY0GthCqAM7QBnrx1qWaCGNSDUNHBQa7mhbuK6pyaIAvaudK7X1ABHNLNU0ePULiOdp5onRduYmxlc5wR96aEUJm9a5yqWmPNOXtFL4IW7F7aVg+BtRm+X6117VNQtni1K2hkj3BhG4DAkd6hdW8kl0sqXMkZOAQuMH/AN9auZIABJJA702tLQG9nVCRoI4kCRqMKoGAAK4WqJaolqKQCLRREsTEpLDDcdaqRabaQRSxxxAJKfmGev8AtVlnNQLGipQVTXpibSvDlhpOpTXloCGcFQvOFBOTjnFN2eouxoRY0ylC1TfbJl6GXGetDdzQ9xNUUibP/9k="/>
          <p:cNvSpPr>
            <a:spLocks noChangeAspect="1" noChangeArrowheads="1"/>
          </p:cNvSpPr>
          <p:nvPr/>
        </p:nvSpPr>
        <p:spPr bwMode="auto">
          <a:xfrm>
            <a:off x="207433" y="-593725"/>
            <a:ext cx="2489200" cy="1247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8196" name="AutoShape 4" descr="data:image/jpg;base64,/9j/4AAQSkZJRgABAQAAAQABAAD/2wBDAAkGBwgHBgkIBwgKCgkLDRYPDQwMDRsUFRAWIB0iIiAdHx8kKDQsJCYxJx8fLT0tMTU3Ojo6Iys/RD84QzQ5Ojf/2wBDAQoKCg0MDRoPDxo3JR8lNzc3Nzc3Nzc3Nzc3Nzc3Nzc3Nzc3Nzc3Nzc3Nzc3Nzc3Nzc3Nzc3Nzc3Nzc3Nzc3Nzf/wAARCACeAOwDASIAAhEBAxEB/8QAGwAAAgMBAQEAAAAAAAAAAAAAAwUCBAYBBwD/xAA6EAACAQMDAgQEBAUDBAMBAAABAgMABBEFEiExQQYTUWEUInGBFTKRsSNCUqHBM9HhBxYk8GJy8YL/xAAaAQADAQEBAQAAAAAAAAAAAAABAgMEAAUG/8QAKREAAwACAgICAgAGAwAAAAAAAAECAxESIRMxQVEEIhUyYXGhwZHh8P/aAAwDAQACEQMRAD8AzotqKltxTAW49KKkA9K+pTPHbKKW/Tg1bjg4q0sHtViOD2o8hCokHtRkgq6sAz0oqwe1DyaF1sprD7CiLD7VeWEelEWAHtS+UPEorDRFhq8LcelEWAelI8ofGURDUhDV8QD0qYg9qHlD4hf5PtXRDTIQD0rvw49KXzHeIWeRmvjBTQW49K+Nv7UPMHxMTtb1KKxlmdUhiaRvRVJNNDbj0okMxtFkjKK8Uy7ZEbOGH1HIpMv5DmW0PGBU9MpDw5qT/MLN/wD+to/zVefQdQhBL2cu0dSFBx+ma1NvqdqZIpBbSK8SFE2zEgD6d/vVqO9V51mHnMyKVC5AU+5x1NYv4hl36NT/AAoPO3tiCcgj6ihNb1qtdQXGovIFHIGcetLGtfavSx53UpsyViapoRtb+xoDwexp81tntQXteOlVWUTgIJLegPb+xp+9r7UCS1z2pvIdozstvz0qtJAfQ1opLX2qs9r/APGu5bGRnZID6Gq7Q89DWhktfaqzWoz0pGOmaRYR6UVIfarKxUdIvaoeQ7gVkh9qMkXtVlIqMkNI8gygrrF7UZYfarKxURY/aleUZY0V1h9qKsXtVlY6KkVTeVhUFZYvaiLEPSmVrp7zR79wUHpkdaKdMlH5WVvbpUXnWyixMViHPaiCEelWzDtO0ggj1FdEdB5Wd4yqIR6VMQj0q2I66ExS+VjeMp+SPSvvJHpTCOBpGKquff0+tdMGGC7lyfQHA++KV5tDeIXNCFUseigk0C4017vy5La5MTKpBUjKtn1FMr+FktJiQPyHoetILa9eLAD9KW7bXsfHCTGEel6gDz8L9QSP8Vft9InBzcTAeqpzn7ml0WtMn52H2q5HrCtyP7VHtluzuq6fHGFkiAUHgj39aVtbj0pubg3IxzjrQzF7Vpx5WlozXjWxO1v7UJ7celOXhzQ2g9v1qyzMn4hI1t7UF7YelPDB9/pQ2t/anWYXxCCS1B7Yqu9r7ZrRPbe1Ae29qoswrxmbe0HpVdrPnha0j23tQGtefy06yieMIsftRkj9qKsftRlj4rM7LqQaR+1FWP2oqpRVjpXQykEqUZI/apolFVKm7CpICMelFjj5FdcpEu6Q4H3/ANqnbPFOMxOHA647VN2OpM7oniWe1kkguUaWLzGOM4aPJ6e4rUQa7p8y/wCsUz2dcVm5rGK5vbhrhDDLv42DOR611NNVCFWdW7nchGPqajU9l1po00lzDdACH58ckj9qrXN9Z2Msa30oiEgOCenGPToOetD0cnbIjPHkEbdrc49celAudNtvEU4FywEVsSEWM4kOepz1A4HH3NFdLsnpbGaXumuu5bq2K+vmCpJJBNuMDl0HUj/FVbbwxpNqdy27Fh3aV2P70HWiNFjF5FJIwDf6RYcADPbtx3obG4g9evp9LlspYnZVdzGwC7gTjIz7cHnt7ZGfo9TW4w0kK7j3WUEVk/C9+2tWNzqeqyM017KyKQ2BBEp+WNfYdfc8nNaHT9Ks3YP8WzH1KISfviuemMloaO8clrcCEGRjEwKqcgceuKxMFwJGPPQ4r0W0jggRdrs+ORvPSsZ4ntYYNZd7XaPMQMwHQMc5pd6Wgr2faTBbXt6IrufyogMk9Nx9M9q1kWiacqjykYg9xKTXier+Lzp+pGHTwJJY32PnlX9R60SHx+8gxJYuD38qVQP7gV218sDXfR7R8JFBL/BkzwRsJyRRBCzH5VzWK/6ceIotavru2eH4eeOMPHESXLp3YtgD04x75r0FE2dOpo8voVr7KhtJPQVAXUNp8tzGUbs+3INXZZBFG8hGdozSXUdTF1buiQgR5GWY5xz2rtthmey++o6a65aSM/VKpkRSjfCDsPQmlkNus35JRn+g8N/frVvT5CpWHzPNHTrkr9aaevkFyEaL2oLw+1MmT2oZT2qivRLiK3g9qCYOelNXjoZj9qosjBxFyrRVWvlUUZUoujkj5VogSpItEC0joOiKrRPlVCzcAAkn0A/4rqrUjGHidDgZUrz70joZIxUXiKa6ebaJGiMrmOOaEkqCxI6cU6t76f8AC5mkURM4AjHCEnI6DqPqTSC0sdRcgW9lcRpjO9/kQD1JNHu9C1C+gNustpKJFIdBOwcDvj5cZ+9Rb+iyS0WFaaFTGAI13EkBR179auadJHLcKLicKg6kFVOfqf8AFZGW08U6e5t4dWRgh/07pMnH1wc8Yoat4tmk2NqVjBjqUi57f/H3FB2ynFaN3f3kFvdRm3uFkBII3NzkHoCevFIWu2kumY7onDHb8xDZ+tT0rwJzDqOtaldX11jdGQ21EyO2c88mnkugQylpIjJ5p5BkYEZ9MgDmirb9i6nZSsb26ku44rvV5IYGHLeaevYZPTPvWiuNMtLy1KNO7q385kVu3f1rybxrqS2dtA8JLSLL2P5Rg5479qRWHjDyiPNhaY54CYH65z+1dyQLlp9HoMWlxaGs+nRSpNCsrSxOvGA3O0j1B7irlhPGo5OMUr0C+bxJewtceXapMBGhD54Ge/c9vvxXoEHh7TIF2i2LH+p2JJqSptspWoS2IH1FYMMzybc4xGhZj9Mf/lFsdat4ZnluLRXaTkMSC4A4wf07U4vfDthdQmMIYeOqn9wetZaXTnvLxbeGDzSAQWz8owcE57dKLfYFql0aJ7vRdQj23Onxyr3E1srfvXlPjQaZ4P8AF1pe6TpUbQS2/myW7uwAbew3IQcjp06e2K9JtPD8kK7gbfePWRiKzvjTwxb3mo2yXcPxFxdJtjYOVxj+XjgAZyPbNMIl30zVeF9PvAy6vqL2wnubdQIoIh8iH5gC55br7DrWiwD19etYOHVrzTj5dtMPJAACkbl+1W/+7L04/hWxJ7kH/eijnNPse6rPOkqxBCsbDO7Od2KSW95FDOgum8wEFvLB5x6474q3b3Ml5GlxdMWySFAGF9xWR1DSdSvtXkn06wleNRIFkUhFLcgYYkdOOldXQ0JfJuvxSwKfLPHzyVlB/bFBtmt5r8G1I8sIWYKuBnpxWHstM8S2tm7apDcGQOAoXafl7liAa2fh2IjzGZgxCqmQMc9TTQt7YMqS9PY2xUCtHI9agR6UdkQJWoFaORio4plQGKAKKo44qIFESqNgJjgA8Y9c0VRzj96qvAZTIskreU4A2KMdPfrRchF2qo2gYA9qX2EsDgEkEY9qBqVx8Lp09wG2MkZKnGeR0GPektzcLo6Xmo3NxNIJMFhj8ozwqge/rWT1vUdZ11NoHwelbznkiSYbeCR/TnnAP1oNfZy3rZqY/FaXEyyeUQSoBVH78+3THqKsQ6zYws0q2uG6lnOAP14H9qwFkZm3QXE8U4K4TocntyaYW9jEs6PKkbqvzcjP75xUb5S+jXimLXY/1K4tr+7adWUsUClgMcY7fbH6UudtjK0fQYIOeowvWh3IdNQKxK77lBQqCRzgHGO1CllZQo3YdlIUlehA4FSb70PK+hrpV7dQwoIZbll9I3Vl/Q8r9Kbi8lnMcckjHcdpjjBZ2HcEnhR64xWU0o29xGtzPZ+RKXIeN1OM56jPY0+OtPa2pSJEhXnkLjn96baXQnFv4PI/HEN3Z6zPYyzb2ic/MrZUgk4xn27Uks8LcI15GZ4gfmjWTZuHpkVvbUi8lmkuoFldpXBkZFwOT6irYjs0YL8FGQe4iQ44613IHBiw6zpl00CaNaTWflQvuhZg6rhCQQc88gda1Oi+MNS+DjwZSBwfnDDj/wCwpJdHOmPhVUFsZUAcYPp9al4ebZpqDAyWOcn6VF1q9GyZVYuVI0Fx4n1a7DIpcKFYlnYYGAT0Xr9zXdH8QS2cEdw0iqxULIrkAMTVDEkpMMXDS/IMHPJ4/wA0riQPIYJVEgCEENxnnr7UXT9oExO9fB6IPFkBAdrQEn0fj9qSan4nFzqcE4aMCGJwApyF3EDr9vtXnRH/AJATHylgMZ7UUv5KmM/0q+MY4LnA/tSPNWtlb/DjG/7mvnjWWVpo5JIGclj5bZB+1XdOS0QhrueeU+mQoP6D/NItGdtkYZicqSf1pruw2QKrhzeRbZjyYeL6ZobzUomt7e2sk2hWJOOwwf8AOKLpviG3trWG2uAf4ahFkXuPes/M5SNpRgLGhJOfb/mslcfHR6jJcWN1tt5GEjpOOCuBz3FVb30KsfXZ62PEOnFQQ7u3GFC9BVzTBEInkiAAlctt/p9qwnhlxdahEuFKk7icZ4FegooUjHAxjAp/ghaUvoKeaiRUsVyuJkTUKIRUa44UAURagtEWrMB3Ga+ccVMCvmHFLs4ValaQXULRXMayRHqrdDSO7XT7eF7K3eCGUxkLGMbiAOgrS3SkqcdKRzWEfxBuBCnm54k25aqeztGBsJnTVoCyFQzbDkYxkVoy7ZDlSxHYj/NI/E0jnXQlwyQ2qklZreFSxbaCMnPJ3dcfpVstqVnptpeXce6GdivmKMKrdcHIzn065xismSts1YJ30aHURJDpMWo21q0twZgsnlZLlApOMD+XIHPril2t6fd6xZ6ZctcpaX0TlxCUHzDcDgkHAYDPY+9Wr4T2Is4rG8aV7mNnClVTgDkqzjaeRgLxn1BpZqMt3A5h+Kt7iRUVsXEao+7nOQeucjBBIrFbpN0aMbmnxX2MFQF9wMgUrjKnHv0qN1HEQ52SNkD8z4U/Ud6DaQXaoGRzKoQM5jU4QnqMHkYPpS/VNVjtbnyb93txn5g42cep6kVSKdraOpKX2BtLhIpZFLhRubC5wByf1q35pKjqQcgFeaHqumyM1rBo1sWuEUi4e5njijc8YMZJ+b/bFL86va6fNdNawP5L7XjF2hZecZwO2T1FUXa2IqW9Fq6Ij0uRGJySgAPckf8A7VrQSBaqhcKdxJycUnsm1a9uo1u7W0WAOvmruJJGM9Ac9z0p5Jp8tk0arhju2tnggYBBx6EGsme3L5T8G/8AGmahxT1s5e6i1jcRPbyb7lXBiVfm+YdOKXxajBNqbwwmYthmYyRhB16D98U7s9If4yG8lTCLnE23ds4xkj6nv3NVdW8M3v4pPqdtd70MmXEpI2x4+UZ7sSD1FGK5xzYdY4tQn/czkh23SyMMLwTRNSwkNm3mK++JcgDBU5Jwf1FfTwyvcmzyBMQPlz2Poc0kupXivXtZpJHlicrgt8qdRjj60uPdrRq/KqI7bNjoUismfRT+9Nlfd3rJ6Ffov8MMoZhjH3JrQwSfJJK+AkQ3MSwHGe39qviXBaZ5d6pl38S0+MvbXtxJEZVwALZpBzxk49gePalNwVSd/KP8POEGNvA9q0Hwg+C8y30+e6vMCWLyc8MOgZSQGHXI5zmsMfxBo2uRbuYgSNvB2kdeOvWi8iS3spEb6R6L4CjDXEsrEKscRJ5HHT/mtdaajZ3Vw1vb3CSSou5lX0z1+nI/WvOPBr3rQXCpPLAGXa5hCt+uR/an/he/ttJu5rC7CxjotwYdrOc5xx147Y4xVYzKnxM2X8d9v5NpjFfGvldXRWRlZWGQR3r41Yw9+mRNRxUjXKIBKpoy0FaMlWYAgqW3OK4ZY4ioeVFZj8qlhlj7DvSv8eMN3HbXen3QeeUrDsXjbnAJOf2qTYVr4GjQ7uDWf8Z2l+NI3aU1x8QsqHbbj5mHpnrjvxzxWqCip/KrBSV3HopPWlp9dspFcaTMVbWmmWejWb6r5UMhVVT+JmTf3JHf3/v61y/8Vwafctpuk2r3lwsIkiWGMcMck5z3/bNWNUhvY3hkurKKdredik77SI4iercZXjA6HoaNPpT3F2sthe2/mBQIrdIwgKA84Oen0HOB3rLe1twuzTOWLf7J/wChBeSwtY7rizaKQBnlVLZmUdCQRkHvnPtxQrnR4NZt3utPupHnQJHAJyGXlscMMEAAHjrx3raqLix2o8zGYk8AAKVx29RnilvhyS23NZR6bcwNLuaeS4GxXYcEDPHc428cfrLHx3xb7+jk6lcvgWeCi3xt1aXECrJabhM8hI3Yb6DHQngc+1IZPC12+qpP8H8TbTSPKkqTOzxoWzknGfp681vvhjp97JJYyxbpGO8GMF19Mvnnr+1J9U1fVrCyuHiuoXmgwJI3UZRcc4PU9jj/AGpecT+mzSnV26he/szGvaToVr8ZFudJUtmeDdIzJuxgsMjJI+XjPGKdJommXPhTSF8uCKBRujeCZirMezD+o9c9unSs14h0i9f4Odo7GQ4aZpLSXiHBBHmZwAvXkc8YzRPCulJfXBhu7udrWBCWaBnhiYk/lUEAnHUsAB+lNcucb79gm1VpP+ZfRtL3T5prGwMH8C3gk3MzDgDB27RjIxyOOx9RV6y8LadAyxwyMoVhK0cbdTjqc54I+59eBSLw1qqkz2NtPqGoQW+F8wRZXHRehzzj0xxWmLXSoWkFuDMp8kOpWRAV/m7EDC/rSQ1T1S2vsTPzj+V+yvqmgW0sHl214kBSZXYyLuIw3AGTnPTHWqutadc/9sXttpim51NU8p3ZQNwLAlwvQ8cjHPpzVTUHcRy3l3PfIzwZeODyyq7cjGDxngfXIpU2vXmoaXHaafI1k7MYxJJIYySpGSxIHvnH0wKbFw20p9B4ZbS/Yw+maPJNeCe5n2gRmNQ6tOWYgrkAcjByQPXFMIxpV7MlpDplrNdCPbcT3BEKxkHaeFG706jPPpWistNudK8TDztSJuJP4gkVS8C+YMZXuGJ7H360xSaCK+1m01uayLWqrKbjYqytuXrg8kjjrz0oXzrfGf8ARZ8Ekk9L/wB6KNnoGjWTW/wYtt8SbhOJXYN68MSN3uPXpRw12uoouqae1raTAkyXDxqiKARwwPzHOD/fpQNO1PQrBrGKC6TUTcPstx5IDRnPO45OMk8cf2qdpdap4k1uwuLsppemQOC6To0bSkfmQFuWbgAsAAO3vTHOR0+X/RLNknGuM9gvDur674r1ja72jWlocl2BjMg7bTjqcE+wxR7pvDU0k41OZkuoJm/gPIQFP83zA8nOT1rNzaoNLkk0g2zWotrlnLWU3nhhjGQGbOFXp1281qLvxZpWtaPLDbW0LXCwnc17GodCBjJPqexIHv1wKZMasnGTxpN/P+CrHLptnbTDT7FpJVfOXm3MhJxgrnJA9MenWja47x6Guo3MMNo4lVZYtmXwSRuZSOMHBz1ANT0aCY6ddalLd21zLImbGMokj7lIzhlJG49MckEiq9rqerypcTafLc3VrHM0TwMquwIHIMb8+3B+1J45TTo1LIntR7X+Rl4a8d6aPw7SrewvGadtgkjLSLuJ5bJAyM9fStKPEMK6xJpl1GYJA4SEu3+pnpgY6H2+9efv4c0K0na/0/xJcaJMyiXyJI8KknoR657D7Uz8N3NzqElpd3fiGzuRbSKsp8oglsZKgt147j68Vp5LrRgWJ7p2j0U8/TtUD1pHb+JoJtebShby7/mCygk5wM5PGMHtyaeHHrn3xVJezPeOo9iZaOlVgalJcRwlFklEZdtqsSODVmT2JNesrZNatbr4d7q8ZwPm/JGqjjcARx7npWpaeG0tgylQu07QuAXOM4+5+1ItK0az003cVpeNJPcYd5JXyMEkgAfrSnULvVNVmY6bptxGlm7RvKiqpfB7BsZ+1ZszqZbn2W/Hxq61Xovaf40maSZNU0maB0AYKhyVHI5JwD2xj9KS+Ddev/EXijUbbUHFsUZiixxgEFT+Qk5wdvP2NPbAQtFJIlpaLfSDMc8ieYwcDjcepx7Ul0PS7i1v7y9uobX8TY4mkBwdv83IAA/l49uTWSsk3j77f+zb4u9x+pc0PX7Z1mOptD5DBkKyyIu5Dwcgtz9vWojWFnkh03ws0MyRuVa4mky0eB0VicMOvTPHbvVfxP4V8O3sf43ftM7AIki2TLjBOATwcdcE/Snmi+HNI8Oq02k6a1xKU3RtId7tkcgMeB9qpiiZhfBnyZN5OSRdQN8fBa6xc2wmdchRLz7gDGev0oGt2SwXVsY5AI8M4aWHcE6dDke/XPWozX083wyzRCCZGbdBMvzBeMEEd/b3pnb3UU1mbcusrtG48pCMHHG3OeuCKyKMbyOJ9+9lv3aVUun8A7Yw36oVntmlUneF44z3x0rB6XcC68Y6x8SsYtVEiJJGu/bIjouQDz1PU49ulO/DekXNhZPdXdwtndliWifIZFHVTjqTgEEf5rT6fpekabHc6nFHDavN/Eubphs3jr8xPb/01XHi3t0u38gyUsT/AFe0Z8aRp41KG7kBt3kdtk64CSnAJ3DJzzk4zjOelC11LvMskka3Pwx3RzQuDvBx8hGc9SPX/Nc1fxZ4dtbg39vqUdxcybV+H3rjHThjjHT1pLZ6gfG4fT4rlLJlcuxAyXRT8vfuam/xm61X+QLNPt/JrbG5vvwuSZNLMc+4BYoGBYDvn0I5HNFsfLvRLeW9z/5Df6qy3GYweM8YI7dcfeklzdDQ9ZFjaboWeFIvh7ZsBmOQHVT1J78dR60E6jPqkps44IFkdGRLneoLrwCrbhznPYZz9DV5xqW5SJ1F7Tb6ZDW/EyadNJ5WnRXjiTi6gG5Cf5sDGTj06GnNlcrr+i3DSraQ6cd5RhhZVwMltpyFO7NVtF8MWeh2zXK7DOQsRYSM/lnpnYeCcnoeMdMc1Gy0JL27LXDXF5MqhZZJZCsEvoVXpn2I4/fonx70imTi7Tl+inrenOY7K50K3lnCsoDS4wvQgk8bh378/Ws14p0u9S+OsmZbsShfOeMyxtbFVHy71yCP/sD0FO/E2lXV1PsN1PLcM4Edpc71WMEcBHTgZx1INX/Ctxqlvp02m6lpg8o/I0csyySEng529R6d6ZWv5t6/oFurpKlvRldJ0qLU5LIanqN3YzCcxwx3UMbl1KhiVAxg5C4cjuOARy+8R6BeXth8X+KNdyxsUjaaBVIUt8wDdV9ftQNZh0/TdWBklljl3I6wzAllx02yjpzzjHYCq1/431iC9ntbmRJbeXasQwm1lx82WIIJ79aDp5X09aGcPFPN9plfRdHinumg1rUry3jhYfC/FXKzLM3Q4C4OBx/Nn5h9rVjqUHh2S5tdTS0uoL0S28suWGVz03sO4Jwp9Oan+Cz+Kgso0+TR9RgiDwTSQARTc4KMMnPY/c0z8Jprmj3DWl5p8SwXDLvcXCShHycn+rb04OcE4yc1VUqW/ki61Ln4Zj9Al8j4rT7O5WbUZkxYLFcnLSgnJZcYU7OmcjIH0rSeDo/+1oZEuI3t7y5YOyBw7Rr0jRjwOgzn3p/q9u0d/DdpcQQ3cYIikij3NID/AC5PPXt6HpS+caXqN2bfXbNxqzlYSyzcxN/IuRgE9OcHORmhzq516YcWOfJ2tr+gG/vNbuYprV9EiuROrM0e1QQCezZweuc4qWiaRaS2qpqsc0ksuCkUUioYmA6EIFBPTn2peZZdFvJ7TUokuLgFVSNGfd67wcdweR6ivQdNsLSNILqO0EE7RKeeXXI6E+o6VLFhqa3/AMmj8i5jufQDRNEi0nzmWeacykfNMclQB0FNCRmvmNQzW5LR5lNt7YkDksFUAuw+UZxn/wBNKgLyd5fjbL+NEdoIA2qTjGD360lisNdhMOr31/BMVfmKOUhUB6ADABAOP+a0mnammrR+VLGQ0Y3LsJ2n0OaLTtp+ij1j/Xpls3SWzwG/UW5C5DRjO72qErLf+a0LXBdkwwDbCwxjsazGqLr1zrk2n+TONOTAEypnIwCWY9fXge2KcpY3WmWd1JpUspJgK23nfM7SH+ZvYdh+9Qt5KyaXoo5iIXfbO6RZQaLdh5ZZZbrZ8kbc7AR7/wCKpahoY1+0uoryCeFpjukniHcHPHZs0LQfD+q3KPea5cz/ABJACqJzlupyfT0AraabHPHDtuWV+MBdoB/es6/Gqr2+kvRfJmmJ4rttHni/9K9PaeB9P1W5UqNzrNErbv7DGenNPLi2v9N0iEWULxxp8iqG3YHZTznk45rSXcc/xsL26xHH5zJngdvqKBd3jQ2FxKLeVXiG7+GvBI4/TnNWz4Fa236IYcvF61sQNYPJYSXeoyI93Bjyo0XgZxzzjIHpVHxFZzXdiZtOBtZi4ldFVtuAPmxjp0zg/StjpNyNb0+QyICcbd4Hr6ZHbil93pOqWZhNlN8TEcrLG2I/lP7+9YrxVMLxLr5+zXORO937XoSaNplpq0NrNL8TMELFijANE5x37gY4HbmtDrFyYbF7aWNJUjcKYpEWVph/KoU9TnHXp6GqVtqVnp2yzleGy2uEChMc9Mk9xjv0qcNmsmpNK1nJJL53mpOBkezq3Toe1NizOZWk2yeaOdPspWEHhvTfmvtGs7O+kDO3xEG3ce5AI4HQDj0Aq1Z2enX11I2n2OmeU53q0Mig5xg5wAwwR0Ao8d0uqqiWkIkkgYkCVhuUdx0AHb9Ks3fhaC/tXuHjS21PY3kzwsQU44yVI3DPaqU3mrjrpElHiW2+xdpeilZriO2gEaJKyGa5YGVMHG4HHoeD9Kw+r+AtV8PalHJaLc6lpwcmMxY81WPQMvvx8w/UdK9J8L6NqUDTza7Os0sihMJMz5AJ+Yk9+RTLUdOllMLWrKducrMxI/WqpPHLcrsWuLpS36EejaRdW13+IazHL8XIgVVhmZo0AUDoP5sDqfrVC81a7XU5bG8tJfOlx/5CEFSpPy7T3OePWtr8NM2lvaiULK8TL5ijO0nP+9ZqXwjdHU9Ovra6gjkiVluTsPzk9Co5AwDgAY7c0ah2l8AxXMV2tg7y0u44IRHdSCXf8ovW4l9ecHBHXpg/3CLxd4f1+EjVNHu3u8ptnto/4TJ6shHXn7j+1b+90eC9tVgmnuFCOHR1fayY9CB6cVS15mghEBkZ45DhlHLhRznOeeQKRY5wzy9sZZLyVxXR5gup3OrTQ2F7awWVxCDIfjUdDIMDCbuT15z7Uc6PrNq0JuLX42ORkZVWZWjVs/lKkcjGPX1rQ6x4W/GoI5roXm6Mjy5FdSSpIByv2H69ateKbaLT9CCWsUq3S7EjMjsSQuMhW6AkA8+xqXG6/ZLRvWaMaUOi9rGmtqOhyx2c9yJokLKFXJZ1GQvTnnt3rzzS9Sj/ABOKO7v57k79pge3MGCeM71bIAyeK9J8JW9+fD6yXO6CeRmZF3iTKn8pY9M/TtiqUukXmsyKLpJLOSIlhcRlMluhHTkEHvVlCnWkQm5/aae0VIXur3OkvqMEd2zefC9ku5AoyCrE8t1GfTg/RhpegWSarBcyzS3N7EpBMsKrhv6gQPY/rWd0BY7fWJbF7e6juAz/APlszFogmcNk/LtIHQe1bDUNbg03STd7WufL2LJhdpGf5iMHj6VZafslcZMX6w+jtjqtrqOq3Vr8G8c9v1dx1Gcf89+Kak4pfper2mqRBrd8Pt3bCeo6ZBzyPf8AbpVwtVEZGqT0z5moe6vmaoE06Qp5lYWF1rWnFJbsx2bMcIANwwc9R1FONL0V9LRY7C8kjjx82QGLH15qGgae2mWXkNM0zk7mZmJ7dBTVWNWjHpbJulVbS0faaL+O8eSWYCItk5O5jTgzgncSAB79KWI5qvqiTXNusUUgQFgSe/Fc5QeTNB5oWMyN+UDND0zUYr0EJ+cZLAj8tU7SEw2Yhldpmb87OetWLXZCh8pdqj0HJpHIyZeubgwwSNGuXC/KPeo6bM9zATPD5ePUgk/pQ1YnrzRkkPT9hSNDJltCFGF4FT3DoaqqxogY0mjvfsDqukWerW6wXaFkDhxtYqwI6cirlvDHbwRwQrtjjUKq5zgCoKxqQY0GthCqAM7QBnrx1qWaCGNSDUNHBQa7mhbuK6pyaIAvaudK7X1ABHNLNU0ePULiOdp5onRduYmxlc5wR96aEUJm9a5yqWmPNOXtFL4IW7F7aVg+BtRm+X6117VNQtni1K2hkj3BhG4DAkd6hdW8kl0sqXMkZOAQuMH/AN9auZIABJJA702tLQG9nVCRoI4kCRqMKoGAAK4WqJaolqKQCLRREsTEpLDDcdaqRabaQRSxxxAJKfmGev8AtVlnNQLGipQVTXpibSvDlhpOpTXloCGcFQvOFBOTjnFN2eouxoRY0ylC1TfbJl6GXGetDdzQ9xNUUibP/9k="/>
          <p:cNvSpPr>
            <a:spLocks noChangeAspect="1" noChangeArrowheads="1"/>
          </p:cNvSpPr>
          <p:nvPr/>
        </p:nvSpPr>
        <p:spPr bwMode="auto">
          <a:xfrm>
            <a:off x="207433" y="-593725"/>
            <a:ext cx="2489200" cy="1247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8198" name="Picture 6" descr="http://www.stoptherobbery.com/Pil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4616" y="1787610"/>
            <a:ext cx="6140630" cy="3084246"/>
          </a:xfrm>
          <a:prstGeom prst="rect">
            <a:avLst/>
          </a:prstGeom>
          <a:noFill/>
        </p:spPr>
      </p:pic>
      <p:sp>
        <p:nvSpPr>
          <p:cNvPr id="8" name="TekstSylinder 7"/>
          <p:cNvSpPr txBox="1"/>
          <p:nvPr/>
        </p:nvSpPr>
        <p:spPr>
          <a:xfrm>
            <a:off x="790833" y="972490"/>
            <a:ext cx="439184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err="1" smtClean="0"/>
              <a:t>Fosamax</a:t>
            </a:r>
            <a:endParaRPr lang="nb-NO" sz="2800" dirty="0" smtClean="0"/>
          </a:p>
          <a:p>
            <a:endParaRPr lang="nb-NO" sz="2800" dirty="0"/>
          </a:p>
          <a:p>
            <a:r>
              <a:rPr lang="nb-NO" sz="2800" dirty="0" smtClean="0"/>
              <a:t>ASA/</a:t>
            </a:r>
            <a:r>
              <a:rPr lang="nb-NO" sz="2800" dirty="0" err="1" smtClean="0"/>
              <a:t>platehemmere</a:t>
            </a:r>
            <a:endParaRPr lang="nb-NO" sz="2800" dirty="0" smtClean="0"/>
          </a:p>
          <a:p>
            <a:endParaRPr lang="nb-NO" sz="2800" dirty="0" smtClean="0"/>
          </a:p>
          <a:p>
            <a:r>
              <a:rPr lang="nb-NO" sz="2800" dirty="0" err="1" smtClean="0"/>
              <a:t>NSAIDs</a:t>
            </a:r>
            <a:endParaRPr lang="nb-NO" sz="2800" dirty="0" smtClean="0"/>
          </a:p>
          <a:p>
            <a:endParaRPr lang="nb-NO" sz="2800" dirty="0"/>
          </a:p>
          <a:p>
            <a:r>
              <a:rPr lang="nb-NO" sz="2800" dirty="0" err="1" smtClean="0"/>
              <a:t>Marevan</a:t>
            </a:r>
            <a:r>
              <a:rPr lang="nb-NO" sz="2800" dirty="0" smtClean="0"/>
              <a:t> / DOAK </a:t>
            </a:r>
          </a:p>
          <a:p>
            <a:endParaRPr lang="nb-NO" sz="2800" dirty="0" smtClean="0"/>
          </a:p>
          <a:p>
            <a:r>
              <a:rPr lang="nb-NO" sz="2800" dirty="0" err="1" smtClean="0"/>
              <a:t>Prednisolon</a:t>
            </a:r>
            <a:endParaRPr lang="nb-NO" sz="2800" dirty="0" smtClean="0"/>
          </a:p>
          <a:p>
            <a:endParaRPr lang="nb-NO" sz="2800" dirty="0" smtClean="0"/>
          </a:p>
          <a:p>
            <a:r>
              <a:rPr lang="nb-NO" sz="2800" dirty="0" smtClean="0"/>
              <a:t>SSRI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86777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/>
        </p:nvSpPr>
        <p:spPr>
          <a:xfrm>
            <a:off x="4847862" y="260648"/>
            <a:ext cx="2496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 </a:t>
            </a:r>
            <a:r>
              <a:rPr lang="nb-NO" sz="2000" b="1" dirty="0" smtClean="0"/>
              <a:t>Medikamenter</a:t>
            </a:r>
            <a:endParaRPr lang="nb-NO" sz="2000" b="1" dirty="0"/>
          </a:p>
        </p:txBody>
      </p:sp>
      <p:sp>
        <p:nvSpPr>
          <p:cNvPr id="8194" name="AutoShape 2" descr="data:image/jpg;base64,/9j/4AAQSkZJRgABAQAAAQABAAD/2wBDAAkGBwgHBgkIBwgKCgkLDRYPDQwMDRsUFRAWIB0iIiAdHx8kKDQsJCYxJx8fLT0tMTU3Ojo6Iys/RD84QzQ5Ojf/2wBDAQoKCg0MDRoPDxo3JR8lNzc3Nzc3Nzc3Nzc3Nzc3Nzc3Nzc3Nzc3Nzc3Nzc3Nzc3Nzc3Nzc3Nzc3Nzc3Nzc3Nzf/wAARCACeAOwDASIAAhEBAxEB/8QAGwAAAgMBAQEAAAAAAAAAAAAAAwUCBAYBBwD/xAA6EAACAQMDAgQEBAUDBAMBAAABAgMABBEFEiExQQYTUWEUInGBFTKRsSNCUqHBM9HhBxYk8GJy8YL/xAAaAQADAQEBAQAAAAAAAAAAAAABAgMEAAUG/8QAKREAAwACAgICAgAGAwAAAAAAAAECAxESIRMxQVEEIhUyYXGhwZHh8P/aAAwDAQACEQMRAD8AzotqKltxTAW49KKkA9K+pTPHbKKW/Tg1bjg4q0sHtViOD2o8hCokHtRkgq6sAz0oqwe1DyaF1sprD7CiLD7VeWEelEWAHtS+UPEorDRFhq8LcelEWAelI8ofGURDUhDV8QD0qYg9qHlD4hf5PtXRDTIQD0rvw49KXzHeIWeRmvjBTQW49K+Nv7UPMHxMTtb1KKxlmdUhiaRvRVJNNDbj0okMxtFkjKK8Uy7ZEbOGH1HIpMv5DmW0PGBU9MpDw5qT/MLN/wD+to/zVefQdQhBL2cu0dSFBx+ma1NvqdqZIpBbSK8SFE2zEgD6d/vVqO9V51mHnMyKVC5AU+5x1NYv4hl36NT/AAoPO3tiCcgj6ihNb1qtdQXGovIFHIGcetLGtfavSx53UpsyViapoRtb+xoDwexp81tntQXteOlVWUTgIJLegPb+xp+9r7UCS1z2pvIdozstvz0qtJAfQ1opLX2qs9r/APGu5bGRnZID6Gq7Q89DWhktfaqzWoz0pGOmaRYR6UVIfarKxUdIvaoeQ7gVkh9qMkXtVlIqMkNI8gygrrF7UZYfarKxURY/aleUZY0V1h9qKsXtVlY6KkVTeVhUFZYvaiLEPSmVrp7zR79wUHpkdaKdMlH5WVvbpUXnWyixMViHPaiCEelWzDtO0ggj1FdEdB5Wd4yqIR6VMQj0q2I66ExS+VjeMp+SPSvvJHpTCOBpGKquff0+tdMGGC7lyfQHA++KV5tDeIXNCFUseigk0C4017vy5La5MTKpBUjKtn1FMr+FktJiQPyHoetILa9eLAD9KW7bXsfHCTGEel6gDz8L9QSP8Vft9InBzcTAeqpzn7ml0WtMn52H2q5HrCtyP7VHtluzuq6fHGFkiAUHgj39aVtbj0pubg3IxzjrQzF7Vpx5WlozXjWxO1v7UJ7celOXhzQ2g9v1qyzMn4hI1t7UF7YelPDB9/pQ2t/anWYXxCCS1B7Yqu9r7ZrRPbe1Ae29qoswrxmbe0HpVdrPnha0j23tQGtefy06yieMIsftRkj9qKsftRlj4rM7LqQaR+1FWP2oqpRVjpXQykEqUZI/apolFVKm7CpICMelFjj5FdcpEu6Q4H3/ANqnbPFOMxOHA647VN2OpM7oniWe1kkguUaWLzGOM4aPJ6e4rUQa7p8y/wCsUz2dcVm5rGK5vbhrhDDLv42DOR611NNVCFWdW7nchGPqajU9l1po00lzDdACH58ckj9qrXN9Z2Msa30oiEgOCenGPToOetD0cnbIjPHkEbdrc49celAudNtvEU4FywEVsSEWM4kOepz1A4HH3NFdLsnpbGaXumuu5bq2K+vmCpJJBNuMDl0HUj/FVbbwxpNqdy27Fh3aV2P70HWiNFjF5FJIwDf6RYcADPbtx3obG4g9evp9LlspYnZVdzGwC7gTjIz7cHnt7ZGfo9TW4w0kK7j3WUEVk/C9+2tWNzqeqyM017KyKQ2BBEp+WNfYdfc8nNaHT9Ks3YP8WzH1KISfviuemMloaO8clrcCEGRjEwKqcgceuKxMFwJGPPQ4r0W0jggRdrs+ORvPSsZ4ntYYNZd7XaPMQMwHQMc5pd6Wgr2faTBbXt6IrufyogMk9Nx9M9q1kWiacqjykYg9xKTXier+Lzp+pGHTwJJY32PnlX9R60SHx+8gxJYuD38qVQP7gV218sDXfR7R8JFBL/BkzwRsJyRRBCzH5VzWK/6ceIotavru2eH4eeOMPHESXLp3YtgD04x75r0FE2dOpo8voVr7KhtJPQVAXUNp8tzGUbs+3INXZZBFG8hGdozSXUdTF1buiQgR5GWY5xz2rtthmey++o6a65aSM/VKpkRSjfCDsPQmlkNus35JRn+g8N/frVvT5CpWHzPNHTrkr9aaevkFyEaL2oLw+1MmT2oZT2qivRLiK3g9qCYOelNXjoZj9qosjBxFyrRVWvlUUZUoujkj5VogSpItEC0joOiKrRPlVCzcAAkn0A/4rqrUjGHidDgZUrz70joZIxUXiKa6ebaJGiMrmOOaEkqCxI6cU6t76f8AC5mkURM4AjHCEnI6DqPqTSC0sdRcgW9lcRpjO9/kQD1JNHu9C1C+gNustpKJFIdBOwcDvj5cZ+9Rb+iyS0WFaaFTGAI13EkBR179auadJHLcKLicKg6kFVOfqf8AFZGW08U6e5t4dWRgh/07pMnH1wc8Yoat4tmk2NqVjBjqUi57f/H3FB2ynFaN3f3kFvdRm3uFkBII3NzkHoCevFIWu2kumY7onDHb8xDZ+tT0rwJzDqOtaldX11jdGQ21EyO2c88mnkugQylpIjJ5p5BkYEZ9MgDmirb9i6nZSsb26ku44rvV5IYGHLeaevYZPTPvWiuNMtLy1KNO7q385kVu3f1rybxrqS2dtA8JLSLL2P5Rg5479qRWHjDyiPNhaY54CYH65z+1dyQLlp9HoMWlxaGs+nRSpNCsrSxOvGA3O0j1B7irlhPGo5OMUr0C+bxJewtceXapMBGhD54Ge/c9vvxXoEHh7TIF2i2LH+p2JJqSptspWoS2IH1FYMMzybc4xGhZj9Mf/lFsdat4ZnluLRXaTkMSC4A4wf07U4vfDthdQmMIYeOqn9wetZaXTnvLxbeGDzSAQWz8owcE57dKLfYFql0aJ7vRdQj23Onxyr3E1srfvXlPjQaZ4P8AF1pe6TpUbQS2/myW7uwAbew3IQcjp06e2K9JtPD8kK7gbfePWRiKzvjTwxb3mo2yXcPxFxdJtjYOVxj+XjgAZyPbNMIl30zVeF9PvAy6vqL2wnubdQIoIh8iH5gC55br7DrWiwD19etYOHVrzTj5dtMPJAACkbl+1W/+7L04/hWxJ7kH/eijnNPse6rPOkqxBCsbDO7Od2KSW95FDOgum8wEFvLB5x6474q3b3Ml5GlxdMWySFAGF9xWR1DSdSvtXkn06wleNRIFkUhFLcgYYkdOOldXQ0JfJuvxSwKfLPHzyVlB/bFBtmt5r8G1I8sIWYKuBnpxWHstM8S2tm7apDcGQOAoXafl7liAa2fh2IjzGZgxCqmQMc9TTQt7YMqS9PY2xUCtHI9agR6UdkQJWoFaORio4plQGKAKKo44qIFESqNgJjgA8Y9c0VRzj96qvAZTIskreU4A2KMdPfrRchF2qo2gYA9qX2EsDgEkEY9qBqVx8Lp09wG2MkZKnGeR0GPektzcLo6Xmo3NxNIJMFhj8ozwqge/rWT1vUdZ11NoHwelbznkiSYbeCR/TnnAP1oNfZy3rZqY/FaXEyyeUQSoBVH78+3THqKsQ6zYws0q2uG6lnOAP14H9qwFkZm3QXE8U4K4TocntyaYW9jEs6PKkbqvzcjP75xUb5S+jXimLXY/1K4tr+7adWUsUClgMcY7fbH6UudtjK0fQYIOeowvWh3IdNQKxK77lBQqCRzgHGO1CllZQo3YdlIUlehA4FSb70PK+hrpV7dQwoIZbll9I3Vl/Q8r9Kbi8lnMcckjHcdpjjBZ2HcEnhR64xWU0o29xGtzPZ+RKXIeN1OM56jPY0+OtPa2pSJEhXnkLjn96baXQnFv4PI/HEN3Z6zPYyzb2ic/MrZUgk4xn27Uks8LcI15GZ4gfmjWTZuHpkVvbUi8lmkuoFldpXBkZFwOT6irYjs0YL8FGQe4iQ44613IHBiw6zpl00CaNaTWflQvuhZg6rhCQQc88gda1Oi+MNS+DjwZSBwfnDDj/wCwpJdHOmPhVUFsZUAcYPp9al4ebZpqDAyWOcn6VF1q9GyZVYuVI0Fx4n1a7DIpcKFYlnYYGAT0Xr9zXdH8QS2cEdw0iqxULIrkAMTVDEkpMMXDS/IMHPJ4/wA0riQPIYJVEgCEENxnnr7UXT9oExO9fB6IPFkBAdrQEn0fj9qSan4nFzqcE4aMCGJwApyF3EDr9vtXnRH/AJATHylgMZ7UUv5KmM/0q+MY4LnA/tSPNWtlb/DjG/7mvnjWWVpo5JIGclj5bZB+1XdOS0QhrueeU+mQoP6D/NItGdtkYZicqSf1pruw2QKrhzeRbZjyYeL6ZobzUomt7e2sk2hWJOOwwf8AOKLpviG3trWG2uAf4ahFkXuPes/M5SNpRgLGhJOfb/mslcfHR6jJcWN1tt5GEjpOOCuBz3FVb30KsfXZ62PEOnFQQ7u3GFC9BVzTBEInkiAAlctt/p9qwnhlxdahEuFKk7icZ4FegooUjHAxjAp/ghaUvoKeaiRUsVyuJkTUKIRUa44UAURagtEWrMB3Ga+ccVMCvmHFLs4ValaQXULRXMayRHqrdDSO7XT7eF7K3eCGUxkLGMbiAOgrS3SkqcdKRzWEfxBuBCnm54k25aqeztGBsJnTVoCyFQzbDkYxkVoy7ZDlSxHYj/NI/E0jnXQlwyQ2qklZreFSxbaCMnPJ3dcfpVstqVnptpeXce6GdivmKMKrdcHIzn065xismSts1YJ30aHURJDpMWo21q0twZgsnlZLlApOMD+XIHPril2t6fd6xZ6ZctcpaX0TlxCUHzDcDgkHAYDPY+9Wr4T2Is4rG8aV7mNnClVTgDkqzjaeRgLxn1BpZqMt3A5h+Kt7iRUVsXEao+7nOQeucjBBIrFbpN0aMbmnxX2MFQF9wMgUrjKnHv0qN1HEQ52SNkD8z4U/Ud6DaQXaoGRzKoQM5jU4QnqMHkYPpS/VNVjtbnyb93txn5g42cep6kVSKdraOpKX2BtLhIpZFLhRubC5wByf1q35pKjqQcgFeaHqumyM1rBo1sWuEUi4e5njijc8YMZJ+b/bFL86va6fNdNawP5L7XjF2hZecZwO2T1FUXa2IqW9Fq6Ij0uRGJySgAPckf8A7VrQSBaqhcKdxJycUnsm1a9uo1u7W0WAOvmruJJGM9Ac9z0p5Jp8tk0arhju2tnggYBBx6EGsme3L5T8G/8AGmahxT1s5e6i1jcRPbyb7lXBiVfm+YdOKXxajBNqbwwmYthmYyRhB16D98U7s9If4yG8lTCLnE23ds4xkj6nv3NVdW8M3v4pPqdtd70MmXEpI2x4+UZ7sSD1FGK5xzYdY4tQn/czkh23SyMMLwTRNSwkNm3mK++JcgDBU5Jwf1FfTwyvcmzyBMQPlz2Poc0kupXivXtZpJHlicrgt8qdRjj60uPdrRq/KqI7bNjoUismfRT+9Nlfd3rJ6Ffov8MMoZhjH3JrQwSfJJK+AkQ3MSwHGe39qviXBaZ5d6pl38S0+MvbXtxJEZVwALZpBzxk49gePalNwVSd/KP8POEGNvA9q0Hwg+C8y30+e6vMCWLyc8MOgZSQGHXI5zmsMfxBo2uRbuYgSNvB2kdeOvWi8iS3spEb6R6L4CjDXEsrEKscRJ5HHT/mtdaajZ3Vw1vb3CSSou5lX0z1+nI/WvOPBr3rQXCpPLAGXa5hCt+uR/an/he/ttJu5rC7CxjotwYdrOc5xx147Y4xVYzKnxM2X8d9v5NpjFfGvldXRWRlZWGQR3r41Yw9+mRNRxUjXKIBKpoy0FaMlWYAgqW3OK4ZY4ioeVFZj8qlhlj7DvSv8eMN3HbXen3QeeUrDsXjbnAJOf2qTYVr4GjQ7uDWf8Z2l+NI3aU1x8QsqHbbj5mHpnrjvxzxWqCip/KrBSV3HopPWlp9dspFcaTMVbWmmWejWb6r5UMhVVT+JmTf3JHf3/v61y/8Vwafctpuk2r3lwsIkiWGMcMck5z3/bNWNUhvY3hkurKKdredik77SI4iercZXjA6HoaNPpT3F2sthe2/mBQIrdIwgKA84Oen0HOB3rLe1twuzTOWLf7J/wChBeSwtY7rizaKQBnlVLZmUdCQRkHvnPtxQrnR4NZt3utPupHnQJHAJyGXlscMMEAAHjrx3raqLix2o8zGYk8AAKVx29RnilvhyS23NZR6bcwNLuaeS4GxXYcEDPHc428cfrLHx3xb7+jk6lcvgWeCi3xt1aXECrJabhM8hI3Yb6DHQngc+1IZPC12+qpP8H8TbTSPKkqTOzxoWzknGfp681vvhjp97JJYyxbpGO8GMF19Mvnnr+1J9U1fVrCyuHiuoXmgwJI3UZRcc4PU9jj/AGpecT+mzSnV26he/szGvaToVr8ZFudJUtmeDdIzJuxgsMjJI+XjPGKdJommXPhTSF8uCKBRujeCZirMezD+o9c9unSs14h0i9f4Odo7GQ4aZpLSXiHBBHmZwAvXkc8YzRPCulJfXBhu7udrWBCWaBnhiYk/lUEAnHUsAB+lNcucb79gm1VpP+ZfRtL3T5prGwMH8C3gk3MzDgDB27RjIxyOOx9RV6y8LadAyxwyMoVhK0cbdTjqc54I+59eBSLw1qqkz2NtPqGoQW+F8wRZXHRehzzj0xxWmLXSoWkFuDMp8kOpWRAV/m7EDC/rSQ1T1S2vsTPzj+V+yvqmgW0sHl214kBSZXYyLuIw3AGTnPTHWqutadc/9sXttpim51NU8p3ZQNwLAlwvQ8cjHPpzVTUHcRy3l3PfIzwZeODyyq7cjGDxngfXIpU2vXmoaXHaafI1k7MYxJJIYySpGSxIHvnH0wKbFw20p9B4ZbS/Yw+maPJNeCe5n2gRmNQ6tOWYgrkAcjByQPXFMIxpV7MlpDplrNdCPbcT3BEKxkHaeFG706jPPpWistNudK8TDztSJuJP4gkVS8C+YMZXuGJ7H360xSaCK+1m01uayLWqrKbjYqytuXrg8kjjrz0oXzrfGf8ARZ8Ekk9L/wB6KNnoGjWTW/wYtt8SbhOJXYN68MSN3uPXpRw12uoouqae1raTAkyXDxqiKARwwPzHOD/fpQNO1PQrBrGKC6TUTcPstx5IDRnPO45OMk8cf2qdpdap4k1uwuLsppemQOC6To0bSkfmQFuWbgAsAAO3vTHOR0+X/RLNknGuM9gvDur674r1ja72jWlocl2BjMg7bTjqcE+wxR7pvDU0k41OZkuoJm/gPIQFP83zA8nOT1rNzaoNLkk0g2zWotrlnLWU3nhhjGQGbOFXp1281qLvxZpWtaPLDbW0LXCwnc17GodCBjJPqexIHv1wKZMasnGTxpN/P+CrHLptnbTDT7FpJVfOXm3MhJxgrnJA9MenWja47x6Guo3MMNo4lVZYtmXwSRuZSOMHBz1ANT0aCY6ddalLd21zLImbGMokj7lIzhlJG49MckEiq9rqerypcTafLc3VrHM0TwMquwIHIMb8+3B+1J45TTo1LIntR7X+Rl4a8d6aPw7SrewvGadtgkjLSLuJ5bJAyM9fStKPEMK6xJpl1GYJA4SEu3+pnpgY6H2+9efv4c0K0na/0/xJcaJMyiXyJI8KknoR657D7Uz8N3NzqElpd3fiGzuRbSKsp8oglsZKgt147j68Vp5LrRgWJ7p2j0U8/TtUD1pHb+JoJtebShby7/mCygk5wM5PGMHtyaeHHrn3xVJezPeOo9iZaOlVgalJcRwlFklEZdtqsSODVmT2JNesrZNatbr4d7q8ZwPm/JGqjjcARx7npWpaeG0tgylQu07QuAXOM4+5+1ItK0az003cVpeNJPcYd5JXyMEkgAfrSnULvVNVmY6bptxGlm7RvKiqpfB7BsZ+1ZszqZbn2W/Hxq61Xovaf40maSZNU0maB0AYKhyVHI5JwD2xj9KS+Ddev/EXijUbbUHFsUZiixxgEFT+Qk5wdvP2NPbAQtFJIlpaLfSDMc8ieYwcDjcepx7Ul0PS7i1v7y9uobX8TY4mkBwdv83IAA/l49uTWSsk3j77f+zb4u9x+pc0PX7Z1mOptD5DBkKyyIu5Dwcgtz9vWojWFnkh03ws0MyRuVa4mky0eB0VicMOvTPHbvVfxP4V8O3sf43ftM7AIki2TLjBOATwcdcE/Snmi+HNI8Oq02k6a1xKU3RtId7tkcgMeB9qpiiZhfBnyZN5OSRdQN8fBa6xc2wmdchRLz7gDGev0oGt2SwXVsY5AI8M4aWHcE6dDke/XPWozX083wyzRCCZGbdBMvzBeMEEd/b3pnb3UU1mbcusrtG48pCMHHG3OeuCKyKMbyOJ9+9lv3aVUun8A7Yw36oVntmlUneF44z3x0rB6XcC68Y6x8SsYtVEiJJGu/bIjouQDz1PU49ulO/DekXNhZPdXdwtndliWifIZFHVTjqTgEEf5rT6fpekabHc6nFHDavN/Eubphs3jr8xPb/01XHi3t0u38gyUsT/AFe0Z8aRp41KG7kBt3kdtk64CSnAJ3DJzzk4zjOelC11LvMskka3Pwx3RzQuDvBx8hGc9SPX/Nc1fxZ4dtbg39vqUdxcybV+H3rjHThjjHT1pLZ6gfG4fT4rlLJlcuxAyXRT8vfuam/xm61X+QLNPt/JrbG5vvwuSZNLMc+4BYoGBYDvn0I5HNFsfLvRLeW9z/5Df6qy3GYweM8YI7dcfeklzdDQ9ZFjaboWeFIvh7ZsBmOQHVT1J78dR60E6jPqkps44IFkdGRLneoLrwCrbhznPYZz9DV5xqW5SJ1F7Tb6ZDW/EyadNJ5WnRXjiTi6gG5Cf5sDGTj06GnNlcrr+i3DSraQ6cd5RhhZVwMltpyFO7NVtF8MWeh2zXK7DOQsRYSM/lnpnYeCcnoeMdMc1Gy0JL27LXDXF5MqhZZJZCsEvoVXpn2I4/fonx70imTi7Tl+inrenOY7K50K3lnCsoDS4wvQgk8bh378/Ws14p0u9S+OsmZbsShfOeMyxtbFVHy71yCP/sD0FO/E2lXV1PsN1PLcM4Edpc71WMEcBHTgZx1INX/Ctxqlvp02m6lpg8o/I0csyySEng529R6d6ZWv5t6/oFurpKlvRldJ0qLU5LIanqN3YzCcxwx3UMbl1KhiVAxg5C4cjuOARy+8R6BeXth8X+KNdyxsUjaaBVIUt8wDdV9ftQNZh0/TdWBklljl3I6wzAllx02yjpzzjHYCq1/431iC9ntbmRJbeXasQwm1lx82WIIJ79aDp5X09aGcPFPN9plfRdHinumg1rUry3jhYfC/FXKzLM3Q4C4OBx/Nn5h9rVjqUHh2S5tdTS0uoL0S28suWGVz03sO4Jwp9Oan+Cz+Kgso0+TR9RgiDwTSQARTc4KMMnPY/c0z8Jprmj3DWl5p8SwXDLvcXCShHycn+rb04OcE4yc1VUqW/ki61Ln4Zj9Al8j4rT7O5WbUZkxYLFcnLSgnJZcYU7OmcjIH0rSeDo/+1oZEuI3t7y5YOyBw7Rr0jRjwOgzn3p/q9u0d/DdpcQQ3cYIikij3NID/AC5PPXt6HpS+caXqN2bfXbNxqzlYSyzcxN/IuRgE9OcHORmhzq516YcWOfJ2tr+gG/vNbuYprV9EiuROrM0e1QQCezZweuc4qWiaRaS2qpqsc0ksuCkUUioYmA6EIFBPTn2peZZdFvJ7TUokuLgFVSNGfd67wcdweR6ivQdNsLSNILqO0EE7RKeeXXI6E+o6VLFhqa3/AMmj8i5jufQDRNEi0nzmWeacykfNMclQB0FNCRmvmNQzW5LR5lNt7YkDksFUAuw+UZxn/wBNKgLyd5fjbL+NEdoIA2qTjGD360lisNdhMOr31/BMVfmKOUhUB6ADABAOP+a0mnammrR+VLGQ0Y3LsJ2n0OaLTtp+ij1j/Xpls3SWzwG/UW5C5DRjO72qErLf+a0LXBdkwwDbCwxjsazGqLr1zrk2n+TONOTAEypnIwCWY9fXge2KcpY3WmWd1JpUspJgK23nfM7SH+ZvYdh+9Qt5KyaXoo5iIXfbO6RZQaLdh5ZZZbrZ8kbc7AR7/wCKpahoY1+0uoryCeFpjukniHcHPHZs0LQfD+q3KPea5cz/ABJACqJzlupyfT0AraabHPHDtuWV+MBdoB/es6/Gqr2+kvRfJmmJ4rttHni/9K9PaeB9P1W5UqNzrNErbv7DGenNPLi2v9N0iEWULxxp8iqG3YHZTznk45rSXcc/xsL26xHH5zJngdvqKBd3jQ2FxKLeVXiG7+GvBI4/TnNWz4Fa236IYcvF61sQNYPJYSXeoyI93Bjyo0XgZxzzjIHpVHxFZzXdiZtOBtZi4ldFVtuAPmxjp0zg/StjpNyNb0+QyICcbd4Hr6ZHbil93pOqWZhNlN8TEcrLG2I/lP7+9YrxVMLxLr5+zXORO937XoSaNplpq0NrNL8TMELFijANE5x37gY4HbmtDrFyYbF7aWNJUjcKYpEWVph/KoU9TnHXp6GqVtqVnp2yzleGy2uEChMc9Mk9xjv0qcNmsmpNK1nJJL53mpOBkezq3Toe1NizOZWk2yeaOdPspWEHhvTfmvtGs7O+kDO3xEG3ce5AI4HQDj0Aq1Z2enX11I2n2OmeU53q0Mig5xg5wAwwR0Ao8d0uqqiWkIkkgYkCVhuUdx0AHb9Ks3fhaC/tXuHjS21PY3kzwsQU44yVI3DPaqU3mrjrpElHiW2+xdpeilZriO2gEaJKyGa5YGVMHG4HHoeD9Kw+r+AtV8PalHJaLc6lpwcmMxY81WPQMvvx8w/UdK9J8L6NqUDTza7Os0sihMJMz5AJ+Yk9+RTLUdOllMLWrKducrMxI/WqpPHLcrsWuLpS36EejaRdW13+IazHL8XIgVVhmZo0AUDoP5sDqfrVC81a7XU5bG8tJfOlx/5CEFSpPy7T3OePWtr8NM2lvaiULK8TL5ijO0nP+9ZqXwjdHU9Ovra6gjkiVluTsPzk9Co5AwDgAY7c0ah2l8AxXMV2tg7y0u44IRHdSCXf8ovW4l9ecHBHXpg/3CLxd4f1+EjVNHu3u8ptnto/4TJ6shHXn7j+1b+90eC9tVgmnuFCOHR1fayY9CB6cVS15mghEBkZ45DhlHLhRznOeeQKRY5wzy9sZZLyVxXR5gup3OrTQ2F7awWVxCDIfjUdDIMDCbuT15z7Uc6PrNq0JuLX42ORkZVWZWjVs/lKkcjGPX1rQ6x4W/GoI5roXm6Mjy5FdSSpIByv2H69ateKbaLT9CCWsUq3S7EjMjsSQuMhW6AkA8+xqXG6/ZLRvWaMaUOi9rGmtqOhyx2c9yJokLKFXJZ1GQvTnnt3rzzS9Sj/ABOKO7v57k79pge3MGCeM71bIAyeK9J8JW9+fD6yXO6CeRmZF3iTKn8pY9M/TtiqUukXmsyKLpJLOSIlhcRlMluhHTkEHvVlCnWkQm5/aae0VIXur3OkvqMEd2zefC9ku5AoyCrE8t1GfTg/RhpegWSarBcyzS3N7EpBMsKrhv6gQPY/rWd0BY7fWJbF7e6juAz/APlszFogmcNk/LtIHQe1bDUNbg03STd7WufL2LJhdpGf5iMHj6VZafslcZMX6w+jtjqtrqOq3Vr8G8c9v1dx1Gcf89+Kak4pfper2mqRBrd8Pt3bCeo6ZBzyPf8AbpVwtVEZGqT0z5moe6vmaoE06Qp5lYWF1rWnFJbsx2bMcIANwwc9R1FONL0V9LRY7C8kjjx82QGLH15qGgae2mWXkNM0zk7mZmJ7dBTVWNWjHpbJulVbS0faaL+O8eSWYCItk5O5jTgzgncSAB79KWI5qvqiTXNusUUgQFgSe/Fc5QeTNB5oWMyN+UDND0zUYr0EJ+cZLAj8tU7SEw2Yhldpmb87OetWLXZCh8pdqj0HJpHIyZeubgwwSNGuXC/KPeo6bM9zATPD5ePUgk/pQ1YnrzRkkPT9hSNDJltCFGF4FT3DoaqqxogY0mjvfsDqukWerW6wXaFkDhxtYqwI6cirlvDHbwRwQrtjjUKq5zgCoKxqQY0GthCqAM7QBnrx1qWaCGNSDUNHBQa7mhbuK6pyaIAvaudK7X1ABHNLNU0ePULiOdp5onRduYmxlc5wR96aEUJm9a5yqWmPNOXtFL4IW7F7aVg+BtRm+X6117VNQtni1K2hkj3BhG4DAkd6hdW8kl0sqXMkZOAQuMH/AN9auZIABJJA702tLQG9nVCRoI4kCRqMKoGAAK4WqJaolqKQCLRREsTEpLDDcdaqRabaQRSxxxAJKfmGev8AtVlnNQLGipQVTXpibSvDlhpOpTXloCGcFQvOFBOTjnFN2eouxoRY0ylC1TfbJl6GXGetDdzQ9xNUUibP/9k="/>
          <p:cNvSpPr>
            <a:spLocks noChangeAspect="1" noChangeArrowheads="1"/>
          </p:cNvSpPr>
          <p:nvPr/>
        </p:nvSpPr>
        <p:spPr bwMode="auto">
          <a:xfrm>
            <a:off x="207433" y="-593725"/>
            <a:ext cx="2489200" cy="1247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8196" name="AutoShape 4" descr="data:image/jpg;base64,/9j/4AAQSkZJRgABAQAAAQABAAD/2wBDAAkGBwgHBgkIBwgKCgkLDRYPDQwMDRsUFRAWIB0iIiAdHx8kKDQsJCYxJx8fLT0tMTU3Ojo6Iys/RD84QzQ5Ojf/2wBDAQoKCg0MDRoPDxo3JR8lNzc3Nzc3Nzc3Nzc3Nzc3Nzc3Nzc3Nzc3Nzc3Nzc3Nzc3Nzc3Nzc3Nzc3Nzc3Nzc3Nzf/wAARCACeAOwDASIAAhEBAxEB/8QAGwAAAgMBAQEAAAAAAAAAAAAAAwUCBAYBBwD/xAA6EAACAQMDAgQEBAUDBAMBAAABAgMABBEFEiExQQYTUWEUInGBFTKRsSNCUqHBM9HhBxYk8GJy8YL/xAAaAQADAQEBAQAAAAAAAAAAAAABAgMEAAUG/8QAKREAAwACAgICAgAGAwAAAAAAAAECAxESIRMxQVEEIhUyYXGhwZHh8P/aAAwDAQACEQMRAD8AzotqKltxTAW49KKkA9K+pTPHbKKW/Tg1bjg4q0sHtViOD2o8hCokHtRkgq6sAz0oqwe1DyaF1sprD7CiLD7VeWEelEWAHtS+UPEorDRFhq8LcelEWAelI8ofGURDUhDV8QD0qYg9qHlD4hf5PtXRDTIQD0rvw49KXzHeIWeRmvjBTQW49K+Nv7UPMHxMTtb1KKxlmdUhiaRvRVJNNDbj0okMxtFkjKK8Uy7ZEbOGH1HIpMv5DmW0PGBU9MpDw5qT/MLN/wD+to/zVefQdQhBL2cu0dSFBx+ma1NvqdqZIpBbSK8SFE2zEgD6d/vVqO9V51mHnMyKVC5AU+5x1NYv4hl36NT/AAoPO3tiCcgj6ihNb1qtdQXGovIFHIGcetLGtfavSx53UpsyViapoRtb+xoDwexp81tntQXteOlVWUTgIJLegPb+xp+9r7UCS1z2pvIdozstvz0qtJAfQ1opLX2qs9r/APGu5bGRnZID6Gq7Q89DWhktfaqzWoz0pGOmaRYR6UVIfarKxUdIvaoeQ7gVkh9qMkXtVlIqMkNI8gygrrF7UZYfarKxURY/aleUZY0V1h9qKsXtVlY6KkVTeVhUFZYvaiLEPSmVrp7zR79wUHpkdaKdMlH5WVvbpUXnWyixMViHPaiCEelWzDtO0ggj1FdEdB5Wd4yqIR6VMQj0q2I66ExS+VjeMp+SPSvvJHpTCOBpGKquff0+tdMGGC7lyfQHA++KV5tDeIXNCFUseigk0C4017vy5La5MTKpBUjKtn1FMr+FktJiQPyHoetILa9eLAD9KW7bXsfHCTGEel6gDz8L9QSP8Vft9InBzcTAeqpzn7ml0WtMn52H2q5HrCtyP7VHtluzuq6fHGFkiAUHgj39aVtbj0pubg3IxzjrQzF7Vpx5WlozXjWxO1v7UJ7celOXhzQ2g9v1qyzMn4hI1t7UF7YelPDB9/pQ2t/anWYXxCCS1B7Yqu9r7ZrRPbe1Ae29qoswrxmbe0HpVdrPnha0j23tQGtefy06yieMIsftRkj9qKsftRlj4rM7LqQaR+1FWP2oqpRVjpXQykEqUZI/apolFVKm7CpICMelFjj5FdcpEu6Q4H3/ANqnbPFOMxOHA647VN2OpM7oniWe1kkguUaWLzGOM4aPJ6e4rUQa7p8y/wCsUz2dcVm5rGK5vbhrhDDLv42DOR611NNVCFWdW7nchGPqajU9l1po00lzDdACH58ckj9qrXN9Z2Msa30oiEgOCenGPToOetD0cnbIjPHkEbdrc49celAudNtvEU4FywEVsSEWM4kOepz1A4HH3NFdLsnpbGaXumuu5bq2K+vmCpJJBNuMDl0HUj/FVbbwxpNqdy27Fh3aV2P70HWiNFjF5FJIwDf6RYcADPbtx3obG4g9evp9LlspYnZVdzGwC7gTjIz7cHnt7ZGfo9TW4w0kK7j3WUEVk/C9+2tWNzqeqyM017KyKQ2BBEp+WNfYdfc8nNaHT9Ks3YP8WzH1KISfviuemMloaO8clrcCEGRjEwKqcgceuKxMFwJGPPQ4r0W0jggRdrs+ORvPSsZ4ntYYNZd7XaPMQMwHQMc5pd6Wgr2faTBbXt6IrufyogMk9Nx9M9q1kWiacqjykYg9xKTXier+Lzp+pGHTwJJY32PnlX9R60SHx+8gxJYuD38qVQP7gV218sDXfR7R8JFBL/BkzwRsJyRRBCzH5VzWK/6ceIotavru2eH4eeOMPHESXLp3YtgD04x75r0FE2dOpo8voVr7KhtJPQVAXUNp8tzGUbs+3INXZZBFG8hGdozSXUdTF1buiQgR5GWY5xz2rtthmey++o6a65aSM/VKpkRSjfCDsPQmlkNus35JRn+g8N/frVvT5CpWHzPNHTrkr9aaevkFyEaL2oLw+1MmT2oZT2qivRLiK3g9qCYOelNXjoZj9qosjBxFyrRVWvlUUZUoujkj5VogSpItEC0joOiKrRPlVCzcAAkn0A/4rqrUjGHidDgZUrz70joZIxUXiKa6ebaJGiMrmOOaEkqCxI6cU6t76f8AC5mkURM4AjHCEnI6DqPqTSC0sdRcgW9lcRpjO9/kQD1JNHu9C1C+gNustpKJFIdBOwcDvj5cZ+9Rb+iyS0WFaaFTGAI13EkBR179auadJHLcKLicKg6kFVOfqf8AFZGW08U6e5t4dWRgh/07pMnH1wc8Yoat4tmk2NqVjBjqUi57f/H3FB2ynFaN3f3kFvdRm3uFkBII3NzkHoCevFIWu2kumY7onDHb8xDZ+tT0rwJzDqOtaldX11jdGQ21EyO2c88mnkugQylpIjJ5p5BkYEZ9MgDmirb9i6nZSsb26ku44rvV5IYGHLeaevYZPTPvWiuNMtLy1KNO7q385kVu3f1rybxrqS2dtA8JLSLL2P5Rg5479qRWHjDyiPNhaY54CYH65z+1dyQLlp9HoMWlxaGs+nRSpNCsrSxOvGA3O0j1B7irlhPGo5OMUr0C+bxJewtceXapMBGhD54Ge/c9vvxXoEHh7TIF2i2LH+p2JJqSptspWoS2IH1FYMMzybc4xGhZj9Mf/lFsdat4ZnluLRXaTkMSC4A4wf07U4vfDthdQmMIYeOqn9wetZaXTnvLxbeGDzSAQWz8owcE57dKLfYFql0aJ7vRdQj23Onxyr3E1srfvXlPjQaZ4P8AF1pe6TpUbQS2/myW7uwAbew3IQcjp06e2K9JtPD8kK7gbfePWRiKzvjTwxb3mo2yXcPxFxdJtjYOVxj+XjgAZyPbNMIl30zVeF9PvAy6vqL2wnubdQIoIh8iH5gC55br7DrWiwD19etYOHVrzTj5dtMPJAACkbl+1W/+7L04/hWxJ7kH/eijnNPse6rPOkqxBCsbDO7Od2KSW95FDOgum8wEFvLB5x6474q3b3Ml5GlxdMWySFAGF9xWR1DSdSvtXkn06wleNRIFkUhFLcgYYkdOOldXQ0JfJuvxSwKfLPHzyVlB/bFBtmt5r8G1I8sIWYKuBnpxWHstM8S2tm7apDcGQOAoXafl7liAa2fh2IjzGZgxCqmQMc9TTQt7YMqS9PY2xUCtHI9agR6UdkQJWoFaORio4plQGKAKKo44qIFESqNgJjgA8Y9c0VRzj96qvAZTIskreU4A2KMdPfrRchF2qo2gYA9qX2EsDgEkEY9qBqVx8Lp09wG2MkZKnGeR0GPektzcLo6Xmo3NxNIJMFhj8ozwqge/rWT1vUdZ11NoHwelbznkiSYbeCR/TnnAP1oNfZy3rZqY/FaXEyyeUQSoBVH78+3THqKsQ6zYws0q2uG6lnOAP14H9qwFkZm3QXE8U4K4TocntyaYW9jEs6PKkbqvzcjP75xUb5S+jXimLXY/1K4tr+7adWUsUClgMcY7fbH6UudtjK0fQYIOeowvWh3IdNQKxK77lBQqCRzgHGO1CllZQo3YdlIUlehA4FSb70PK+hrpV7dQwoIZbll9I3Vl/Q8r9Kbi8lnMcckjHcdpjjBZ2HcEnhR64xWU0o29xGtzPZ+RKXIeN1OM56jPY0+OtPa2pSJEhXnkLjn96baXQnFv4PI/HEN3Z6zPYyzb2ic/MrZUgk4xn27Uks8LcI15GZ4gfmjWTZuHpkVvbUi8lmkuoFldpXBkZFwOT6irYjs0YL8FGQe4iQ44613IHBiw6zpl00CaNaTWflQvuhZg6rhCQQc88gda1Oi+MNS+DjwZSBwfnDDj/wCwpJdHOmPhVUFsZUAcYPp9al4ebZpqDAyWOcn6VF1q9GyZVYuVI0Fx4n1a7DIpcKFYlnYYGAT0Xr9zXdH8QS2cEdw0iqxULIrkAMTVDEkpMMXDS/IMHPJ4/wA0riQPIYJVEgCEENxnnr7UXT9oExO9fB6IPFkBAdrQEn0fj9qSan4nFzqcE4aMCGJwApyF3EDr9vtXnRH/AJATHylgMZ7UUv5KmM/0q+MY4LnA/tSPNWtlb/DjG/7mvnjWWVpo5JIGclj5bZB+1XdOS0QhrueeU+mQoP6D/NItGdtkYZicqSf1pruw2QKrhzeRbZjyYeL6ZobzUomt7e2sk2hWJOOwwf8AOKLpviG3trWG2uAf4ahFkXuPes/M5SNpRgLGhJOfb/mslcfHR6jJcWN1tt5GEjpOOCuBz3FVb30KsfXZ62PEOnFQQ7u3GFC9BVzTBEInkiAAlctt/p9qwnhlxdahEuFKk7icZ4FegooUjHAxjAp/ghaUvoKeaiRUsVyuJkTUKIRUa44UAURagtEWrMB3Ga+ccVMCvmHFLs4ValaQXULRXMayRHqrdDSO7XT7eF7K3eCGUxkLGMbiAOgrS3SkqcdKRzWEfxBuBCnm54k25aqeztGBsJnTVoCyFQzbDkYxkVoy7ZDlSxHYj/NI/E0jnXQlwyQ2qklZreFSxbaCMnPJ3dcfpVstqVnptpeXce6GdivmKMKrdcHIzn065xismSts1YJ30aHURJDpMWo21q0twZgsnlZLlApOMD+XIHPril2t6fd6xZ6ZctcpaX0TlxCUHzDcDgkHAYDPY+9Wr4T2Is4rG8aV7mNnClVTgDkqzjaeRgLxn1BpZqMt3A5h+Kt7iRUVsXEao+7nOQeucjBBIrFbpN0aMbmnxX2MFQF9wMgUrjKnHv0qN1HEQ52SNkD8z4U/Ud6DaQXaoGRzKoQM5jU4QnqMHkYPpS/VNVjtbnyb93txn5g42cep6kVSKdraOpKX2BtLhIpZFLhRubC5wByf1q35pKjqQcgFeaHqumyM1rBo1sWuEUi4e5njijc8YMZJ+b/bFL86va6fNdNawP5L7XjF2hZecZwO2T1FUXa2IqW9Fq6Ij0uRGJySgAPckf8A7VrQSBaqhcKdxJycUnsm1a9uo1u7W0WAOvmruJJGM9Ac9z0p5Jp8tk0arhju2tnggYBBx6EGsme3L5T8G/8AGmahxT1s5e6i1jcRPbyb7lXBiVfm+YdOKXxajBNqbwwmYthmYyRhB16D98U7s9If4yG8lTCLnE23ds4xkj6nv3NVdW8M3v4pPqdtd70MmXEpI2x4+UZ7sSD1FGK5xzYdY4tQn/czkh23SyMMLwTRNSwkNm3mK++JcgDBU5Jwf1FfTwyvcmzyBMQPlz2Poc0kupXivXtZpJHlicrgt8qdRjj60uPdrRq/KqI7bNjoUismfRT+9Nlfd3rJ6Ffov8MMoZhjH3JrQwSfJJK+AkQ3MSwHGe39qviXBaZ5d6pl38S0+MvbXtxJEZVwALZpBzxk49gePalNwVSd/KP8POEGNvA9q0Hwg+C8y30+e6vMCWLyc8MOgZSQGHXI5zmsMfxBo2uRbuYgSNvB2kdeOvWi8iS3spEb6R6L4CjDXEsrEKscRJ5HHT/mtdaajZ3Vw1vb3CSSou5lX0z1+nI/WvOPBr3rQXCpPLAGXa5hCt+uR/an/he/ttJu5rC7CxjotwYdrOc5xx147Y4xVYzKnxM2X8d9v5NpjFfGvldXRWRlZWGQR3r41Yw9+mRNRxUjXKIBKpoy0FaMlWYAgqW3OK4ZY4ioeVFZj8qlhlj7DvSv8eMN3HbXen3QeeUrDsXjbnAJOf2qTYVr4GjQ7uDWf8Z2l+NI3aU1x8QsqHbbj5mHpnrjvxzxWqCip/KrBSV3HopPWlp9dspFcaTMVbWmmWejWb6r5UMhVVT+JmTf3JHf3/v61y/8Vwafctpuk2r3lwsIkiWGMcMck5z3/bNWNUhvY3hkurKKdredik77SI4iercZXjA6HoaNPpT3F2sthe2/mBQIrdIwgKA84Oen0HOB3rLe1twuzTOWLf7J/wChBeSwtY7rizaKQBnlVLZmUdCQRkHvnPtxQrnR4NZt3utPupHnQJHAJyGXlscMMEAAHjrx3raqLix2o8zGYk8AAKVx29RnilvhyS23NZR6bcwNLuaeS4GxXYcEDPHc428cfrLHx3xb7+jk6lcvgWeCi3xt1aXECrJabhM8hI3Yb6DHQngc+1IZPC12+qpP8H8TbTSPKkqTOzxoWzknGfp681vvhjp97JJYyxbpGO8GMF19Mvnnr+1J9U1fVrCyuHiuoXmgwJI3UZRcc4PU9jj/AGpecT+mzSnV26he/szGvaToVr8ZFudJUtmeDdIzJuxgsMjJI+XjPGKdJommXPhTSF8uCKBRujeCZirMezD+o9c9unSs14h0i9f4Odo7GQ4aZpLSXiHBBHmZwAvXkc8YzRPCulJfXBhu7udrWBCWaBnhiYk/lUEAnHUsAB+lNcucb79gm1VpP+ZfRtL3T5prGwMH8C3gk3MzDgDB27RjIxyOOx9RV6y8LadAyxwyMoVhK0cbdTjqc54I+59eBSLw1qqkz2NtPqGoQW+F8wRZXHRehzzj0xxWmLXSoWkFuDMp8kOpWRAV/m7EDC/rSQ1T1S2vsTPzj+V+yvqmgW0sHl214kBSZXYyLuIw3AGTnPTHWqutadc/9sXttpim51NU8p3ZQNwLAlwvQ8cjHPpzVTUHcRy3l3PfIzwZeODyyq7cjGDxngfXIpU2vXmoaXHaafI1k7MYxJJIYySpGSxIHvnH0wKbFw20p9B4ZbS/Yw+maPJNeCe5n2gRmNQ6tOWYgrkAcjByQPXFMIxpV7MlpDplrNdCPbcT3BEKxkHaeFG706jPPpWistNudK8TDztSJuJP4gkVS8C+YMZXuGJ7H360xSaCK+1m01uayLWqrKbjYqytuXrg8kjjrz0oXzrfGf8ARZ8Ekk9L/wB6KNnoGjWTW/wYtt8SbhOJXYN68MSN3uPXpRw12uoouqae1raTAkyXDxqiKARwwPzHOD/fpQNO1PQrBrGKC6TUTcPstx5IDRnPO45OMk8cf2qdpdap4k1uwuLsppemQOC6To0bSkfmQFuWbgAsAAO3vTHOR0+X/RLNknGuM9gvDur674r1ja72jWlocl2BjMg7bTjqcE+wxR7pvDU0k41OZkuoJm/gPIQFP83zA8nOT1rNzaoNLkk0g2zWotrlnLWU3nhhjGQGbOFXp1281qLvxZpWtaPLDbW0LXCwnc17GodCBjJPqexIHv1wKZMasnGTxpN/P+CrHLptnbTDT7FpJVfOXm3MhJxgrnJA9MenWja47x6Guo3MMNo4lVZYtmXwSRuZSOMHBz1ANT0aCY6ddalLd21zLImbGMokj7lIzhlJG49MckEiq9rqerypcTafLc3VrHM0TwMquwIHIMb8+3B+1J45TTo1LIntR7X+Rl4a8d6aPw7SrewvGadtgkjLSLuJ5bJAyM9fStKPEMK6xJpl1GYJA4SEu3+pnpgY6H2+9efv4c0K0na/0/xJcaJMyiXyJI8KknoR657D7Uz8N3NzqElpd3fiGzuRbSKsp8oglsZKgt147j68Vp5LrRgWJ7p2j0U8/TtUD1pHb+JoJtebShby7/mCygk5wM5PGMHtyaeHHrn3xVJezPeOo9iZaOlVgalJcRwlFklEZdtqsSODVmT2JNesrZNatbr4d7q8ZwPm/JGqjjcARx7npWpaeG0tgylQu07QuAXOM4+5+1ItK0az003cVpeNJPcYd5JXyMEkgAfrSnULvVNVmY6bptxGlm7RvKiqpfB7BsZ+1ZszqZbn2W/Hxq61Xovaf40maSZNU0maB0AYKhyVHI5JwD2xj9KS+Ddev/EXijUbbUHFsUZiixxgEFT+Qk5wdvP2NPbAQtFJIlpaLfSDMc8ieYwcDjcepx7Ul0PS7i1v7y9uobX8TY4mkBwdv83IAA/l49uTWSsk3j77f+zb4u9x+pc0PX7Z1mOptD5DBkKyyIu5Dwcgtz9vWojWFnkh03ws0MyRuVa4mky0eB0VicMOvTPHbvVfxP4V8O3sf43ftM7AIki2TLjBOATwcdcE/Snmi+HNI8Oq02k6a1xKU3RtId7tkcgMeB9qpiiZhfBnyZN5OSRdQN8fBa6xc2wmdchRLz7gDGev0oGt2SwXVsY5AI8M4aWHcE6dDke/XPWozX083wyzRCCZGbdBMvzBeMEEd/b3pnb3UU1mbcusrtG48pCMHHG3OeuCKyKMbyOJ9+9lv3aVUun8A7Yw36oVntmlUneF44z3x0rB6XcC68Y6x8SsYtVEiJJGu/bIjouQDz1PU49ulO/DekXNhZPdXdwtndliWifIZFHVTjqTgEEf5rT6fpekabHc6nFHDavN/Eubphs3jr8xPb/01XHi3t0u38gyUsT/AFe0Z8aRp41KG7kBt3kdtk64CSnAJ3DJzzk4zjOelC11LvMskka3Pwx3RzQuDvBx8hGc9SPX/Nc1fxZ4dtbg39vqUdxcybV+H3rjHThjjHT1pLZ6gfG4fT4rlLJlcuxAyXRT8vfuam/xm61X+QLNPt/JrbG5vvwuSZNLMc+4BYoGBYDvn0I5HNFsfLvRLeW9z/5Df6qy3GYweM8YI7dcfeklzdDQ9ZFjaboWeFIvh7ZsBmOQHVT1J78dR60E6jPqkps44IFkdGRLneoLrwCrbhznPYZz9DV5xqW5SJ1F7Tb6ZDW/EyadNJ5WnRXjiTi6gG5Cf5sDGTj06GnNlcrr+i3DSraQ6cd5RhhZVwMltpyFO7NVtF8MWeh2zXK7DOQsRYSM/lnpnYeCcnoeMdMc1Gy0JL27LXDXF5MqhZZJZCsEvoVXpn2I4/fonx70imTi7Tl+inrenOY7K50K3lnCsoDS4wvQgk8bh378/Ws14p0u9S+OsmZbsShfOeMyxtbFVHy71yCP/sD0FO/E2lXV1PsN1PLcM4Edpc71WMEcBHTgZx1INX/Ctxqlvp02m6lpg8o/I0csyySEng529R6d6ZWv5t6/oFurpKlvRldJ0qLU5LIanqN3YzCcxwx3UMbl1KhiVAxg5C4cjuOARy+8R6BeXth8X+KNdyxsUjaaBVIUt8wDdV9ftQNZh0/TdWBklljl3I6wzAllx02yjpzzjHYCq1/431iC9ntbmRJbeXasQwm1lx82WIIJ79aDp5X09aGcPFPN9plfRdHinumg1rUry3jhYfC/FXKzLM3Q4C4OBx/Nn5h9rVjqUHh2S5tdTS0uoL0S28suWGVz03sO4Jwp9Oan+Cz+Kgso0+TR9RgiDwTSQARTc4KMMnPY/c0z8Jprmj3DWl5p8SwXDLvcXCShHycn+rb04OcE4yc1VUqW/ki61Ln4Zj9Al8j4rT7O5WbUZkxYLFcnLSgnJZcYU7OmcjIH0rSeDo/+1oZEuI3t7y5YOyBw7Rr0jRjwOgzn3p/q9u0d/DdpcQQ3cYIikij3NID/AC5PPXt6HpS+caXqN2bfXbNxqzlYSyzcxN/IuRgE9OcHORmhzq516YcWOfJ2tr+gG/vNbuYprV9EiuROrM0e1QQCezZweuc4qWiaRaS2qpqsc0ksuCkUUioYmA6EIFBPTn2peZZdFvJ7TUokuLgFVSNGfd67wcdweR6ivQdNsLSNILqO0EE7RKeeXXI6E+o6VLFhqa3/AMmj8i5jufQDRNEi0nzmWeacykfNMclQB0FNCRmvmNQzW5LR5lNt7YkDksFUAuw+UZxn/wBNKgLyd5fjbL+NEdoIA2qTjGD360lisNdhMOr31/BMVfmKOUhUB6ADABAOP+a0mnammrR+VLGQ0Y3LsJ2n0OaLTtp+ij1j/Xpls3SWzwG/UW5C5DRjO72qErLf+a0LXBdkwwDbCwxjsazGqLr1zrk2n+TONOTAEypnIwCWY9fXge2KcpY3WmWd1JpUspJgK23nfM7SH+ZvYdh+9Qt5KyaXoo5iIXfbO6RZQaLdh5ZZZbrZ8kbc7AR7/wCKpahoY1+0uoryCeFpjukniHcHPHZs0LQfD+q3KPea5cz/ABJACqJzlupyfT0AraabHPHDtuWV+MBdoB/es6/Gqr2+kvRfJmmJ4rttHni/9K9PaeB9P1W5UqNzrNErbv7DGenNPLi2v9N0iEWULxxp8iqG3YHZTznk45rSXcc/xsL26xHH5zJngdvqKBd3jQ2FxKLeVXiG7+GvBI4/TnNWz4Fa236IYcvF61sQNYPJYSXeoyI93Bjyo0XgZxzzjIHpVHxFZzXdiZtOBtZi4ldFVtuAPmxjp0zg/StjpNyNb0+QyICcbd4Hr6ZHbil93pOqWZhNlN8TEcrLG2I/lP7+9YrxVMLxLr5+zXORO937XoSaNplpq0NrNL8TMELFijANE5x37gY4HbmtDrFyYbF7aWNJUjcKYpEWVph/KoU9TnHXp6GqVtqVnp2yzleGy2uEChMc9Mk9xjv0qcNmsmpNK1nJJL53mpOBkezq3Toe1NizOZWk2yeaOdPspWEHhvTfmvtGs7O+kDO3xEG3ce5AI4HQDj0Aq1Z2enX11I2n2OmeU53q0Mig5xg5wAwwR0Ao8d0uqqiWkIkkgYkCVhuUdx0AHb9Ks3fhaC/tXuHjS21PY3kzwsQU44yVI3DPaqU3mrjrpElHiW2+xdpeilZriO2gEaJKyGa5YGVMHG4HHoeD9Kw+r+AtV8PalHJaLc6lpwcmMxY81WPQMvvx8w/UdK9J8L6NqUDTza7Os0sihMJMz5AJ+Yk9+RTLUdOllMLWrKducrMxI/WqpPHLcrsWuLpS36EejaRdW13+IazHL8XIgVVhmZo0AUDoP5sDqfrVC81a7XU5bG8tJfOlx/5CEFSpPy7T3OePWtr8NM2lvaiULK8TL5ijO0nP+9ZqXwjdHU9Ovra6gjkiVluTsPzk9Co5AwDgAY7c0ah2l8AxXMV2tg7y0u44IRHdSCXf8ovW4l9ecHBHXpg/3CLxd4f1+EjVNHu3u8ptnto/4TJ6shHXn7j+1b+90eC9tVgmnuFCOHR1fayY9CB6cVS15mghEBkZ45DhlHLhRznOeeQKRY5wzy9sZZLyVxXR5gup3OrTQ2F7awWVxCDIfjUdDIMDCbuT15z7Uc6PrNq0JuLX42ORkZVWZWjVs/lKkcjGPX1rQ6x4W/GoI5roXm6Mjy5FdSSpIByv2H69ateKbaLT9CCWsUq3S7EjMjsSQuMhW6AkA8+xqXG6/ZLRvWaMaUOi9rGmtqOhyx2c9yJokLKFXJZ1GQvTnnt3rzzS9Sj/ABOKO7v57k79pge3MGCeM71bIAyeK9J8JW9+fD6yXO6CeRmZF3iTKn8pY9M/TtiqUukXmsyKLpJLOSIlhcRlMluhHTkEHvVlCnWkQm5/aae0VIXur3OkvqMEd2zefC9ku5AoyCrE8t1GfTg/RhpegWSarBcyzS3N7EpBMsKrhv6gQPY/rWd0BY7fWJbF7e6juAz/APlszFogmcNk/LtIHQe1bDUNbg03STd7WufL2LJhdpGf5iMHj6VZafslcZMX6w+jtjqtrqOq3Vr8G8c9v1dx1Gcf89+Kak4pfper2mqRBrd8Pt3bCeo6ZBzyPf8AbpVwtVEZGqT0z5moe6vmaoE06Qp5lYWF1rWnFJbsx2bMcIANwwc9R1FONL0V9LRY7C8kjjx82QGLH15qGgae2mWXkNM0zk7mZmJ7dBTVWNWjHpbJulVbS0faaL+O8eSWYCItk5O5jTgzgncSAB79KWI5qvqiTXNusUUgQFgSe/Fc5QeTNB5oWMyN+UDND0zUYr0EJ+cZLAj8tU7SEw2Yhldpmb87OetWLXZCh8pdqj0HJpHIyZeubgwwSNGuXC/KPeo6bM9zATPD5ePUgk/pQ1YnrzRkkPT9hSNDJltCFGF4FT3DoaqqxogY0mjvfsDqukWerW6wXaFkDhxtYqwI6cirlvDHbwRwQrtjjUKq5zgCoKxqQY0GthCqAM7QBnrx1qWaCGNSDUNHBQa7mhbuK6pyaIAvaudK7X1ABHNLNU0ePULiOdp5onRduYmxlc5wR96aEUJm9a5yqWmPNOXtFL4IW7F7aVg+BtRm+X6117VNQtni1K2hkj3BhG4DAkd6hdW8kl0sqXMkZOAQuMH/AN9auZIABJJA702tLQG9nVCRoI4kCRqMKoGAAK4WqJaolqKQCLRREsTEpLDDcdaqRabaQRSxxxAJKfmGev8AtVlnNQLGipQVTXpibSvDlhpOpTXloCGcFQvOFBOTjnFN2eouxoRY0ylC1TfbJl6GXGetDdzQ9xNUUibP/9k="/>
          <p:cNvSpPr>
            <a:spLocks noChangeAspect="1" noChangeArrowheads="1"/>
          </p:cNvSpPr>
          <p:nvPr/>
        </p:nvSpPr>
        <p:spPr bwMode="auto">
          <a:xfrm>
            <a:off x="207433" y="-593725"/>
            <a:ext cx="2489200" cy="1247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8198" name="Picture 6" descr="http://www.stoptherobbery.com/Pil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6637" y="2075392"/>
            <a:ext cx="5151075" cy="2587224"/>
          </a:xfrm>
          <a:prstGeom prst="rect">
            <a:avLst/>
          </a:prstGeom>
          <a:noFill/>
        </p:spPr>
      </p:pic>
      <p:sp>
        <p:nvSpPr>
          <p:cNvPr id="8" name="TekstSylinder 7"/>
          <p:cNvSpPr txBox="1"/>
          <p:nvPr/>
        </p:nvSpPr>
        <p:spPr>
          <a:xfrm>
            <a:off x="1210961" y="1037968"/>
            <a:ext cx="337859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err="1" smtClean="0"/>
              <a:t>Fosamax</a:t>
            </a:r>
            <a:endParaRPr lang="nb-NO" sz="2800" dirty="0" smtClean="0"/>
          </a:p>
          <a:p>
            <a:endParaRPr lang="nb-NO" sz="2800" dirty="0"/>
          </a:p>
          <a:p>
            <a:r>
              <a:rPr lang="nb-NO" sz="2800" dirty="0" smtClean="0"/>
              <a:t>ASA/</a:t>
            </a:r>
            <a:r>
              <a:rPr lang="nb-NO" sz="2800" dirty="0" err="1" smtClean="0"/>
              <a:t>platehemmere</a:t>
            </a:r>
            <a:endParaRPr lang="nb-NO" sz="2800" dirty="0" smtClean="0"/>
          </a:p>
          <a:p>
            <a:endParaRPr lang="nb-NO" sz="2800" dirty="0" smtClean="0"/>
          </a:p>
          <a:p>
            <a:r>
              <a:rPr lang="nb-NO" sz="2800" dirty="0" err="1" smtClean="0"/>
              <a:t>NSAIDs</a:t>
            </a:r>
            <a:endParaRPr lang="nb-NO" sz="2800" dirty="0" smtClean="0"/>
          </a:p>
          <a:p>
            <a:endParaRPr lang="nb-NO" sz="2800" dirty="0"/>
          </a:p>
          <a:p>
            <a:r>
              <a:rPr lang="nb-NO" sz="2800" dirty="0" err="1" smtClean="0"/>
              <a:t>Marevan</a:t>
            </a:r>
            <a:r>
              <a:rPr lang="nb-NO" sz="2800" dirty="0" smtClean="0"/>
              <a:t> / DOAK </a:t>
            </a:r>
          </a:p>
          <a:p>
            <a:endParaRPr lang="nb-NO" sz="2800" dirty="0" smtClean="0"/>
          </a:p>
          <a:p>
            <a:r>
              <a:rPr lang="nb-NO" sz="2800" dirty="0" err="1" smtClean="0"/>
              <a:t>Prednisolon</a:t>
            </a:r>
            <a:endParaRPr lang="nb-NO" sz="2800" dirty="0" smtClean="0"/>
          </a:p>
          <a:p>
            <a:endParaRPr lang="nb-NO" sz="2800" dirty="0" smtClean="0"/>
          </a:p>
          <a:p>
            <a:r>
              <a:rPr lang="nb-NO" sz="2800" dirty="0" smtClean="0"/>
              <a:t>SSRI</a:t>
            </a:r>
            <a:endParaRPr lang="nb-NO" sz="2000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4"/>
          <a:srcRect l="766" t="4185" r="19493"/>
          <a:stretch/>
        </p:blipFill>
        <p:spPr>
          <a:xfrm>
            <a:off x="1537334" y="1943858"/>
            <a:ext cx="9158996" cy="28999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576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043" y="199310"/>
            <a:ext cx="5878984" cy="6556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788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043" y="199310"/>
            <a:ext cx="5878984" cy="6556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/>
          <a:srcRect r="6083"/>
          <a:stretch/>
        </p:blipFill>
        <p:spPr>
          <a:xfrm>
            <a:off x="2664314" y="5227035"/>
            <a:ext cx="7091198" cy="7618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5285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l="30626" t="17847" r="23280" b="6411"/>
          <a:stretch/>
        </p:blipFill>
        <p:spPr>
          <a:xfrm>
            <a:off x="1459686" y="321276"/>
            <a:ext cx="4339752" cy="6229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/>
          <a:srcRect l="19578" t="14719" r="18376" b="10435"/>
          <a:stretch/>
        </p:blipFill>
        <p:spPr>
          <a:xfrm>
            <a:off x="6233620" y="556695"/>
            <a:ext cx="4629180" cy="5758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ktangel 1"/>
          <p:cNvSpPr/>
          <p:nvPr/>
        </p:nvSpPr>
        <p:spPr>
          <a:xfrm>
            <a:off x="3978876" y="556695"/>
            <a:ext cx="1252151" cy="1847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3972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err="1" smtClean="0"/>
              <a:t>Take-home</a:t>
            </a:r>
            <a:r>
              <a:rPr lang="nb-NO" dirty="0" smtClean="0"/>
              <a:t> </a:t>
            </a:r>
            <a:r>
              <a:rPr lang="nb-NO" dirty="0" err="1" smtClean="0"/>
              <a:t>message</a:t>
            </a:r>
            <a:endParaRPr lang="nb-NO" dirty="0" smtClean="0"/>
          </a:p>
        </p:txBody>
      </p:sp>
      <p:sp>
        <p:nvSpPr>
          <p:cNvPr id="38914" name="Rectangle 3"/>
          <p:cNvSpPr>
            <a:spLocks noGrp="1" noChangeArrowheads="1"/>
          </p:cNvSpPr>
          <p:nvPr>
            <p:ph idx="1"/>
          </p:nvPr>
        </p:nvSpPr>
        <p:spPr>
          <a:xfrm>
            <a:off x="2207568" y="1556793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Clr>
                <a:schemeClr val="tx1"/>
              </a:buClr>
            </a:pPr>
            <a:r>
              <a:rPr lang="nb-NO" sz="2900" dirty="0" smtClean="0"/>
              <a:t>Risikovurdering i mottak - </a:t>
            </a:r>
          </a:p>
          <a:p>
            <a:pPr lvl="2">
              <a:lnSpc>
                <a:spcPct val="80000"/>
              </a:lnSpc>
              <a:buClr>
                <a:schemeClr val="tx1"/>
              </a:buClr>
            </a:pPr>
            <a:r>
              <a:rPr lang="nb-NO" sz="2500" dirty="0" smtClean="0"/>
              <a:t>PPI/væske/SAG/erytromycin</a:t>
            </a:r>
            <a:endParaRPr lang="nb-NO" sz="2500" dirty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</a:pPr>
            <a:endParaRPr lang="nb-NO" sz="2900" dirty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</a:pPr>
            <a:r>
              <a:rPr lang="nb-NO" sz="2900" dirty="0"/>
              <a:t>Behandlingsstrategi tilpasses risiko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</a:pPr>
            <a:endParaRPr lang="nb-NO" sz="2900" dirty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</a:pPr>
            <a:r>
              <a:rPr lang="nb-NO" sz="2900" dirty="0"/>
              <a:t>Alle skal i utgangspunktet </a:t>
            </a:r>
            <a:r>
              <a:rPr lang="nb-NO" sz="2900" dirty="0" err="1"/>
              <a:t>gastroskoperes</a:t>
            </a:r>
            <a:r>
              <a:rPr lang="nb-NO" sz="2900" dirty="0"/>
              <a:t> - men når?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</a:pPr>
            <a:endParaRPr lang="nb-NO" sz="2900" dirty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</a:pPr>
            <a:r>
              <a:rPr lang="nb-NO" sz="2900" dirty="0"/>
              <a:t>Overvåkning (</a:t>
            </a:r>
            <a:r>
              <a:rPr lang="nb-NO" sz="2900" dirty="0" smtClean="0"/>
              <a:t>BT/puls/</a:t>
            </a:r>
            <a:r>
              <a:rPr lang="nb-NO" sz="2900" dirty="0" err="1" smtClean="0"/>
              <a:t>diurese</a:t>
            </a:r>
            <a:r>
              <a:rPr lang="nb-NO" sz="2900" dirty="0" smtClean="0"/>
              <a:t>/</a:t>
            </a:r>
            <a:r>
              <a:rPr lang="nb-NO" sz="2900" dirty="0" err="1" smtClean="0"/>
              <a:t>Hb</a:t>
            </a:r>
            <a:r>
              <a:rPr lang="nb-NO" sz="2900" dirty="0"/>
              <a:t>)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</a:pPr>
            <a:endParaRPr lang="nb-NO" sz="2900" dirty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</a:pPr>
            <a:r>
              <a:rPr lang="nb-NO" sz="2900" dirty="0"/>
              <a:t>Behandle medikamentelt + </a:t>
            </a:r>
            <a:r>
              <a:rPr lang="nb-NO" sz="2900" dirty="0" smtClean="0"/>
              <a:t>endoskopisk </a:t>
            </a:r>
            <a:endParaRPr lang="nb-NO" sz="2900" dirty="0"/>
          </a:p>
          <a:p>
            <a:pPr marL="457200" lvl="1" indent="0">
              <a:lnSpc>
                <a:spcPct val="80000"/>
              </a:lnSpc>
              <a:buClr>
                <a:schemeClr val="tx1"/>
              </a:buClr>
              <a:buNone/>
            </a:pPr>
            <a:r>
              <a:rPr lang="nb-NO" sz="2500" dirty="0"/>
              <a:t>– vurdere reblødningsfare</a:t>
            </a:r>
          </a:p>
        </p:txBody>
      </p:sp>
    </p:spTree>
    <p:extLst>
      <p:ext uri="{BB962C8B-B14F-4D97-AF65-F5344CB8AC3E}">
        <p14:creationId xmlns:p14="http://schemas.microsoft.com/office/powerpoint/2010/main" val="237747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834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3200" dirty="0" smtClean="0"/>
              <a:t>Symptomer/funn ved øvre GI-blødning</a:t>
            </a:r>
          </a:p>
        </p:txBody>
      </p:sp>
      <p:sp>
        <p:nvSpPr>
          <p:cNvPr id="21505" name="Rectangle 3"/>
          <p:cNvSpPr>
            <a:spLocks noGrp="1" noChangeArrowheads="1"/>
          </p:cNvSpPr>
          <p:nvPr>
            <p:ph idx="1"/>
          </p:nvPr>
        </p:nvSpPr>
        <p:spPr>
          <a:xfrm>
            <a:off x="3431704" y="1628801"/>
            <a:ext cx="5184576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nb-NO" sz="2400" dirty="0" err="1"/>
              <a:t>hematemese</a:t>
            </a:r>
            <a:endParaRPr lang="nb-NO" sz="2400" dirty="0"/>
          </a:p>
          <a:p>
            <a:pPr eaLnBrk="1" hangingPunct="1"/>
            <a:r>
              <a:rPr lang="nb-NO" sz="2400" dirty="0" err="1"/>
              <a:t>melena</a:t>
            </a:r>
            <a:endParaRPr lang="nb-NO" sz="2400" dirty="0"/>
          </a:p>
          <a:p>
            <a:pPr eaLnBrk="1" hangingPunct="1"/>
            <a:r>
              <a:rPr lang="nb-NO" sz="2400" dirty="0"/>
              <a:t>sjokksymptomer</a:t>
            </a:r>
          </a:p>
          <a:p>
            <a:pPr eaLnBrk="1" hangingPunct="1"/>
            <a:r>
              <a:rPr lang="nb-NO" sz="2400" dirty="0"/>
              <a:t>synkope</a:t>
            </a:r>
          </a:p>
          <a:p>
            <a:pPr eaLnBrk="1" hangingPunct="1"/>
            <a:r>
              <a:rPr lang="nb-NO" sz="2400" dirty="0"/>
              <a:t>magesmerter? kvalme?</a:t>
            </a:r>
          </a:p>
          <a:p>
            <a:pPr eaLnBrk="1" hangingPunct="1"/>
            <a:r>
              <a:rPr lang="nb-NO" sz="2400" dirty="0"/>
              <a:t>anemi +/- jernmangel</a:t>
            </a:r>
          </a:p>
        </p:txBody>
      </p:sp>
      <p:sp>
        <p:nvSpPr>
          <p:cNvPr id="21507" name="Line 5"/>
          <p:cNvSpPr>
            <a:spLocks noChangeShapeType="1"/>
          </p:cNvSpPr>
          <p:nvPr/>
        </p:nvSpPr>
        <p:spPr bwMode="auto">
          <a:xfrm>
            <a:off x="4727575" y="5300663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6023992" y="5013325"/>
            <a:ext cx="3671887" cy="954107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nb-NO" sz="2800" dirty="0">
                <a:solidFill>
                  <a:prstClr val="white"/>
                </a:solidFill>
                <a:latin typeface="Century Gothic" panose="020B0502020202020204"/>
              </a:rPr>
              <a:t>til kirurgisk </a:t>
            </a:r>
            <a:r>
              <a:rPr lang="nb-NO" sz="2800" dirty="0" smtClean="0">
                <a:solidFill>
                  <a:prstClr val="white"/>
                </a:solidFill>
                <a:latin typeface="Century Gothic" panose="020B0502020202020204"/>
              </a:rPr>
              <a:t>avdeling(?)</a:t>
            </a:r>
            <a:endParaRPr lang="nb-NO" sz="280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1847850" y="5013325"/>
            <a:ext cx="2592388" cy="5222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nb-NO" sz="2800" dirty="0" err="1">
                <a:solidFill>
                  <a:prstClr val="white"/>
                </a:solidFill>
                <a:latin typeface="Century Gothic" panose="020B0502020202020204"/>
              </a:rPr>
              <a:t>hematokesi</a:t>
            </a:r>
            <a:endParaRPr lang="nb-NO" sz="2800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2350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3600" dirty="0" smtClean="0"/>
              <a:t>Risikovurdering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617036" y="1771370"/>
            <a:ext cx="7859713" cy="4525963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</a:pPr>
            <a:r>
              <a:rPr lang="nb-NO" sz="3600" dirty="0"/>
              <a:t>Anamnese</a:t>
            </a:r>
          </a:p>
          <a:p>
            <a:pPr lvl="1" eaLnBrk="1" hangingPunct="1">
              <a:buClr>
                <a:schemeClr val="tx1"/>
              </a:buClr>
            </a:pPr>
            <a:r>
              <a:rPr lang="nb-NO" sz="2400" dirty="0"/>
              <a:t>symptomdebut?</a:t>
            </a:r>
          </a:p>
          <a:p>
            <a:pPr lvl="1">
              <a:buClr>
                <a:schemeClr val="tx1"/>
              </a:buClr>
            </a:pPr>
            <a:r>
              <a:rPr lang="nb-NO" sz="2400" dirty="0" err="1"/>
              <a:t>hematemese</a:t>
            </a:r>
            <a:r>
              <a:rPr lang="nb-NO" sz="2400" dirty="0"/>
              <a:t>/</a:t>
            </a:r>
            <a:r>
              <a:rPr lang="nb-NO" sz="2400" dirty="0" err="1"/>
              <a:t>melena</a:t>
            </a:r>
            <a:r>
              <a:rPr lang="nb-NO" sz="2400" dirty="0"/>
              <a:t>/</a:t>
            </a:r>
            <a:r>
              <a:rPr lang="nb-NO" sz="2400" dirty="0" err="1"/>
              <a:t>hematokesi</a:t>
            </a:r>
            <a:endParaRPr lang="nb-NO" sz="2400" dirty="0"/>
          </a:p>
          <a:p>
            <a:pPr lvl="1">
              <a:buClr>
                <a:schemeClr val="tx1"/>
              </a:buClr>
            </a:pPr>
            <a:r>
              <a:rPr lang="nb-NO" sz="2400" dirty="0"/>
              <a:t>mengde blod?</a:t>
            </a:r>
          </a:p>
          <a:p>
            <a:pPr lvl="1" eaLnBrk="1" hangingPunct="1">
              <a:buClr>
                <a:schemeClr val="tx1"/>
              </a:buClr>
            </a:pPr>
            <a:r>
              <a:rPr lang="nb-NO" sz="2400" dirty="0"/>
              <a:t>medikamenter (NSAIDS/ASA/</a:t>
            </a:r>
            <a:r>
              <a:rPr lang="nb-NO" sz="2400" dirty="0" err="1"/>
              <a:t>Plavix</a:t>
            </a:r>
            <a:r>
              <a:rPr lang="nb-NO" sz="2400" dirty="0"/>
              <a:t>/</a:t>
            </a:r>
            <a:r>
              <a:rPr lang="nb-NO" sz="2400" dirty="0" err="1"/>
              <a:t>marevan</a:t>
            </a:r>
            <a:r>
              <a:rPr lang="nb-NO" sz="2400" dirty="0"/>
              <a:t>/LMWH..)</a:t>
            </a:r>
          </a:p>
          <a:p>
            <a:pPr lvl="1" eaLnBrk="1" hangingPunct="1">
              <a:buClr>
                <a:schemeClr val="tx1"/>
              </a:buClr>
            </a:pPr>
            <a:r>
              <a:rPr lang="nb-NO" sz="2400" dirty="0"/>
              <a:t>tidligere ulcus?</a:t>
            </a:r>
          </a:p>
          <a:p>
            <a:pPr lvl="1" eaLnBrk="1" hangingPunct="1">
              <a:buClr>
                <a:schemeClr val="tx1"/>
              </a:buClr>
            </a:pPr>
            <a:r>
              <a:rPr lang="nb-NO" sz="2400" dirty="0"/>
              <a:t>andre sykdommer (alkohol/leversykdom..)</a:t>
            </a:r>
          </a:p>
        </p:txBody>
      </p:sp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6867525" y="9286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b-NO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2213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.slidesharecdn.com/management-20of-20ugib-20ug-140412021606-phpapp02/95/upper-gi-bleed-approach-and-management-26-638.jpg?cb=139726915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203" y="832022"/>
            <a:ext cx="7138169" cy="535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04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Risikovurdering</a:t>
            </a:r>
          </a:p>
        </p:txBody>
      </p:sp>
      <p:sp>
        <p:nvSpPr>
          <p:cNvPr id="23554" name="Rectangle 8"/>
          <p:cNvSpPr>
            <a:spLocks noGrp="1" noChangeArrowheads="1"/>
          </p:cNvSpPr>
          <p:nvPr>
            <p:ph idx="1"/>
          </p:nvPr>
        </p:nvSpPr>
        <p:spPr>
          <a:xfrm>
            <a:off x="3242819" y="1853248"/>
            <a:ext cx="6711654" cy="4195481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nb-NO" sz="2400" dirty="0"/>
              <a:t>alder &gt; 60</a:t>
            </a:r>
          </a:p>
          <a:p>
            <a:pPr eaLnBrk="1" hangingPunct="1">
              <a:buClr>
                <a:schemeClr val="tx1"/>
              </a:buClr>
            </a:pPr>
            <a:r>
              <a:rPr lang="nb-NO" sz="2400" dirty="0"/>
              <a:t>puls &gt; 100/min</a:t>
            </a:r>
          </a:p>
          <a:p>
            <a:pPr eaLnBrk="1" hangingPunct="1">
              <a:buClr>
                <a:schemeClr val="tx1"/>
              </a:buClr>
            </a:pPr>
            <a:r>
              <a:rPr lang="nb-NO" sz="2400" dirty="0"/>
              <a:t>systolisk BT &lt; 100</a:t>
            </a:r>
          </a:p>
          <a:p>
            <a:pPr eaLnBrk="1" hangingPunct="1">
              <a:buClr>
                <a:schemeClr val="tx1"/>
              </a:buClr>
            </a:pPr>
            <a:r>
              <a:rPr lang="nb-NO" sz="2400" dirty="0" err="1"/>
              <a:t>Hb</a:t>
            </a:r>
            <a:r>
              <a:rPr lang="nb-NO" sz="2400" dirty="0"/>
              <a:t> &lt; 10 (blodgass)</a:t>
            </a:r>
          </a:p>
          <a:p>
            <a:pPr eaLnBrk="1" hangingPunct="1">
              <a:buClr>
                <a:schemeClr val="tx1"/>
              </a:buClr>
            </a:pPr>
            <a:r>
              <a:rPr lang="nb-NO" sz="2400" dirty="0" err="1"/>
              <a:t>komorbiditet</a:t>
            </a:r>
            <a:endParaRPr lang="nb-NO" sz="2400" dirty="0"/>
          </a:p>
          <a:p>
            <a:pPr lvl="1" eaLnBrk="1" hangingPunct="1">
              <a:buClr>
                <a:schemeClr val="tx1"/>
              </a:buClr>
            </a:pPr>
            <a:r>
              <a:rPr lang="nb-NO" sz="2400" dirty="0"/>
              <a:t>hjertesvikt, nyresvikt, leversvikt, </a:t>
            </a:r>
            <a:r>
              <a:rPr lang="nb-NO" sz="2400" dirty="0" err="1"/>
              <a:t>respirasjonsvikt</a:t>
            </a:r>
            <a:r>
              <a:rPr lang="nb-NO" sz="2400" dirty="0"/>
              <a:t>, malign sykdom </a:t>
            </a:r>
          </a:p>
          <a:p>
            <a:pPr algn="ctr" eaLnBrk="1" hangingPunct="1">
              <a:buClr>
                <a:schemeClr val="tx1"/>
              </a:buClr>
              <a:buFontTx/>
              <a:buNone/>
            </a:pPr>
            <a:endParaRPr lang="nb-NO" dirty="0" smtClean="0"/>
          </a:p>
        </p:txBody>
      </p:sp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2495551" y="5300663"/>
            <a:ext cx="59039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nb-NO">
              <a:solidFill>
                <a:prstClr val="white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20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l="30626" t="17847" r="23280" b="6411"/>
          <a:stretch/>
        </p:blipFill>
        <p:spPr>
          <a:xfrm>
            <a:off x="1293718" y="345987"/>
            <a:ext cx="4339752" cy="6229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/>
          <a:srcRect l="19578" t="14719" r="18376" b="10435"/>
          <a:stretch/>
        </p:blipFill>
        <p:spPr>
          <a:xfrm>
            <a:off x="6233620" y="574910"/>
            <a:ext cx="4629180" cy="5758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Ellipse 1"/>
          <p:cNvSpPr/>
          <p:nvPr/>
        </p:nvSpPr>
        <p:spPr>
          <a:xfrm>
            <a:off x="6277474" y="667265"/>
            <a:ext cx="2333731" cy="12439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noFill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6277474" y="4481383"/>
            <a:ext cx="4541472" cy="5395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noFill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1360832" y="3097429"/>
            <a:ext cx="3929448" cy="8649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noFill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360832" y="2743201"/>
            <a:ext cx="1316466" cy="280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noFill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3805881" y="574910"/>
            <a:ext cx="1252151" cy="1847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4734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I akuttmottak</a:t>
            </a:r>
          </a:p>
        </p:txBody>
      </p:sp>
    </p:spTree>
    <p:extLst>
      <p:ext uri="{BB962C8B-B14F-4D97-AF65-F5344CB8AC3E}">
        <p14:creationId xmlns:p14="http://schemas.microsoft.com/office/powerpoint/2010/main" val="292680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D96DBD8221D6246B78644CC649A397F" ma:contentTypeVersion="24" ma:contentTypeDescription="Opprett et nytt dokument." ma:contentTypeScope="" ma:versionID="8811a4be57d190e12f1e3b956d539e14">
  <xsd:schema xmlns:xsd="http://www.w3.org/2001/XMLSchema" xmlns:xs="http://www.w3.org/2001/XMLSchema" xmlns:p="http://schemas.microsoft.com/office/2006/metadata/properties" xmlns:ns1="http://schemas.microsoft.com/sharepoint/v3" xmlns:ns2="2b736855-fd40-4ef5-b84c-7e050bd66b15" targetNamespace="http://schemas.microsoft.com/office/2006/metadata/properties" ma:root="true" ma:fieldsID="34c6c5f98c26bdbb9b4eb3a602532db1" ns1:_="" ns2:_="">
    <xsd:import namespace="http://schemas.microsoft.com/sharepoint/v3"/>
    <xsd:import namespace="2b736855-fd40-4ef5-b84c-7e050bd66b15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3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14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736855-fd40-4ef5-b84c-7e050bd66b1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da79b1bc-8501-45f1-a10b-26f75f2860bf}" ma:internalName="TaxCatchAll" ma:showField="CatchAllData" ma:web="2b736855-fd40-4ef5-b84c-7e050bd66b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da79b1bc-8501-45f1-a10b-26f75f2860bf}" ma:internalName="TaxCatchAllLabel" ma:readOnly="true" ma:showField="CatchAllDataLabel" ma:web="2b736855-fd40-4ef5-b84c-7e050bd66b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2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NSPRollUpIngress xmlns="2b736855-fd40-4ef5-b84c-7e050bd66b15" xsi:nil="true"/>
    <PublishingExpirationDate xmlns="http://schemas.microsoft.com/sharepoint/v3" xsi:nil="true"/>
    <TaxKeywordTaxHTField xmlns="2b736855-fd40-4ef5-b84c-7e050bd66b15">
      <Terms xmlns="http://schemas.microsoft.com/office/infopath/2007/PartnerControls"/>
    </TaxKeywordTaxHTField>
    <PublishingStartDate xmlns="http://schemas.microsoft.com/sharepoint/v3" xsi:nil="true"/>
    <TaxCatchAll xmlns="2b736855-fd40-4ef5-b84c-7e050bd66b15"/>
  </documentManagement>
</p:properties>
</file>

<file path=customXml/itemProps1.xml><?xml version="1.0" encoding="utf-8"?>
<ds:datastoreItem xmlns:ds="http://schemas.openxmlformats.org/officeDocument/2006/customXml" ds:itemID="{0393B407-8770-4AB5-9C0B-BB82AC7C050E}"/>
</file>

<file path=customXml/itemProps2.xml><?xml version="1.0" encoding="utf-8"?>
<ds:datastoreItem xmlns:ds="http://schemas.openxmlformats.org/officeDocument/2006/customXml" ds:itemID="{2D208BB5-55E4-4015-9A49-CAC5E84C1B09}"/>
</file>

<file path=customXml/itemProps3.xml><?xml version="1.0" encoding="utf-8"?>
<ds:datastoreItem xmlns:ds="http://schemas.openxmlformats.org/officeDocument/2006/customXml" ds:itemID="{18169D58-AAB2-49C0-AAFE-77871F833D97}"/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583</Words>
  <Application>Microsoft Office PowerPoint</Application>
  <PresentationFormat>Widescreen</PresentationFormat>
  <Paragraphs>128</Paragraphs>
  <Slides>31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31</vt:i4>
      </vt:variant>
    </vt:vector>
  </HeadingPairs>
  <TitlesOfParts>
    <vt:vector size="38" baseType="lpstr">
      <vt:lpstr>Arial</vt:lpstr>
      <vt:lpstr>Calibri</vt:lpstr>
      <vt:lpstr>Century Gothic</vt:lpstr>
      <vt:lpstr>Tahoma</vt:lpstr>
      <vt:lpstr>Wingdings 3</vt:lpstr>
      <vt:lpstr>Ion</vt:lpstr>
      <vt:lpstr>1_Ion</vt:lpstr>
      <vt:lpstr>GI-blødning; kasuistikk</vt:lpstr>
      <vt:lpstr>PowerPoint-presentasjon</vt:lpstr>
      <vt:lpstr>PowerPoint-presentasjon</vt:lpstr>
      <vt:lpstr>Symptomer/funn ved øvre GI-blødning</vt:lpstr>
      <vt:lpstr>Risikovurdering</vt:lpstr>
      <vt:lpstr>PowerPoint-presentasjon</vt:lpstr>
      <vt:lpstr>Risikovurdering</vt:lpstr>
      <vt:lpstr>PowerPoint-presentasjon</vt:lpstr>
      <vt:lpstr>I akuttmottak</vt:lpstr>
      <vt:lpstr>I akuttmottak</vt:lpstr>
      <vt:lpstr>I akuttmottak</vt:lpstr>
      <vt:lpstr>Behandling</vt:lpstr>
      <vt:lpstr>Behandling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Reblødningsrisiko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Take-home message</vt:lpstr>
      <vt:lpstr>PowerPoint-presentasjon</vt:lpstr>
    </vt:vector>
  </TitlesOfParts>
  <Company>Helse Vest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GI-blødning;  medikamentell og endoskopisk behandling</dc:title>
  <dc:creator>Hope, Håvar Blich</dc:creator>
  <cp:keywords/>
  <cp:lastModifiedBy>Hope, Håvar Blich</cp:lastModifiedBy>
  <cp:revision>22</cp:revision>
  <dcterms:created xsi:type="dcterms:W3CDTF">2022-04-22T07:10:05Z</dcterms:created>
  <dcterms:modified xsi:type="dcterms:W3CDTF">2022-05-09T14:30:14Z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0x0101004D96DBD8221D6246B78644CC649A397F</vt:lpwstr>
  </property>
  <property fmtid="{D5CDD505-2E9C-101B-9397-08002B2CF9AE}" pid="3" name="TaxKeyword">
    <vt:lpwstr/>
  </property>
</Properties>
</file>