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57" r:id="rId3"/>
    <p:sldId id="258" r:id="rId4"/>
    <p:sldId id="287" r:id="rId5"/>
    <p:sldId id="288" r:id="rId6"/>
    <p:sldId id="289" r:id="rId7"/>
    <p:sldId id="290" r:id="rId8"/>
    <p:sldId id="291" r:id="rId9"/>
    <p:sldId id="261" r:id="rId10"/>
    <p:sldId id="285" r:id="rId11"/>
    <p:sldId id="286" r:id="rId12"/>
    <p:sldId id="267" r:id="rId13"/>
    <p:sldId id="269" r:id="rId14"/>
    <p:sldId id="260" r:id="rId15"/>
    <p:sldId id="270" r:id="rId16"/>
    <p:sldId id="263" r:id="rId17"/>
    <p:sldId id="284" r:id="rId18"/>
    <p:sldId id="262" r:id="rId19"/>
    <p:sldId id="28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792" autoAdjust="0"/>
  </p:normalViewPr>
  <p:slideViewPr>
    <p:cSldViewPr snapToGrid="0">
      <p:cViewPr varScale="1">
        <p:scale>
          <a:sx n="82" d="100"/>
          <a:sy n="82" d="100"/>
        </p:scale>
        <p:origin x="438" y="96"/>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EB7FE-56B8-40D7-ADA4-DBE543BF41C2}" type="datetimeFigureOut">
              <a:rPr lang="nb-NO" smtClean="0"/>
              <a:t>21.10.2024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98E07-6135-44C8-B9AC-E08208CCA09F}" type="slidenum">
              <a:rPr lang="nb-NO" smtClean="0"/>
              <a:t>‹#›</a:t>
            </a:fld>
            <a:endParaRPr lang="nb-NO"/>
          </a:p>
        </p:txBody>
      </p:sp>
    </p:spTree>
    <p:extLst>
      <p:ext uri="{BB962C8B-B14F-4D97-AF65-F5344CB8AC3E}">
        <p14:creationId xmlns:p14="http://schemas.microsoft.com/office/powerpoint/2010/main" val="669986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Akkurat</a:t>
            </a:r>
            <a:r>
              <a:rPr lang="nb-NO" baseline="0" dirty="0"/>
              <a:t> som ved </a:t>
            </a:r>
            <a:r>
              <a:rPr lang="nb-NO" baseline="0" dirty="0" err="1"/>
              <a:t>ileokoloskopi</a:t>
            </a:r>
            <a:r>
              <a:rPr lang="nb-NO" baseline="0" dirty="0"/>
              <a:t> er det lett for at vi som instruktører «tar over» undersøkelsen for kandidaten. Dette er skjer nok delvis fordi vi mangler ord for eller ikke har et bevisst forhold til hvordan vi skal beskrive det vi gjør. </a:t>
            </a:r>
          </a:p>
          <a:p>
            <a:endParaRPr lang="nb-NO" baseline="0" dirty="0"/>
          </a:p>
          <a:p>
            <a:r>
              <a:rPr lang="nb-NO" baseline="0" dirty="0"/>
              <a:t>Vi trenger et vokabular</a:t>
            </a:r>
          </a:p>
          <a:p>
            <a:endParaRPr lang="nb-NO" baseline="0" dirty="0"/>
          </a:p>
          <a:p>
            <a:r>
              <a:rPr lang="nb-NO" baseline="0" dirty="0"/>
              <a:t>Ikke minst for å unngå utsagn av typen: «Det er vanskelig å fremstille pankreas, men det kommer etter hvert som du blir vant til å føre </a:t>
            </a:r>
            <a:r>
              <a:rPr lang="nb-NO" baseline="0" dirty="0" err="1"/>
              <a:t>proben</a:t>
            </a:r>
            <a:r>
              <a:rPr lang="nb-NO" baseline="0" dirty="0"/>
              <a:t>.» HVA er det man skal bli vant til. Vi som undervisere må klare å sette ord på det.</a:t>
            </a:r>
          </a:p>
        </p:txBody>
      </p:sp>
      <p:sp>
        <p:nvSpPr>
          <p:cNvPr id="4" name="Plassholder for lysbildenummer 3"/>
          <p:cNvSpPr>
            <a:spLocks noGrp="1"/>
          </p:cNvSpPr>
          <p:nvPr>
            <p:ph type="sldNum" sz="quarter" idx="10"/>
          </p:nvPr>
        </p:nvSpPr>
        <p:spPr/>
        <p:txBody>
          <a:bodyPr/>
          <a:lstStyle/>
          <a:p>
            <a:fld id="{0DB98E07-6135-44C8-B9AC-E08208CCA09F}" type="slidenum">
              <a:rPr lang="nb-NO" smtClean="0"/>
              <a:t>1</a:t>
            </a:fld>
            <a:endParaRPr lang="nb-NO"/>
          </a:p>
        </p:txBody>
      </p:sp>
    </p:spTree>
    <p:extLst>
      <p:ext uri="{BB962C8B-B14F-4D97-AF65-F5344CB8AC3E}">
        <p14:creationId xmlns:p14="http://schemas.microsoft.com/office/powerpoint/2010/main" val="2253245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DB98E07-6135-44C8-B9AC-E08208CCA09F}" type="slidenum">
              <a:rPr lang="nb-NO" smtClean="0"/>
              <a:t>15</a:t>
            </a:fld>
            <a:endParaRPr lang="nb-NO"/>
          </a:p>
        </p:txBody>
      </p:sp>
    </p:spTree>
    <p:extLst>
      <p:ext uri="{BB962C8B-B14F-4D97-AF65-F5344CB8AC3E}">
        <p14:creationId xmlns:p14="http://schemas.microsoft.com/office/powerpoint/2010/main" val="2558441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DB98E07-6135-44C8-B9AC-E08208CCA09F}" type="slidenum">
              <a:rPr lang="nb-NO" smtClean="0"/>
              <a:t>16</a:t>
            </a:fld>
            <a:endParaRPr lang="nb-NO"/>
          </a:p>
        </p:txBody>
      </p:sp>
    </p:spTree>
    <p:extLst>
      <p:ext uri="{BB962C8B-B14F-4D97-AF65-F5344CB8AC3E}">
        <p14:creationId xmlns:p14="http://schemas.microsoft.com/office/powerpoint/2010/main" val="4009444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DB98E07-6135-44C8-B9AC-E08208CCA09F}" type="slidenum">
              <a:rPr lang="nb-NO" smtClean="0"/>
              <a:t>17</a:t>
            </a:fld>
            <a:endParaRPr lang="nb-NO"/>
          </a:p>
        </p:txBody>
      </p:sp>
    </p:spTree>
    <p:extLst>
      <p:ext uri="{BB962C8B-B14F-4D97-AF65-F5344CB8AC3E}">
        <p14:creationId xmlns:p14="http://schemas.microsoft.com/office/powerpoint/2010/main" val="3685698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DB98E07-6135-44C8-B9AC-E08208CCA09F}" type="slidenum">
              <a:rPr lang="nb-NO" smtClean="0"/>
              <a:t>18</a:t>
            </a:fld>
            <a:endParaRPr lang="nb-NO"/>
          </a:p>
        </p:txBody>
      </p:sp>
    </p:spTree>
    <p:extLst>
      <p:ext uri="{BB962C8B-B14F-4D97-AF65-F5344CB8AC3E}">
        <p14:creationId xmlns:p14="http://schemas.microsoft.com/office/powerpoint/2010/main" val="3654824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DB98E07-6135-44C8-B9AC-E08208CCA09F}" type="slidenum">
              <a:rPr lang="nb-NO" smtClean="0"/>
              <a:t>2</a:t>
            </a:fld>
            <a:endParaRPr lang="nb-NO"/>
          </a:p>
        </p:txBody>
      </p:sp>
    </p:spTree>
    <p:extLst>
      <p:ext uri="{BB962C8B-B14F-4D97-AF65-F5344CB8AC3E}">
        <p14:creationId xmlns:p14="http://schemas.microsoft.com/office/powerpoint/2010/main" val="1757924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aseline="0" dirty="0"/>
          </a:p>
        </p:txBody>
      </p:sp>
      <p:sp>
        <p:nvSpPr>
          <p:cNvPr id="4" name="Plassholder for lysbildenummer 3"/>
          <p:cNvSpPr>
            <a:spLocks noGrp="1"/>
          </p:cNvSpPr>
          <p:nvPr>
            <p:ph type="sldNum" sz="quarter" idx="10"/>
          </p:nvPr>
        </p:nvSpPr>
        <p:spPr/>
        <p:txBody>
          <a:bodyPr/>
          <a:lstStyle/>
          <a:p>
            <a:fld id="{0DB98E07-6135-44C8-B9AC-E08208CCA09F}" type="slidenum">
              <a:rPr lang="nb-NO" smtClean="0"/>
              <a:t>3</a:t>
            </a:fld>
            <a:endParaRPr lang="nb-NO"/>
          </a:p>
        </p:txBody>
      </p:sp>
    </p:spTree>
    <p:extLst>
      <p:ext uri="{BB962C8B-B14F-4D97-AF65-F5344CB8AC3E}">
        <p14:creationId xmlns:p14="http://schemas.microsoft.com/office/powerpoint/2010/main" val="403525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DB98E07-6135-44C8-B9AC-E08208CCA09F}" type="slidenum">
              <a:rPr lang="nb-NO" smtClean="0"/>
              <a:t>9</a:t>
            </a:fld>
            <a:endParaRPr lang="nb-NO"/>
          </a:p>
        </p:txBody>
      </p:sp>
    </p:spTree>
    <p:extLst>
      <p:ext uri="{BB962C8B-B14F-4D97-AF65-F5344CB8AC3E}">
        <p14:creationId xmlns:p14="http://schemas.microsoft.com/office/powerpoint/2010/main" val="1232059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a:t>
            </a:r>
            <a:endParaRPr lang="nb-NO" dirty="0"/>
          </a:p>
        </p:txBody>
      </p:sp>
      <p:sp>
        <p:nvSpPr>
          <p:cNvPr id="4" name="Plassholder for lysbildenummer 3"/>
          <p:cNvSpPr>
            <a:spLocks noGrp="1"/>
          </p:cNvSpPr>
          <p:nvPr>
            <p:ph type="sldNum" sz="quarter" idx="10"/>
          </p:nvPr>
        </p:nvSpPr>
        <p:spPr/>
        <p:txBody>
          <a:bodyPr/>
          <a:lstStyle/>
          <a:p>
            <a:fld id="{0DB98E07-6135-44C8-B9AC-E08208CCA09F}" type="slidenum">
              <a:rPr lang="nb-NO" smtClean="0"/>
              <a:t>10</a:t>
            </a:fld>
            <a:endParaRPr lang="nb-NO"/>
          </a:p>
        </p:txBody>
      </p:sp>
    </p:spTree>
    <p:extLst>
      <p:ext uri="{BB962C8B-B14F-4D97-AF65-F5344CB8AC3E}">
        <p14:creationId xmlns:p14="http://schemas.microsoft.com/office/powerpoint/2010/main" val="1746477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DB98E07-6135-44C8-B9AC-E08208CCA09F}" type="slidenum">
              <a:rPr lang="nb-NO" smtClean="0"/>
              <a:t>11</a:t>
            </a:fld>
            <a:endParaRPr lang="nb-NO"/>
          </a:p>
        </p:txBody>
      </p:sp>
    </p:spTree>
    <p:extLst>
      <p:ext uri="{BB962C8B-B14F-4D97-AF65-F5344CB8AC3E}">
        <p14:creationId xmlns:p14="http://schemas.microsoft.com/office/powerpoint/2010/main" val="293940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DB98E07-6135-44C8-B9AC-E08208CCA09F}" type="slidenum">
              <a:rPr lang="nb-NO" smtClean="0"/>
              <a:t>12</a:t>
            </a:fld>
            <a:endParaRPr lang="nb-NO"/>
          </a:p>
        </p:txBody>
      </p:sp>
    </p:spTree>
    <p:extLst>
      <p:ext uri="{BB962C8B-B14F-4D97-AF65-F5344CB8AC3E}">
        <p14:creationId xmlns:p14="http://schemas.microsoft.com/office/powerpoint/2010/main" val="263307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DB98E07-6135-44C8-B9AC-E08208CCA09F}" type="slidenum">
              <a:rPr lang="nb-NO" smtClean="0"/>
              <a:t>13</a:t>
            </a:fld>
            <a:endParaRPr lang="nb-NO"/>
          </a:p>
        </p:txBody>
      </p:sp>
    </p:spTree>
    <p:extLst>
      <p:ext uri="{BB962C8B-B14F-4D97-AF65-F5344CB8AC3E}">
        <p14:creationId xmlns:p14="http://schemas.microsoft.com/office/powerpoint/2010/main" val="2156683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DB98E07-6135-44C8-B9AC-E08208CCA09F}" type="slidenum">
              <a:rPr lang="nb-NO" smtClean="0"/>
              <a:t>14</a:t>
            </a:fld>
            <a:endParaRPr lang="nb-NO"/>
          </a:p>
        </p:txBody>
      </p:sp>
    </p:spTree>
    <p:extLst>
      <p:ext uri="{BB962C8B-B14F-4D97-AF65-F5344CB8AC3E}">
        <p14:creationId xmlns:p14="http://schemas.microsoft.com/office/powerpoint/2010/main" val="322721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nb-NO"/>
              <a:t>Klikk for å redigere tittelstil</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nb-NO"/>
              <a:t>Klikk for å redigere tittelstil</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nb-NO"/>
              <a:t>Klikk ikonet for å legge til et bilde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18C79C5D-2A6F-F04D-97DA-BEF2467B64E4}" type="datetimeFigureOut">
              <a:rPr lang="en-US" dirty="0"/>
              <a:pPr/>
              <a:t>10/21/2024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nb-NO"/>
              <a:t>Klikk for å redigere tittelstil</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nb-NO"/>
              <a:t>Rediger tekststiler i malen</a:t>
            </a:r>
          </a:p>
        </p:txBody>
      </p:sp>
      <p:sp>
        <p:nvSpPr>
          <p:cNvPr id="4" name="Date Placeholder 3"/>
          <p:cNvSpPr>
            <a:spLocks noGrp="1"/>
          </p:cNvSpPr>
          <p:nvPr>
            <p:ph type="dt" sz="half" idx="10"/>
          </p:nvPr>
        </p:nvSpPr>
        <p:spPr/>
        <p:txBody>
          <a:bodyPr/>
          <a:lstStyle/>
          <a:p>
            <a:fld id="{8DFA1846-DA80-1C48-A609-854EA85C59AD}" type="datetimeFigureOut">
              <a:rPr lang="en-US" dirty="0"/>
              <a:pPr/>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nb-NO"/>
              <a:t>Klikk for å redigere tittelstil</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nb-NO"/>
              <a:t>Rediger tekststiler i malen</a:t>
            </a:r>
          </a:p>
        </p:txBody>
      </p:sp>
      <p:sp>
        <p:nvSpPr>
          <p:cNvPr id="2" name="Date Placeholder 1"/>
          <p:cNvSpPr>
            <a:spLocks noGrp="1"/>
          </p:cNvSpPr>
          <p:nvPr>
            <p:ph type="dt" sz="half" idx="10"/>
          </p:nvPr>
        </p:nvSpPr>
        <p:spPr/>
        <p:txBody>
          <a:bodyPr/>
          <a:lstStyle/>
          <a:p>
            <a:fld id="{FBF54567-0DE4-3F47-BF90-CB84690072F9}" type="datetimeFigureOut">
              <a:rPr lang="en-US" dirty="0"/>
              <a:pPr/>
              <a:t>10/21/2024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nb-NO"/>
              <a:t>Klikk for å redigere tittelstil</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nb-NO"/>
              <a:t>Klikk for å redigere tittelstil</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8DFA1846-DA80-1C48-A609-854EA85C59AD}" type="datetimeFigureOut">
              <a:rPr lang="en-US" dirty="0"/>
              <a:pPr/>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10/21/2024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nb-NO"/>
              <a:t>Klikk for å redigere tittelstil</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10/21/2024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10/21/2024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10/21/2024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nb-NO"/>
              <a:t>Klikk for å redigere tittelstil</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D0DF5E60-9974-AC48-9591-99C2BB44B7CF}" type="datetimeFigureOut">
              <a:rPr lang="en-US" dirty="0"/>
              <a:pPr/>
              <a:t>10/21/2024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nb-NO"/>
              <a:t>Klikk for å redigere tittelstil</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nb-NO"/>
              <a:t>Klikk ikonet for å legge til et bilde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10/21/2024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nb-NO"/>
              <a:t>Klikk for å redigere tittelstil</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10/21/2024</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810000" y="1142179"/>
            <a:ext cx="10572000" cy="2971051"/>
          </a:xfrm>
        </p:spPr>
        <p:txBody>
          <a:bodyPr/>
          <a:lstStyle/>
          <a:p>
            <a:r>
              <a:rPr lang="nb-NO" sz="4400" dirty="0" err="1"/>
              <a:t>Knottologi</a:t>
            </a:r>
            <a:r>
              <a:rPr lang="nb-NO" sz="4400" dirty="0"/>
              <a:t> og terminologi ved abdominal ultrasonografi</a:t>
            </a:r>
            <a:br>
              <a:rPr lang="nb-NO" dirty="0"/>
            </a:br>
            <a:r>
              <a:rPr lang="nb-NO" dirty="0"/>
              <a:t>-</a:t>
            </a:r>
            <a:r>
              <a:rPr lang="nb-NO" sz="3200" dirty="0"/>
              <a:t>Kim Nylund</a:t>
            </a:r>
          </a:p>
        </p:txBody>
      </p:sp>
      <p:sp>
        <p:nvSpPr>
          <p:cNvPr id="3" name="Undertittel 2"/>
          <p:cNvSpPr>
            <a:spLocks noGrp="1"/>
          </p:cNvSpPr>
          <p:nvPr>
            <p:ph type="subTitle" idx="1"/>
          </p:nvPr>
        </p:nvSpPr>
        <p:spPr/>
        <p:txBody>
          <a:bodyPr>
            <a:normAutofit fontScale="55000" lnSpcReduction="20000"/>
          </a:bodyPr>
          <a:lstStyle/>
          <a:p>
            <a:r>
              <a:rPr lang="nb-NO" dirty="0"/>
              <a:t>Train </a:t>
            </a:r>
            <a:r>
              <a:rPr lang="nb-NO" dirty="0" err="1"/>
              <a:t>the</a:t>
            </a:r>
            <a:r>
              <a:rPr lang="nb-NO" dirty="0"/>
              <a:t> </a:t>
            </a:r>
            <a:r>
              <a:rPr lang="nb-NO" dirty="0" err="1"/>
              <a:t>trainers</a:t>
            </a:r>
            <a:r>
              <a:rPr lang="nb-NO" dirty="0"/>
              <a:t>:</a:t>
            </a:r>
            <a:br>
              <a:rPr lang="nb-NO" dirty="0"/>
            </a:br>
            <a:r>
              <a:rPr lang="nb-NO" dirty="0"/>
              <a:t>	Ultralyd i gastroenterologi</a:t>
            </a:r>
          </a:p>
          <a:p>
            <a:endParaRPr lang="nb-NO" dirty="0"/>
          </a:p>
        </p:txBody>
      </p:sp>
    </p:spTree>
    <p:extLst>
      <p:ext uri="{BB962C8B-B14F-4D97-AF65-F5344CB8AC3E}">
        <p14:creationId xmlns:p14="http://schemas.microsoft.com/office/powerpoint/2010/main" val="263372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Justering av innstillinger: </a:t>
            </a:r>
            <a:r>
              <a:rPr lang="nb-NO" dirty="0" err="1"/>
              <a:t>Fargedoppler</a:t>
            </a:r>
            <a:endParaRPr lang="nb-NO" dirty="0"/>
          </a:p>
        </p:txBody>
      </p:sp>
      <p:sp>
        <p:nvSpPr>
          <p:cNvPr id="3" name="Plassholder for innhold 2"/>
          <p:cNvSpPr>
            <a:spLocks noGrp="1"/>
          </p:cNvSpPr>
          <p:nvPr>
            <p:ph idx="1"/>
          </p:nvPr>
        </p:nvSpPr>
        <p:spPr>
          <a:xfrm>
            <a:off x="818712" y="2222287"/>
            <a:ext cx="6202290" cy="3636511"/>
          </a:xfrm>
        </p:spPr>
        <p:txBody>
          <a:bodyPr>
            <a:normAutofit fontScale="85000" lnSpcReduction="20000"/>
          </a:bodyPr>
          <a:lstStyle/>
          <a:p>
            <a:r>
              <a:rPr lang="nb-NO" dirty="0"/>
              <a:t>Finn en plassering som fremstiller blodkar(ene) mest mulig med lengdeaksen mot </a:t>
            </a:r>
            <a:r>
              <a:rPr lang="nb-NO" dirty="0" err="1"/>
              <a:t>proben</a:t>
            </a:r>
            <a:endParaRPr lang="nb-NO" dirty="0"/>
          </a:p>
          <a:p>
            <a:r>
              <a:rPr lang="nb-NO" dirty="0"/>
              <a:t>Juster sektorens størrelse for å</a:t>
            </a:r>
          </a:p>
          <a:p>
            <a:pPr lvl="1"/>
            <a:r>
              <a:rPr lang="nb-NO" dirty="0"/>
              <a:t>Inkludere området du ønsker å undersøke </a:t>
            </a:r>
          </a:p>
          <a:p>
            <a:pPr lvl="1"/>
            <a:r>
              <a:rPr lang="nb-NO" dirty="0"/>
              <a:t>Øke billedfrekvens og følsomhet</a:t>
            </a:r>
          </a:p>
          <a:p>
            <a:r>
              <a:rPr lang="nb-NO" dirty="0"/>
              <a:t>Juster dopplerhastigheten </a:t>
            </a:r>
          </a:p>
          <a:p>
            <a:pPr lvl="1"/>
            <a:r>
              <a:rPr lang="nb-NO" dirty="0"/>
              <a:t>Opp for å unngå </a:t>
            </a:r>
            <a:r>
              <a:rPr lang="nb-NO" dirty="0" err="1"/>
              <a:t>aliasing</a:t>
            </a:r>
            <a:r>
              <a:rPr lang="nb-NO" dirty="0"/>
              <a:t> i blodkar med høye hastigheter</a:t>
            </a:r>
          </a:p>
          <a:p>
            <a:pPr lvl="1"/>
            <a:r>
              <a:rPr lang="nb-NO" dirty="0"/>
              <a:t>Ned for å øke følsomheten for lave </a:t>
            </a:r>
            <a:r>
              <a:rPr lang="nb-NO" dirty="0" err="1"/>
              <a:t>blodstrømshastigheter</a:t>
            </a:r>
            <a:endParaRPr lang="nb-NO" dirty="0"/>
          </a:p>
          <a:p>
            <a:r>
              <a:rPr lang="nb-NO" dirty="0"/>
              <a:t>Juster </a:t>
            </a:r>
            <a:r>
              <a:rPr lang="nb-NO" dirty="0" err="1"/>
              <a:t>gain</a:t>
            </a:r>
            <a:r>
              <a:rPr lang="nb-NO" dirty="0"/>
              <a:t> for å</a:t>
            </a:r>
          </a:p>
          <a:p>
            <a:pPr lvl="1"/>
            <a:r>
              <a:rPr lang="nb-NO" dirty="0"/>
              <a:t>Redusere støy fra vevsbevegelse</a:t>
            </a:r>
          </a:p>
          <a:p>
            <a:pPr lvl="1"/>
            <a:r>
              <a:rPr lang="nb-NO" dirty="0"/>
              <a:t>Redusere utflytende dopplersignal</a:t>
            </a:r>
          </a:p>
          <a:p>
            <a:pPr lvl="1"/>
            <a:r>
              <a:rPr lang="nb-NO" dirty="0"/>
              <a:t>Øke følsomheten for små blodkar</a:t>
            </a:r>
          </a:p>
          <a:p>
            <a:pPr lvl="1"/>
            <a:endParaRPr lang="nb-NO" dirty="0"/>
          </a:p>
        </p:txBody>
      </p:sp>
      <p:pic>
        <p:nvPicPr>
          <p:cNvPr id="4" name="161017sigmodoppl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34808" y="2222287"/>
            <a:ext cx="4924644" cy="3693483"/>
          </a:xfrm>
          <a:prstGeom prst="rect">
            <a:avLst/>
          </a:prstGeom>
        </p:spPr>
      </p:pic>
    </p:spTree>
    <p:extLst>
      <p:ext uri="{BB962C8B-B14F-4D97-AF65-F5344CB8AC3E}">
        <p14:creationId xmlns:p14="http://schemas.microsoft.com/office/powerpoint/2010/main" val="25976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Justering av innstillinger: Pulset Doppler</a:t>
            </a:r>
          </a:p>
        </p:txBody>
      </p:sp>
      <p:sp>
        <p:nvSpPr>
          <p:cNvPr id="3" name="Plassholder for innhold 2"/>
          <p:cNvSpPr>
            <a:spLocks noGrp="1"/>
          </p:cNvSpPr>
          <p:nvPr>
            <p:ph idx="1"/>
          </p:nvPr>
        </p:nvSpPr>
        <p:spPr>
          <a:xfrm>
            <a:off x="818712" y="2222287"/>
            <a:ext cx="5788822" cy="3636511"/>
          </a:xfrm>
        </p:spPr>
        <p:txBody>
          <a:bodyPr/>
          <a:lstStyle/>
          <a:p>
            <a:r>
              <a:rPr lang="nb-NO" dirty="0"/>
              <a:t>Finn en plassering som fremstiller blodkar(ene) mest mulig med lengdeaksen mot </a:t>
            </a:r>
            <a:r>
              <a:rPr lang="nb-NO" dirty="0" err="1"/>
              <a:t>proben</a:t>
            </a:r>
            <a:endParaRPr lang="nb-NO" dirty="0"/>
          </a:p>
          <a:p>
            <a:r>
              <a:rPr lang="nb-NO" dirty="0"/>
              <a:t>Juster boksens størrelse så den passer med blodkaret</a:t>
            </a:r>
          </a:p>
          <a:p>
            <a:r>
              <a:rPr lang="nb-NO" dirty="0"/>
              <a:t>Juster vinkelkorreksjon så den passer med karets akse</a:t>
            </a:r>
          </a:p>
          <a:p>
            <a:r>
              <a:rPr lang="nb-NO" dirty="0"/>
              <a:t>Juster grunnlinjen (i hastighetsdiagrammet) så den passer med </a:t>
            </a:r>
            <a:r>
              <a:rPr lang="nb-NO" dirty="0" err="1"/>
              <a:t>blodstrømsretningen</a:t>
            </a:r>
            <a:endParaRPr lang="nb-NO" dirty="0"/>
          </a:p>
          <a:p>
            <a:r>
              <a:rPr lang="nb-NO" dirty="0"/>
              <a:t>Juster hastighetsintervallet slik at slik at alle hastighetene inkluderes i diagrammet</a:t>
            </a:r>
          </a:p>
        </p:txBody>
      </p:sp>
      <p:pic>
        <p:nvPicPr>
          <p:cNvPr id="4" name="Bilde 3"/>
          <p:cNvPicPr>
            <a:picLocks noChangeAspect="1"/>
          </p:cNvPicPr>
          <p:nvPr/>
        </p:nvPicPr>
        <p:blipFill rotWithShape="1">
          <a:blip r:embed="rId3">
            <a:extLst>
              <a:ext uri="{28A0092B-C50C-407E-A947-70E740481C1C}">
                <a14:useLocalDpi xmlns:a14="http://schemas.microsoft.com/office/drawing/2010/main" val="0"/>
              </a:ext>
            </a:extLst>
          </a:blip>
          <a:srcRect l="-112" r="21284"/>
          <a:stretch/>
        </p:blipFill>
        <p:spPr>
          <a:xfrm>
            <a:off x="6667221" y="2312193"/>
            <a:ext cx="4359797" cy="3456697"/>
          </a:xfrm>
          <a:prstGeom prst="rect">
            <a:avLst/>
          </a:prstGeom>
        </p:spPr>
      </p:pic>
    </p:spTree>
    <p:extLst>
      <p:ext uri="{BB962C8B-B14F-4D97-AF65-F5344CB8AC3E}">
        <p14:creationId xmlns:p14="http://schemas.microsoft.com/office/powerpoint/2010/main" val="3207313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Probeplassering: Planangivelse</a:t>
            </a:r>
          </a:p>
        </p:txBody>
      </p:sp>
      <p:sp>
        <p:nvSpPr>
          <p:cNvPr id="3" name="Plassholder for innhold 2"/>
          <p:cNvSpPr>
            <a:spLocks noGrp="1"/>
          </p:cNvSpPr>
          <p:nvPr>
            <p:ph idx="1"/>
          </p:nvPr>
        </p:nvSpPr>
        <p:spPr>
          <a:xfrm>
            <a:off x="818712" y="2222287"/>
            <a:ext cx="4434932" cy="3636511"/>
          </a:xfrm>
        </p:spPr>
        <p:txBody>
          <a:bodyPr/>
          <a:lstStyle/>
          <a:p>
            <a:r>
              <a:rPr lang="nb-NO" dirty="0" err="1"/>
              <a:t>Sagittal</a:t>
            </a:r>
            <a:r>
              <a:rPr lang="nb-NO" dirty="0"/>
              <a:t>-/longitudinalplanet</a:t>
            </a:r>
          </a:p>
          <a:p>
            <a:r>
              <a:rPr lang="nb-NO" dirty="0"/>
              <a:t>Transversal-/horisontalplanet</a:t>
            </a:r>
          </a:p>
          <a:p>
            <a:r>
              <a:rPr lang="nb-NO" dirty="0"/>
              <a:t>(</a:t>
            </a:r>
            <a:r>
              <a:rPr lang="nb-NO" dirty="0" err="1"/>
              <a:t>Coronal</a:t>
            </a:r>
            <a:r>
              <a:rPr lang="nb-NO" dirty="0"/>
              <a:t>-/frontalplanet)</a:t>
            </a:r>
          </a:p>
          <a:p>
            <a:r>
              <a:rPr lang="nb-NO" dirty="0"/>
              <a:t>Skrå mot høyre?</a:t>
            </a:r>
          </a:p>
          <a:p>
            <a:r>
              <a:rPr lang="nb-NO" dirty="0"/>
              <a:t>Skrå mot venstre?</a:t>
            </a:r>
          </a:p>
          <a:p>
            <a:endParaRPr lang="nb-NO" dirty="0"/>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959" y="2985798"/>
            <a:ext cx="4111841" cy="2722626"/>
          </a:xfrm>
          <a:prstGeom prst="rect">
            <a:avLst/>
          </a:prstGeom>
          <a:scene3d>
            <a:camera prst="orthographicFront">
              <a:rot lat="0" lon="0" rev="18600000"/>
            </a:camera>
            <a:lightRig rig="threePt" dir="t"/>
          </a:scene3d>
        </p:spPr>
      </p:pic>
      <p:cxnSp>
        <p:nvCxnSpPr>
          <p:cNvPr id="6" name="Rett linje 5"/>
          <p:cNvCxnSpPr/>
          <p:nvPr/>
        </p:nvCxnSpPr>
        <p:spPr>
          <a:xfrm>
            <a:off x="8916879" y="3694922"/>
            <a:ext cx="0" cy="65218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Bilde 7"/>
          <p:cNvPicPr>
            <a:picLocks noChangeAspect="1"/>
          </p:cNvPicPr>
          <p:nvPr/>
        </p:nvPicPr>
        <p:blipFill>
          <a:blip r:embed="rId4"/>
          <a:stretch>
            <a:fillRect/>
          </a:stretch>
        </p:blipFill>
        <p:spPr>
          <a:xfrm>
            <a:off x="8886396" y="3699136"/>
            <a:ext cx="30483" cy="682811"/>
          </a:xfrm>
          <a:prstGeom prst="rect">
            <a:avLst/>
          </a:prstGeom>
          <a:scene3d>
            <a:camera prst="orthographicFront">
              <a:rot lat="0" lon="0" rev="5400000"/>
            </a:camera>
            <a:lightRig rig="threePt" dir="t"/>
          </a:scene3d>
        </p:spPr>
      </p:pic>
    </p:spTree>
    <p:extLst>
      <p:ext uri="{BB962C8B-B14F-4D97-AF65-F5344CB8AC3E}">
        <p14:creationId xmlns:p14="http://schemas.microsoft.com/office/powerpoint/2010/main" val="214764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Probeplassering: Kvadranter</a:t>
            </a:r>
          </a:p>
        </p:txBody>
      </p:sp>
      <p:sp>
        <p:nvSpPr>
          <p:cNvPr id="3" name="Plassholder for innhold 2"/>
          <p:cNvSpPr>
            <a:spLocks noGrp="1"/>
          </p:cNvSpPr>
          <p:nvPr>
            <p:ph idx="1"/>
          </p:nvPr>
        </p:nvSpPr>
        <p:spPr>
          <a:xfrm>
            <a:off x="1305063" y="2342948"/>
            <a:ext cx="3631990" cy="3636511"/>
          </a:xfrm>
        </p:spPr>
        <p:txBody>
          <a:bodyPr/>
          <a:lstStyle/>
          <a:p>
            <a:r>
              <a:rPr lang="nb-NO" dirty="0"/>
              <a:t>Øvre høyre</a:t>
            </a:r>
          </a:p>
          <a:p>
            <a:r>
              <a:rPr lang="nb-NO" dirty="0"/>
              <a:t>Øvre venstre</a:t>
            </a:r>
          </a:p>
          <a:p>
            <a:r>
              <a:rPr lang="nb-NO" dirty="0"/>
              <a:t>Nedre høyre </a:t>
            </a:r>
          </a:p>
          <a:p>
            <a:r>
              <a:rPr lang="nb-NO" dirty="0"/>
              <a:t>Nedre venstre</a:t>
            </a:r>
          </a:p>
        </p:txBody>
      </p:sp>
      <p:pic>
        <p:nvPicPr>
          <p:cNvPr id="4" name="Picture 4">
            <a:extLst>
              <a:ext uri="{FF2B5EF4-FFF2-40B4-BE49-F238E27FC236}">
                <a16:creationId xmlns:a16="http://schemas.microsoft.com/office/drawing/2014/main" id="{3162BF0F-5337-84FD-3796-920A9C919D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4474" y="2435629"/>
            <a:ext cx="4365567" cy="3641052"/>
          </a:xfrm>
          <a:prstGeom prst="rect">
            <a:avLst/>
          </a:prstGeom>
        </p:spPr>
      </p:pic>
      <p:cxnSp>
        <p:nvCxnSpPr>
          <p:cNvPr id="6" name="Rett linje 5">
            <a:extLst>
              <a:ext uri="{FF2B5EF4-FFF2-40B4-BE49-F238E27FC236}">
                <a16:creationId xmlns:a16="http://schemas.microsoft.com/office/drawing/2014/main" id="{4EE08ECD-65DD-6041-AF02-460C27588184}"/>
              </a:ext>
            </a:extLst>
          </p:cNvPr>
          <p:cNvCxnSpPr/>
          <p:nvPr/>
        </p:nvCxnSpPr>
        <p:spPr>
          <a:xfrm>
            <a:off x="5691673" y="4482353"/>
            <a:ext cx="3610947"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Rett linje 6">
            <a:extLst>
              <a:ext uri="{FF2B5EF4-FFF2-40B4-BE49-F238E27FC236}">
                <a16:creationId xmlns:a16="http://schemas.microsoft.com/office/drawing/2014/main" id="{9BC4399A-84B5-7BFA-257A-785CBA1C0CE7}"/>
              </a:ext>
            </a:extLst>
          </p:cNvPr>
          <p:cNvCxnSpPr>
            <a:cxnSpLocks/>
          </p:cNvCxnSpPr>
          <p:nvPr/>
        </p:nvCxnSpPr>
        <p:spPr>
          <a:xfrm>
            <a:off x="7417257" y="2911151"/>
            <a:ext cx="0" cy="303244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794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Probeplasseing</a:t>
            </a:r>
            <a:r>
              <a:rPr lang="nb-NO" dirty="0"/>
              <a:t>: Regioner</a:t>
            </a:r>
          </a:p>
        </p:txBody>
      </p:sp>
      <p:sp>
        <p:nvSpPr>
          <p:cNvPr id="3" name="Plassholder for innhold 2"/>
          <p:cNvSpPr>
            <a:spLocks noGrp="1"/>
          </p:cNvSpPr>
          <p:nvPr>
            <p:ph idx="1"/>
          </p:nvPr>
        </p:nvSpPr>
        <p:spPr>
          <a:xfrm>
            <a:off x="818712" y="2222287"/>
            <a:ext cx="5091637" cy="3636511"/>
          </a:xfrm>
        </p:spPr>
        <p:txBody>
          <a:bodyPr/>
          <a:lstStyle/>
          <a:p>
            <a:r>
              <a:rPr lang="nb-NO" dirty="0"/>
              <a:t>Høyre og venstre </a:t>
            </a:r>
            <a:r>
              <a:rPr lang="nb-NO" dirty="0" err="1"/>
              <a:t>hypokondrium</a:t>
            </a:r>
            <a:endParaRPr lang="nb-NO" dirty="0"/>
          </a:p>
          <a:p>
            <a:r>
              <a:rPr lang="nb-NO" dirty="0"/>
              <a:t>Epigastriet</a:t>
            </a:r>
          </a:p>
          <a:p>
            <a:r>
              <a:rPr lang="nb-NO" dirty="0"/>
              <a:t>Høyre og venstre flanke</a:t>
            </a:r>
          </a:p>
          <a:p>
            <a:r>
              <a:rPr lang="nb-NO" dirty="0" err="1"/>
              <a:t>Umbilikalregionen</a:t>
            </a:r>
            <a:endParaRPr lang="nb-NO" dirty="0"/>
          </a:p>
          <a:p>
            <a:r>
              <a:rPr lang="nb-NO" dirty="0"/>
              <a:t>Høyre og venstre </a:t>
            </a:r>
            <a:r>
              <a:rPr lang="nb-NO" dirty="0" err="1"/>
              <a:t>iliacaregion</a:t>
            </a:r>
            <a:endParaRPr lang="nb-NO" dirty="0"/>
          </a:p>
          <a:p>
            <a:r>
              <a:rPr lang="nb-NO" dirty="0" err="1"/>
              <a:t>Hypogastriet</a:t>
            </a:r>
            <a:endParaRPr lang="nb-NO" dirty="0"/>
          </a:p>
        </p:txBody>
      </p:sp>
      <p:pic>
        <p:nvPicPr>
          <p:cNvPr id="4" name="Bilde 3"/>
          <p:cNvPicPr>
            <a:picLocks noChangeAspect="1"/>
          </p:cNvPicPr>
          <p:nvPr/>
        </p:nvPicPr>
        <p:blipFill rotWithShape="1">
          <a:blip r:embed="rId3">
            <a:extLst>
              <a:ext uri="{28A0092B-C50C-407E-A947-70E740481C1C}">
                <a14:useLocalDpi xmlns:a14="http://schemas.microsoft.com/office/drawing/2010/main" val="0"/>
              </a:ext>
            </a:extLst>
          </a:blip>
          <a:srcRect t="25890"/>
          <a:stretch/>
        </p:blipFill>
        <p:spPr>
          <a:xfrm>
            <a:off x="7134196" y="2121783"/>
            <a:ext cx="4247802" cy="4218508"/>
          </a:xfrm>
          <a:prstGeom prst="rect">
            <a:avLst/>
          </a:prstGeom>
        </p:spPr>
      </p:pic>
    </p:spTree>
    <p:extLst>
      <p:ext uri="{BB962C8B-B14F-4D97-AF65-F5344CB8AC3E}">
        <p14:creationId xmlns:p14="http://schemas.microsoft.com/office/powerpoint/2010/main" val="1814656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271866" y="2542708"/>
            <a:ext cx="4524069" cy="3168823"/>
          </a:xfrm>
        </p:spPr>
        <p:txBody>
          <a:bodyPr>
            <a:normAutofit fontScale="92500" lnSpcReduction="20000"/>
          </a:bodyPr>
          <a:lstStyle/>
          <a:p>
            <a:r>
              <a:rPr lang="nb-NO" b="1" dirty="0"/>
              <a:t>Stasjon 1</a:t>
            </a:r>
            <a:r>
              <a:rPr lang="nb-NO" dirty="0"/>
              <a:t> </a:t>
            </a:r>
            <a:r>
              <a:rPr lang="nb-NO" i="1" dirty="0"/>
              <a:t>Transversalsnitt i epigastriet</a:t>
            </a:r>
            <a:r>
              <a:rPr lang="nb-NO" dirty="0"/>
              <a:t>. </a:t>
            </a:r>
          </a:p>
          <a:p>
            <a:r>
              <a:rPr lang="nb-NO" b="1" dirty="0"/>
              <a:t>Stasjon 2</a:t>
            </a:r>
            <a:r>
              <a:rPr lang="nb-NO" b="1" i="1" dirty="0"/>
              <a:t> </a:t>
            </a:r>
            <a:r>
              <a:rPr lang="nb-NO" i="1" dirty="0"/>
              <a:t>Lengdesnitt epigastriet</a:t>
            </a:r>
            <a:r>
              <a:rPr lang="nb-NO" dirty="0"/>
              <a:t>.</a:t>
            </a:r>
            <a:r>
              <a:rPr lang="nb-NO" b="1" dirty="0"/>
              <a:t> </a:t>
            </a:r>
          </a:p>
          <a:p>
            <a:r>
              <a:rPr lang="nb-NO" b="1" dirty="0"/>
              <a:t>Stasjon 3 </a:t>
            </a:r>
            <a:r>
              <a:rPr lang="nb-NO" i="1" dirty="0"/>
              <a:t>Skråsnitt </a:t>
            </a:r>
            <a:r>
              <a:rPr lang="nb-NO" i="1" dirty="0" err="1"/>
              <a:t>subcostalt</a:t>
            </a:r>
            <a:r>
              <a:rPr lang="nb-NO" dirty="0"/>
              <a:t>. </a:t>
            </a:r>
          </a:p>
          <a:p>
            <a:r>
              <a:rPr lang="nb-NO" b="1" dirty="0"/>
              <a:t>Stasjon 4 </a:t>
            </a:r>
            <a:r>
              <a:rPr lang="nb-NO" i="1" dirty="0"/>
              <a:t>Transversal- og lengdesnitt fra hø lateralflate</a:t>
            </a:r>
            <a:r>
              <a:rPr lang="nb-NO" dirty="0"/>
              <a:t>. </a:t>
            </a:r>
          </a:p>
          <a:p>
            <a:r>
              <a:rPr lang="nb-NO" b="1" dirty="0"/>
              <a:t>Stasjon 5 </a:t>
            </a:r>
            <a:r>
              <a:rPr lang="nb-NO" i="1" dirty="0"/>
              <a:t>Snitt fra venstre lateralflate</a:t>
            </a:r>
            <a:r>
              <a:rPr lang="nb-NO" dirty="0"/>
              <a:t>. </a:t>
            </a:r>
          </a:p>
          <a:p>
            <a:r>
              <a:rPr lang="nb-NO" b="1" dirty="0"/>
              <a:t>Stasjon 6 </a:t>
            </a:r>
            <a:r>
              <a:rPr lang="nb-NO" i="1" dirty="0"/>
              <a:t>Transversal- og lengdesnitt over </a:t>
            </a:r>
            <a:r>
              <a:rPr lang="nb-NO" i="1" dirty="0" err="1"/>
              <a:t>symfysen</a:t>
            </a:r>
            <a:r>
              <a:rPr lang="nb-NO" dirty="0"/>
              <a:t>.</a:t>
            </a:r>
            <a:r>
              <a:rPr lang="nb-NO" b="1" dirty="0"/>
              <a:t> </a:t>
            </a:r>
            <a:endParaRPr lang="nb-NO" dirty="0"/>
          </a:p>
          <a:p>
            <a:r>
              <a:rPr lang="nb-NO" b="1" dirty="0"/>
              <a:t>Stasjon + </a:t>
            </a:r>
            <a:r>
              <a:rPr lang="nb-NO" dirty="0"/>
              <a:t>Orienterende skanning av tarmer</a:t>
            </a:r>
            <a:endParaRPr lang="nb-NO" altLang="nb-NO" dirty="0"/>
          </a:p>
        </p:txBody>
      </p:sp>
      <p:sp>
        <p:nvSpPr>
          <p:cNvPr id="2" name="Title 1"/>
          <p:cNvSpPr>
            <a:spLocks noGrp="1"/>
          </p:cNvSpPr>
          <p:nvPr>
            <p:ph type="title"/>
          </p:nvPr>
        </p:nvSpPr>
        <p:spPr/>
        <p:txBody>
          <a:bodyPr/>
          <a:lstStyle/>
          <a:p>
            <a:pPr>
              <a:defRPr/>
            </a:pPr>
            <a:r>
              <a:rPr lang="nb-NO" dirty="0"/>
              <a:t>Probeplassering: 6 +</a:t>
            </a:r>
            <a:endParaRPr lang="nb-NO" dirty="0">
              <a:solidFill>
                <a:schemeClr val="bg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4135" y="2709530"/>
            <a:ext cx="5757863" cy="231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47972">
            <a:off x="8449738" y="3301486"/>
            <a:ext cx="417500" cy="50524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373318">
            <a:off x="8577808" y="3145912"/>
            <a:ext cx="417500" cy="50524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526621">
            <a:off x="8126286" y="3453886"/>
            <a:ext cx="417500" cy="50524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14906">
            <a:off x="6139814" y="3612153"/>
            <a:ext cx="417500" cy="50524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092505">
            <a:off x="10681682" y="3680741"/>
            <a:ext cx="417500" cy="50524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23403">
            <a:off x="8264735" y="4266283"/>
            <a:ext cx="417500" cy="50524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389257">
            <a:off x="8488494" y="4324339"/>
            <a:ext cx="417500" cy="505248"/>
          </a:xfrm>
          <a:prstGeom prst="rect">
            <a:avLst/>
          </a:prstGeom>
        </p:spPr>
      </p:pic>
    </p:spTree>
    <p:extLst>
      <p:ext uri="{BB962C8B-B14F-4D97-AF65-F5344CB8AC3E}">
        <p14:creationId xmlns:p14="http://schemas.microsoft.com/office/powerpoint/2010/main" val="220574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Probevegelser: Typer bevegelse</a:t>
            </a:r>
          </a:p>
        </p:txBody>
      </p:sp>
      <p:sp>
        <p:nvSpPr>
          <p:cNvPr id="3" name="Plassholder for innhold 2"/>
          <p:cNvSpPr>
            <a:spLocks noGrp="1"/>
          </p:cNvSpPr>
          <p:nvPr>
            <p:ph idx="1"/>
          </p:nvPr>
        </p:nvSpPr>
        <p:spPr>
          <a:xfrm>
            <a:off x="810000" y="1786011"/>
            <a:ext cx="965264" cy="970451"/>
          </a:xfrm>
        </p:spPr>
        <p:txBody>
          <a:bodyPr/>
          <a:lstStyle/>
          <a:p>
            <a:pPr marL="0" indent="0">
              <a:buNone/>
            </a:pPr>
            <a:r>
              <a:rPr lang="nb-NO" dirty="0"/>
              <a:t>Glide</a:t>
            </a:r>
          </a:p>
        </p:txBody>
      </p:sp>
      <p:pic>
        <p:nvPicPr>
          <p:cNvPr id="4" name="Bilde 3"/>
          <p:cNvPicPr>
            <a:picLocks noChangeAspect="1"/>
          </p:cNvPicPr>
          <p:nvPr/>
        </p:nvPicPr>
        <p:blipFill>
          <a:blip r:embed="rId3"/>
          <a:stretch>
            <a:fillRect/>
          </a:stretch>
        </p:blipFill>
        <p:spPr>
          <a:xfrm>
            <a:off x="905157" y="2561715"/>
            <a:ext cx="1667713" cy="1370891"/>
          </a:xfrm>
          <a:prstGeom prst="rect">
            <a:avLst/>
          </a:prstGeom>
        </p:spPr>
      </p:pic>
      <p:sp>
        <p:nvSpPr>
          <p:cNvPr id="5" name="TekstSylinder 4"/>
          <p:cNvSpPr txBox="1"/>
          <p:nvPr/>
        </p:nvSpPr>
        <p:spPr>
          <a:xfrm>
            <a:off x="249381" y="6400800"/>
            <a:ext cx="4314001" cy="369332"/>
          </a:xfrm>
          <a:prstGeom prst="rect">
            <a:avLst/>
          </a:prstGeom>
          <a:noFill/>
        </p:spPr>
        <p:txBody>
          <a:bodyPr wrap="none" rtlCol="0">
            <a:spAutoFit/>
          </a:bodyPr>
          <a:lstStyle/>
          <a:p>
            <a:r>
              <a:rPr lang="nb-NO" dirty="0" err="1"/>
              <a:t>Bahner</a:t>
            </a:r>
            <a:r>
              <a:rPr lang="nb-NO" dirty="0"/>
              <a:t> et al. J. </a:t>
            </a:r>
            <a:r>
              <a:rPr lang="nb-NO" dirty="0" err="1"/>
              <a:t>Ultrasound</a:t>
            </a:r>
            <a:r>
              <a:rPr lang="nb-NO" dirty="0"/>
              <a:t> Med. 2016</a:t>
            </a:r>
          </a:p>
        </p:txBody>
      </p:sp>
      <p:sp>
        <p:nvSpPr>
          <p:cNvPr id="6" name="TekstSylinder 5">
            <a:extLst>
              <a:ext uri="{FF2B5EF4-FFF2-40B4-BE49-F238E27FC236}">
                <a16:creationId xmlns:a16="http://schemas.microsoft.com/office/drawing/2014/main" id="{160701A5-33CF-02E6-8BF6-44F768D168A7}"/>
              </a:ext>
            </a:extLst>
          </p:cNvPr>
          <p:cNvSpPr txBox="1"/>
          <p:nvPr/>
        </p:nvSpPr>
        <p:spPr>
          <a:xfrm>
            <a:off x="3114385" y="2086570"/>
            <a:ext cx="846707" cy="369332"/>
          </a:xfrm>
          <a:prstGeom prst="rect">
            <a:avLst/>
          </a:prstGeom>
          <a:noFill/>
        </p:spPr>
        <p:txBody>
          <a:bodyPr wrap="none" rtlCol="0">
            <a:spAutoFit/>
          </a:bodyPr>
          <a:lstStyle/>
          <a:p>
            <a:r>
              <a:rPr lang="nb-NO" dirty="0"/>
              <a:t>Vinkle</a:t>
            </a:r>
          </a:p>
        </p:txBody>
      </p:sp>
      <p:pic>
        <p:nvPicPr>
          <p:cNvPr id="7" name="Bilde 6">
            <a:extLst>
              <a:ext uri="{FF2B5EF4-FFF2-40B4-BE49-F238E27FC236}">
                <a16:creationId xmlns:a16="http://schemas.microsoft.com/office/drawing/2014/main" id="{132BFD64-2865-37F5-EB0F-D68878B01FB8}"/>
              </a:ext>
            </a:extLst>
          </p:cNvPr>
          <p:cNvPicPr>
            <a:picLocks noChangeAspect="1"/>
          </p:cNvPicPr>
          <p:nvPr/>
        </p:nvPicPr>
        <p:blipFill>
          <a:blip r:embed="rId4"/>
          <a:stretch>
            <a:fillRect/>
          </a:stretch>
        </p:blipFill>
        <p:spPr>
          <a:xfrm>
            <a:off x="3114385" y="2561715"/>
            <a:ext cx="1802714" cy="1370891"/>
          </a:xfrm>
          <a:prstGeom prst="rect">
            <a:avLst/>
          </a:prstGeom>
        </p:spPr>
      </p:pic>
      <p:pic>
        <p:nvPicPr>
          <p:cNvPr id="8" name="Bilde 7">
            <a:extLst>
              <a:ext uri="{FF2B5EF4-FFF2-40B4-BE49-F238E27FC236}">
                <a16:creationId xmlns:a16="http://schemas.microsoft.com/office/drawing/2014/main" id="{F921F570-4D60-CA3A-529B-41AE88E130DA}"/>
              </a:ext>
            </a:extLst>
          </p:cNvPr>
          <p:cNvPicPr>
            <a:picLocks noChangeAspect="1"/>
          </p:cNvPicPr>
          <p:nvPr/>
        </p:nvPicPr>
        <p:blipFill>
          <a:blip r:embed="rId5"/>
          <a:stretch>
            <a:fillRect/>
          </a:stretch>
        </p:blipFill>
        <p:spPr>
          <a:xfrm>
            <a:off x="905157" y="5034375"/>
            <a:ext cx="1667713" cy="1325141"/>
          </a:xfrm>
          <a:prstGeom prst="rect">
            <a:avLst/>
          </a:prstGeom>
        </p:spPr>
      </p:pic>
      <p:sp>
        <p:nvSpPr>
          <p:cNvPr id="9" name="TekstSylinder 8">
            <a:extLst>
              <a:ext uri="{FF2B5EF4-FFF2-40B4-BE49-F238E27FC236}">
                <a16:creationId xmlns:a16="http://schemas.microsoft.com/office/drawing/2014/main" id="{7C9857B2-8B0A-74B5-1896-B9E8894854CA}"/>
              </a:ext>
            </a:extLst>
          </p:cNvPr>
          <p:cNvSpPr txBox="1"/>
          <p:nvPr/>
        </p:nvSpPr>
        <p:spPr>
          <a:xfrm>
            <a:off x="905157" y="4114158"/>
            <a:ext cx="933269" cy="369332"/>
          </a:xfrm>
          <a:prstGeom prst="rect">
            <a:avLst/>
          </a:prstGeom>
          <a:noFill/>
        </p:spPr>
        <p:txBody>
          <a:bodyPr wrap="none" rtlCol="0">
            <a:spAutoFit/>
          </a:bodyPr>
          <a:lstStyle/>
          <a:p>
            <a:r>
              <a:rPr lang="nb-NO" dirty="0"/>
              <a:t>Sveipe</a:t>
            </a:r>
          </a:p>
        </p:txBody>
      </p:sp>
      <p:pic>
        <p:nvPicPr>
          <p:cNvPr id="10" name="Bilde 9">
            <a:extLst>
              <a:ext uri="{FF2B5EF4-FFF2-40B4-BE49-F238E27FC236}">
                <a16:creationId xmlns:a16="http://schemas.microsoft.com/office/drawing/2014/main" id="{FC4A9A2F-553D-E3CA-1061-39D817107A84}"/>
              </a:ext>
            </a:extLst>
          </p:cNvPr>
          <p:cNvPicPr>
            <a:picLocks noChangeAspect="1"/>
          </p:cNvPicPr>
          <p:nvPr/>
        </p:nvPicPr>
        <p:blipFill>
          <a:blip r:embed="rId6"/>
          <a:stretch>
            <a:fillRect/>
          </a:stretch>
        </p:blipFill>
        <p:spPr>
          <a:xfrm>
            <a:off x="3114385" y="4731992"/>
            <a:ext cx="1802713" cy="1678820"/>
          </a:xfrm>
          <a:prstGeom prst="rect">
            <a:avLst/>
          </a:prstGeom>
        </p:spPr>
      </p:pic>
      <p:sp>
        <p:nvSpPr>
          <p:cNvPr id="11" name="TekstSylinder 10">
            <a:extLst>
              <a:ext uri="{FF2B5EF4-FFF2-40B4-BE49-F238E27FC236}">
                <a16:creationId xmlns:a16="http://schemas.microsoft.com/office/drawing/2014/main" id="{0E508E92-900B-C8B3-C5AC-C5B97E16667C}"/>
              </a:ext>
            </a:extLst>
          </p:cNvPr>
          <p:cNvSpPr txBox="1"/>
          <p:nvPr/>
        </p:nvSpPr>
        <p:spPr>
          <a:xfrm>
            <a:off x="3103165" y="4114158"/>
            <a:ext cx="857927" cy="369332"/>
          </a:xfrm>
          <a:prstGeom prst="rect">
            <a:avLst/>
          </a:prstGeom>
          <a:noFill/>
        </p:spPr>
        <p:txBody>
          <a:bodyPr wrap="none" rtlCol="0">
            <a:spAutoFit/>
          </a:bodyPr>
          <a:lstStyle/>
          <a:p>
            <a:r>
              <a:rPr lang="nb-NO" dirty="0"/>
              <a:t>Vippe</a:t>
            </a:r>
          </a:p>
        </p:txBody>
      </p:sp>
      <p:pic>
        <p:nvPicPr>
          <p:cNvPr id="12" name="Bilde 11">
            <a:extLst>
              <a:ext uri="{FF2B5EF4-FFF2-40B4-BE49-F238E27FC236}">
                <a16:creationId xmlns:a16="http://schemas.microsoft.com/office/drawing/2014/main" id="{DEAE1E24-536E-DA6C-9341-CF9396E842AA}"/>
              </a:ext>
            </a:extLst>
          </p:cNvPr>
          <p:cNvPicPr>
            <a:picLocks noChangeAspect="1"/>
          </p:cNvPicPr>
          <p:nvPr/>
        </p:nvPicPr>
        <p:blipFill>
          <a:blip r:embed="rId7"/>
          <a:stretch>
            <a:fillRect/>
          </a:stretch>
        </p:blipFill>
        <p:spPr>
          <a:xfrm>
            <a:off x="6095999" y="2561716"/>
            <a:ext cx="2089571" cy="1370890"/>
          </a:xfrm>
          <a:prstGeom prst="rect">
            <a:avLst/>
          </a:prstGeom>
        </p:spPr>
      </p:pic>
      <p:sp>
        <p:nvSpPr>
          <p:cNvPr id="13" name="TekstSylinder 12">
            <a:extLst>
              <a:ext uri="{FF2B5EF4-FFF2-40B4-BE49-F238E27FC236}">
                <a16:creationId xmlns:a16="http://schemas.microsoft.com/office/drawing/2014/main" id="{974B850A-C405-7536-5EA3-ADDEF4007E6C}"/>
              </a:ext>
            </a:extLst>
          </p:cNvPr>
          <p:cNvSpPr txBox="1"/>
          <p:nvPr/>
        </p:nvSpPr>
        <p:spPr>
          <a:xfrm>
            <a:off x="6086382" y="2086570"/>
            <a:ext cx="923651" cy="369332"/>
          </a:xfrm>
          <a:prstGeom prst="rect">
            <a:avLst/>
          </a:prstGeom>
          <a:noFill/>
        </p:spPr>
        <p:txBody>
          <a:bodyPr wrap="none" rtlCol="0">
            <a:spAutoFit/>
          </a:bodyPr>
          <a:lstStyle/>
          <a:p>
            <a:r>
              <a:rPr lang="nb-NO" dirty="0"/>
              <a:t>Rotere</a:t>
            </a:r>
          </a:p>
        </p:txBody>
      </p:sp>
      <p:pic>
        <p:nvPicPr>
          <p:cNvPr id="14" name="Bilde 13">
            <a:extLst>
              <a:ext uri="{FF2B5EF4-FFF2-40B4-BE49-F238E27FC236}">
                <a16:creationId xmlns:a16="http://schemas.microsoft.com/office/drawing/2014/main" id="{19EA18DA-939F-93BF-9753-5242BD87D2BC}"/>
              </a:ext>
            </a:extLst>
          </p:cNvPr>
          <p:cNvPicPr>
            <a:picLocks noChangeAspect="1"/>
          </p:cNvPicPr>
          <p:nvPr/>
        </p:nvPicPr>
        <p:blipFill>
          <a:blip r:embed="rId8"/>
          <a:stretch>
            <a:fillRect/>
          </a:stretch>
        </p:blipFill>
        <p:spPr>
          <a:xfrm>
            <a:off x="6086382" y="4731992"/>
            <a:ext cx="2089571" cy="1624383"/>
          </a:xfrm>
          <a:prstGeom prst="rect">
            <a:avLst/>
          </a:prstGeom>
        </p:spPr>
      </p:pic>
      <p:sp>
        <p:nvSpPr>
          <p:cNvPr id="15" name="TekstSylinder 14">
            <a:extLst>
              <a:ext uri="{FF2B5EF4-FFF2-40B4-BE49-F238E27FC236}">
                <a16:creationId xmlns:a16="http://schemas.microsoft.com/office/drawing/2014/main" id="{8CE9DE9E-3450-434B-A163-20CBC9F138DC}"/>
              </a:ext>
            </a:extLst>
          </p:cNvPr>
          <p:cNvSpPr txBox="1"/>
          <p:nvPr/>
        </p:nvSpPr>
        <p:spPr>
          <a:xfrm>
            <a:off x="6086382" y="4147633"/>
            <a:ext cx="870751" cy="369332"/>
          </a:xfrm>
          <a:prstGeom prst="rect">
            <a:avLst/>
          </a:prstGeom>
          <a:noFill/>
        </p:spPr>
        <p:txBody>
          <a:bodyPr wrap="none" rtlCol="0">
            <a:spAutoFit/>
          </a:bodyPr>
          <a:lstStyle/>
          <a:p>
            <a:r>
              <a:rPr lang="nb-NO" dirty="0"/>
              <a:t>Presse</a:t>
            </a:r>
          </a:p>
        </p:txBody>
      </p:sp>
    </p:spTree>
    <p:extLst>
      <p:ext uri="{BB962C8B-B14F-4D97-AF65-F5344CB8AC3E}">
        <p14:creationId xmlns:p14="http://schemas.microsoft.com/office/powerpoint/2010/main" val="938267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Probebevegelser</a:t>
            </a:r>
            <a:r>
              <a:rPr lang="nb-NO" dirty="0"/>
              <a:t>: Retning bevegelse</a:t>
            </a:r>
          </a:p>
        </p:txBody>
      </p:sp>
      <p:sp>
        <p:nvSpPr>
          <p:cNvPr id="3" name="Plassholder for innhold 2"/>
          <p:cNvSpPr>
            <a:spLocks noGrp="1"/>
          </p:cNvSpPr>
          <p:nvPr>
            <p:ph idx="1"/>
          </p:nvPr>
        </p:nvSpPr>
        <p:spPr>
          <a:xfrm>
            <a:off x="818712" y="2222287"/>
            <a:ext cx="5357644" cy="3636511"/>
          </a:xfrm>
        </p:spPr>
        <p:txBody>
          <a:bodyPr/>
          <a:lstStyle/>
          <a:p>
            <a:r>
              <a:rPr lang="nb-NO" dirty="0"/>
              <a:t>Glid/vinkle</a:t>
            </a:r>
          </a:p>
          <a:p>
            <a:pPr lvl="1"/>
            <a:r>
              <a:rPr lang="nb-NO" dirty="0"/>
              <a:t>Mot indikatoren</a:t>
            </a:r>
          </a:p>
          <a:p>
            <a:pPr lvl="1"/>
            <a:r>
              <a:rPr lang="nb-NO" dirty="0"/>
              <a:t>Vekk fra indikatoren</a:t>
            </a:r>
          </a:p>
          <a:p>
            <a:r>
              <a:rPr lang="nb-NO" dirty="0"/>
              <a:t>Vipp/Sveip</a:t>
            </a:r>
          </a:p>
          <a:p>
            <a:pPr lvl="1"/>
            <a:r>
              <a:rPr lang="nb-NO" dirty="0"/>
              <a:t>Kranialt/kaudalt</a:t>
            </a:r>
          </a:p>
          <a:p>
            <a:pPr lvl="1"/>
            <a:r>
              <a:rPr lang="nb-NO" dirty="0"/>
              <a:t>Høyre eller venstre</a:t>
            </a:r>
          </a:p>
          <a:p>
            <a:r>
              <a:rPr lang="nb-NO" dirty="0" err="1"/>
              <a:t>Rotér</a:t>
            </a:r>
            <a:endParaRPr lang="nb-NO" dirty="0"/>
          </a:p>
          <a:p>
            <a:pPr lvl="1"/>
            <a:r>
              <a:rPr lang="nb-NO" dirty="0"/>
              <a:t>Med klokken</a:t>
            </a:r>
          </a:p>
          <a:p>
            <a:pPr lvl="1"/>
            <a:r>
              <a:rPr lang="nb-NO" dirty="0"/>
              <a:t>Mot klokken</a:t>
            </a:r>
          </a:p>
        </p:txBody>
      </p:sp>
      <p:pic>
        <p:nvPicPr>
          <p:cNvPr id="4" name="Bilde 3"/>
          <p:cNvPicPr>
            <a:picLocks noChangeAspect="1"/>
          </p:cNvPicPr>
          <p:nvPr/>
        </p:nvPicPr>
        <p:blipFill>
          <a:blip r:embed="rId3"/>
          <a:stretch>
            <a:fillRect/>
          </a:stretch>
        </p:blipFill>
        <p:spPr>
          <a:xfrm>
            <a:off x="7698383" y="2155915"/>
            <a:ext cx="3683615" cy="3702883"/>
          </a:xfrm>
          <a:prstGeom prst="rect">
            <a:avLst/>
          </a:prstGeom>
        </p:spPr>
      </p:pic>
    </p:spTree>
    <p:extLst>
      <p:ext uri="{BB962C8B-B14F-4D97-AF65-F5344CB8AC3E}">
        <p14:creationId xmlns:p14="http://schemas.microsoft.com/office/powerpoint/2010/main" val="2773202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Pasientinstruksjon</a:t>
            </a:r>
          </a:p>
        </p:txBody>
      </p:sp>
      <p:sp>
        <p:nvSpPr>
          <p:cNvPr id="3" name="Plassholder for innhold 2"/>
          <p:cNvSpPr>
            <a:spLocks noGrp="1"/>
          </p:cNvSpPr>
          <p:nvPr>
            <p:ph idx="1"/>
          </p:nvPr>
        </p:nvSpPr>
        <p:spPr>
          <a:xfrm>
            <a:off x="818712" y="2222287"/>
            <a:ext cx="10528161" cy="3636511"/>
          </a:xfrm>
        </p:spPr>
        <p:txBody>
          <a:bodyPr/>
          <a:lstStyle/>
          <a:p>
            <a:r>
              <a:rPr lang="nb-NO" dirty="0"/>
              <a:t>Optimalisering av </a:t>
            </a:r>
            <a:r>
              <a:rPr lang="nb-NO" dirty="0" err="1"/>
              <a:t>probeplassering</a:t>
            </a:r>
            <a:r>
              <a:rPr lang="nb-NO" dirty="0"/>
              <a:t> og innstillinger gjøres FØR pasienten instrueres</a:t>
            </a:r>
          </a:p>
          <a:p>
            <a:r>
              <a:rPr lang="nb-NO" dirty="0"/>
              <a:t>Instruksjoner: </a:t>
            </a:r>
          </a:p>
          <a:p>
            <a:pPr lvl="1"/>
            <a:r>
              <a:rPr lang="nb-NO" dirty="0"/>
              <a:t>Jeg vil at du skal instruere pasienten for å optimalisere [type undersøkelse] av [organ/blodkar].</a:t>
            </a:r>
          </a:p>
          <a:p>
            <a:pPr marL="457200" lvl="1" indent="0">
              <a:buNone/>
            </a:pPr>
            <a:r>
              <a:rPr lang="nb-NO" dirty="0"/>
              <a:t>Hvis studenten ikke gjør dette korrekt, foreslå følgende instruksjoner:</a:t>
            </a:r>
          </a:p>
          <a:p>
            <a:pPr lvl="2"/>
            <a:r>
              <a:rPr lang="nb-NO" dirty="0"/>
              <a:t>Løft høyre/venstre arm og legg hånden bak hodet</a:t>
            </a:r>
          </a:p>
          <a:p>
            <a:pPr lvl="2"/>
            <a:r>
              <a:rPr lang="nb-NO" dirty="0"/>
              <a:t>Pust inn og hold pusten</a:t>
            </a:r>
          </a:p>
          <a:p>
            <a:pPr lvl="2"/>
            <a:r>
              <a:rPr lang="nb-NO" dirty="0"/>
              <a:t>Jeg vil at du skal stoppe pusten din når jeg sier: «Hold» (Ikke pust inn eller ut.)</a:t>
            </a:r>
          </a:p>
          <a:p>
            <a:pPr lvl="2"/>
            <a:r>
              <a:rPr lang="nb-NO" dirty="0"/>
              <a:t>Pust dypt inn og ut</a:t>
            </a:r>
          </a:p>
          <a:p>
            <a:pPr lvl="2"/>
            <a:r>
              <a:rPr lang="nb-NO" dirty="0"/>
              <a:t>Flytt deg over på din venstre/høyre side</a:t>
            </a:r>
          </a:p>
        </p:txBody>
      </p:sp>
    </p:spTree>
    <p:extLst>
      <p:ext uri="{BB962C8B-B14F-4D97-AF65-F5344CB8AC3E}">
        <p14:creationId xmlns:p14="http://schemas.microsoft.com/office/powerpoint/2010/main" val="445824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Oppsummering</a:t>
            </a:r>
          </a:p>
        </p:txBody>
      </p:sp>
      <p:sp>
        <p:nvSpPr>
          <p:cNvPr id="3" name="Plassholder for innhold 2"/>
          <p:cNvSpPr>
            <a:spLocks noGrp="1"/>
          </p:cNvSpPr>
          <p:nvPr>
            <p:ph idx="1"/>
          </p:nvPr>
        </p:nvSpPr>
        <p:spPr>
          <a:xfrm>
            <a:off x="818712" y="2222287"/>
            <a:ext cx="8115145" cy="3636511"/>
          </a:xfrm>
        </p:spPr>
        <p:txBody>
          <a:bodyPr>
            <a:normAutofit fontScale="92500"/>
          </a:bodyPr>
          <a:lstStyle/>
          <a:p>
            <a:r>
              <a:rPr lang="nb-NO" dirty="0"/>
              <a:t>Vi trenger en felles terminologi for å instruere studenter i opplæring</a:t>
            </a:r>
          </a:p>
          <a:p>
            <a:r>
              <a:rPr lang="nb-NO" dirty="0"/>
              <a:t>Hensikten er å unngå at instruktøren overtar undersøkelsen fra studenten</a:t>
            </a:r>
          </a:p>
          <a:p>
            <a:r>
              <a:rPr lang="nb-NO" dirty="0" err="1"/>
              <a:t>Probeplassering</a:t>
            </a:r>
            <a:r>
              <a:rPr lang="nb-NO" dirty="0"/>
              <a:t> beskrives med plan og lokalisasjon (regioner/kvadranter/6+-snitt)</a:t>
            </a:r>
          </a:p>
          <a:p>
            <a:r>
              <a:rPr lang="nb-NO" dirty="0"/>
              <a:t>Probevegelser beskrives som glide, vinkle, sveipe, vippe, rotere og presse</a:t>
            </a:r>
          </a:p>
          <a:p>
            <a:r>
              <a:rPr lang="nb-NO" dirty="0"/>
              <a:t>Retning av probevegelser beskrives som mot indikator/vekk fra indikator, kranialt/kaudalt, høyre eller venstre flanke, mot eller med klokken</a:t>
            </a:r>
          </a:p>
          <a:p>
            <a:r>
              <a:rPr lang="nb-NO" dirty="0"/>
              <a:t>Hvis nødvendig må studenten også instrueres i bildejustering og pasientinstruksjon</a:t>
            </a:r>
          </a:p>
          <a:p>
            <a:endParaRPr lang="nb-NO" dirty="0"/>
          </a:p>
        </p:txBody>
      </p:sp>
      <p:pic>
        <p:nvPicPr>
          <p:cNvPr id="5" name="Bilde 4"/>
          <p:cNvPicPr>
            <a:picLocks noChangeAspect="1"/>
          </p:cNvPicPr>
          <p:nvPr/>
        </p:nvPicPr>
        <p:blipFill>
          <a:blip r:embed="rId2"/>
          <a:stretch>
            <a:fillRect/>
          </a:stretch>
        </p:blipFill>
        <p:spPr>
          <a:xfrm>
            <a:off x="8988265" y="2102939"/>
            <a:ext cx="1407958" cy="4073143"/>
          </a:xfrm>
          <a:prstGeom prst="rect">
            <a:avLst/>
          </a:prstGeom>
        </p:spPr>
      </p:pic>
      <p:pic>
        <p:nvPicPr>
          <p:cNvPr id="6" name="Bilde 5"/>
          <p:cNvPicPr>
            <a:picLocks noChangeAspect="1"/>
          </p:cNvPicPr>
          <p:nvPr/>
        </p:nvPicPr>
        <p:blipFill>
          <a:blip r:embed="rId3"/>
          <a:stretch>
            <a:fillRect/>
          </a:stretch>
        </p:blipFill>
        <p:spPr>
          <a:xfrm>
            <a:off x="10462725" y="2102939"/>
            <a:ext cx="1356744" cy="3875205"/>
          </a:xfrm>
          <a:prstGeom prst="rect">
            <a:avLst/>
          </a:prstGeom>
        </p:spPr>
      </p:pic>
      <p:sp>
        <p:nvSpPr>
          <p:cNvPr id="7" name="Rektangel 6"/>
          <p:cNvSpPr/>
          <p:nvPr/>
        </p:nvSpPr>
        <p:spPr>
          <a:xfrm>
            <a:off x="8993275" y="2155371"/>
            <a:ext cx="226088" cy="1406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8" name="Rektangel 7"/>
          <p:cNvSpPr/>
          <p:nvPr/>
        </p:nvSpPr>
        <p:spPr>
          <a:xfrm>
            <a:off x="10462725" y="2222287"/>
            <a:ext cx="226088" cy="1406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9" name="Rektangel 8"/>
          <p:cNvSpPr/>
          <p:nvPr/>
        </p:nvSpPr>
        <p:spPr>
          <a:xfrm>
            <a:off x="8988264" y="3558791"/>
            <a:ext cx="271291" cy="1406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10" name="Rektangel 9"/>
          <p:cNvSpPr/>
          <p:nvPr/>
        </p:nvSpPr>
        <p:spPr>
          <a:xfrm>
            <a:off x="10462724" y="3490053"/>
            <a:ext cx="1032589" cy="1406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11" name="Rektangel 10"/>
          <p:cNvSpPr/>
          <p:nvPr/>
        </p:nvSpPr>
        <p:spPr>
          <a:xfrm>
            <a:off x="8988263" y="4943716"/>
            <a:ext cx="346655" cy="1406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12" name="Rektangel 11"/>
          <p:cNvSpPr/>
          <p:nvPr/>
        </p:nvSpPr>
        <p:spPr>
          <a:xfrm>
            <a:off x="10462725" y="4915170"/>
            <a:ext cx="474906" cy="1406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13" name="TekstSylinder 12"/>
          <p:cNvSpPr txBox="1"/>
          <p:nvPr/>
        </p:nvSpPr>
        <p:spPr>
          <a:xfrm>
            <a:off x="9383752" y="2004163"/>
            <a:ext cx="788999" cy="369332"/>
          </a:xfrm>
          <a:prstGeom prst="rect">
            <a:avLst/>
          </a:prstGeom>
          <a:noFill/>
        </p:spPr>
        <p:txBody>
          <a:bodyPr wrap="none" rtlCol="0">
            <a:spAutoFit/>
          </a:bodyPr>
          <a:lstStyle/>
          <a:p>
            <a:r>
              <a:rPr lang="nb-NO" dirty="0">
                <a:solidFill>
                  <a:schemeClr val="bg1"/>
                </a:solidFill>
              </a:rPr>
              <a:t>Glide</a:t>
            </a:r>
          </a:p>
        </p:txBody>
      </p:sp>
      <p:sp>
        <p:nvSpPr>
          <p:cNvPr id="14" name="TekstSylinder 13"/>
          <p:cNvSpPr txBox="1"/>
          <p:nvPr/>
        </p:nvSpPr>
        <p:spPr>
          <a:xfrm>
            <a:off x="10734013" y="2004163"/>
            <a:ext cx="857927" cy="369332"/>
          </a:xfrm>
          <a:prstGeom prst="rect">
            <a:avLst/>
          </a:prstGeom>
          <a:noFill/>
        </p:spPr>
        <p:txBody>
          <a:bodyPr wrap="none" rtlCol="0">
            <a:spAutoFit/>
          </a:bodyPr>
          <a:lstStyle/>
          <a:p>
            <a:r>
              <a:rPr lang="nb-NO" dirty="0">
                <a:solidFill>
                  <a:schemeClr val="bg1"/>
                </a:solidFill>
              </a:rPr>
              <a:t>Vippe</a:t>
            </a:r>
          </a:p>
        </p:txBody>
      </p:sp>
      <p:sp>
        <p:nvSpPr>
          <p:cNvPr id="15" name="TekstSylinder 14"/>
          <p:cNvSpPr txBox="1"/>
          <p:nvPr/>
        </p:nvSpPr>
        <p:spPr>
          <a:xfrm>
            <a:off x="9383752" y="3330136"/>
            <a:ext cx="846707" cy="369332"/>
          </a:xfrm>
          <a:prstGeom prst="rect">
            <a:avLst/>
          </a:prstGeom>
          <a:noFill/>
        </p:spPr>
        <p:txBody>
          <a:bodyPr wrap="none" rtlCol="0">
            <a:spAutoFit/>
          </a:bodyPr>
          <a:lstStyle/>
          <a:p>
            <a:r>
              <a:rPr lang="nb-NO" dirty="0">
                <a:solidFill>
                  <a:schemeClr val="bg1"/>
                </a:solidFill>
              </a:rPr>
              <a:t>Vinkle</a:t>
            </a:r>
          </a:p>
        </p:txBody>
      </p:sp>
      <p:sp>
        <p:nvSpPr>
          <p:cNvPr id="16" name="TekstSylinder 15"/>
          <p:cNvSpPr txBox="1"/>
          <p:nvPr/>
        </p:nvSpPr>
        <p:spPr>
          <a:xfrm>
            <a:off x="10802941" y="3305387"/>
            <a:ext cx="870751" cy="369332"/>
          </a:xfrm>
          <a:prstGeom prst="rect">
            <a:avLst/>
          </a:prstGeom>
          <a:noFill/>
        </p:spPr>
        <p:txBody>
          <a:bodyPr wrap="none" rtlCol="0">
            <a:spAutoFit/>
          </a:bodyPr>
          <a:lstStyle/>
          <a:p>
            <a:r>
              <a:rPr lang="nb-NO" dirty="0">
                <a:solidFill>
                  <a:schemeClr val="bg1"/>
                </a:solidFill>
              </a:rPr>
              <a:t>Presse</a:t>
            </a:r>
          </a:p>
        </p:txBody>
      </p:sp>
      <p:sp>
        <p:nvSpPr>
          <p:cNvPr id="17" name="TekstSylinder 16"/>
          <p:cNvSpPr txBox="1"/>
          <p:nvPr/>
        </p:nvSpPr>
        <p:spPr>
          <a:xfrm>
            <a:off x="9342567" y="4759050"/>
            <a:ext cx="933269" cy="369332"/>
          </a:xfrm>
          <a:prstGeom prst="rect">
            <a:avLst/>
          </a:prstGeom>
          <a:noFill/>
        </p:spPr>
        <p:txBody>
          <a:bodyPr wrap="none" rtlCol="0">
            <a:spAutoFit/>
          </a:bodyPr>
          <a:lstStyle/>
          <a:p>
            <a:r>
              <a:rPr lang="nb-NO" dirty="0">
                <a:solidFill>
                  <a:schemeClr val="bg1"/>
                </a:solidFill>
              </a:rPr>
              <a:t>Sveipe</a:t>
            </a:r>
          </a:p>
        </p:txBody>
      </p:sp>
      <p:sp>
        <p:nvSpPr>
          <p:cNvPr id="18" name="TekstSylinder 17"/>
          <p:cNvSpPr txBox="1"/>
          <p:nvPr/>
        </p:nvSpPr>
        <p:spPr>
          <a:xfrm>
            <a:off x="10841412" y="4745539"/>
            <a:ext cx="923651" cy="369332"/>
          </a:xfrm>
          <a:prstGeom prst="rect">
            <a:avLst/>
          </a:prstGeom>
          <a:noFill/>
        </p:spPr>
        <p:txBody>
          <a:bodyPr wrap="none" rtlCol="0">
            <a:spAutoFit/>
          </a:bodyPr>
          <a:lstStyle/>
          <a:p>
            <a:r>
              <a:rPr lang="nb-NO" dirty="0">
                <a:solidFill>
                  <a:schemeClr val="bg1"/>
                </a:solidFill>
              </a:rPr>
              <a:t>Rotere</a:t>
            </a:r>
          </a:p>
        </p:txBody>
      </p:sp>
    </p:spTree>
    <p:extLst>
      <p:ext uri="{BB962C8B-B14F-4D97-AF65-F5344CB8AC3E}">
        <p14:creationId xmlns:p14="http://schemas.microsoft.com/office/powerpoint/2010/main" val="120358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Mål</a:t>
            </a:r>
          </a:p>
        </p:txBody>
      </p:sp>
      <p:sp>
        <p:nvSpPr>
          <p:cNvPr id="3" name="Plassholder for innhold 2"/>
          <p:cNvSpPr>
            <a:spLocks noGrp="1"/>
          </p:cNvSpPr>
          <p:nvPr>
            <p:ph idx="1"/>
          </p:nvPr>
        </p:nvSpPr>
        <p:spPr/>
        <p:txBody>
          <a:bodyPr/>
          <a:lstStyle/>
          <a:p>
            <a:r>
              <a:rPr lang="nb-NO" dirty="0"/>
              <a:t>Oversikt over de vanligste kontrollene på en ultralydmaskin slik at man kan starte en </a:t>
            </a:r>
            <a:r>
              <a:rPr lang="nb-NO" dirty="0" err="1"/>
              <a:t>underslkelse</a:t>
            </a:r>
            <a:r>
              <a:rPr lang="nb-NO" dirty="0"/>
              <a:t>,  skifte </a:t>
            </a:r>
            <a:r>
              <a:rPr lang="nb-NO" dirty="0" err="1"/>
              <a:t>ultralydprobe</a:t>
            </a:r>
            <a:r>
              <a:rPr lang="nb-NO" dirty="0"/>
              <a:t>, velge </a:t>
            </a:r>
            <a:r>
              <a:rPr lang="nb-NO" dirty="0" err="1"/>
              <a:t>preset</a:t>
            </a:r>
            <a:r>
              <a:rPr lang="nb-NO" dirty="0"/>
              <a:t>, optimalisere b-mode bildet, skifte mellom ultralydmodus, gjøre målinger i bilde og lagre bilder og videoer.</a:t>
            </a:r>
          </a:p>
          <a:p>
            <a:endParaRPr lang="nb-NO" dirty="0"/>
          </a:p>
          <a:p>
            <a:r>
              <a:rPr lang="nb-NO" dirty="0"/>
              <a:t>Studenten skal selv gjennomføre undersøkelsen under verbal veiledning av instruktør. Dette for å unngå at instruktøren overtar gjennomføringen av undersøkelsen.</a:t>
            </a:r>
          </a:p>
        </p:txBody>
      </p:sp>
    </p:spTree>
    <p:extLst>
      <p:ext uri="{BB962C8B-B14F-4D97-AF65-F5344CB8AC3E}">
        <p14:creationId xmlns:p14="http://schemas.microsoft.com/office/powerpoint/2010/main" val="4009569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Middel</a:t>
            </a:r>
          </a:p>
        </p:txBody>
      </p:sp>
      <p:sp>
        <p:nvSpPr>
          <p:cNvPr id="3" name="Plassholder for innhold 2"/>
          <p:cNvSpPr>
            <a:spLocks noGrp="1"/>
          </p:cNvSpPr>
          <p:nvPr>
            <p:ph idx="1"/>
          </p:nvPr>
        </p:nvSpPr>
        <p:spPr>
          <a:xfrm>
            <a:off x="818712" y="2222287"/>
            <a:ext cx="6388423" cy="3636511"/>
          </a:xfrm>
        </p:spPr>
        <p:txBody>
          <a:bodyPr/>
          <a:lstStyle/>
          <a:p>
            <a:r>
              <a:rPr lang="nb-NO" dirty="0"/>
              <a:t>For å instruere studenten trenger instruktøren kunnskap om og en terminologi som beskriver</a:t>
            </a:r>
          </a:p>
          <a:p>
            <a:pPr lvl="1"/>
            <a:r>
              <a:rPr lang="nb-NO" dirty="0"/>
              <a:t>Hvordan en undersøkelse skal startes og avsluttes</a:t>
            </a:r>
          </a:p>
          <a:p>
            <a:pPr lvl="1"/>
            <a:r>
              <a:rPr lang="nb-NO" dirty="0"/>
              <a:t>Hvordan ultralydmodus skal velges</a:t>
            </a:r>
          </a:p>
          <a:p>
            <a:pPr lvl="1"/>
            <a:r>
              <a:rPr lang="nb-NO" dirty="0"/>
              <a:t>Hvor </a:t>
            </a:r>
            <a:r>
              <a:rPr lang="nb-NO" dirty="0" err="1"/>
              <a:t>proben</a:t>
            </a:r>
            <a:r>
              <a:rPr lang="nb-NO" dirty="0"/>
              <a:t> skal plasseres</a:t>
            </a:r>
          </a:p>
          <a:p>
            <a:pPr lvl="1"/>
            <a:r>
              <a:rPr lang="nb-NO" dirty="0"/>
              <a:t>Hvordan </a:t>
            </a:r>
            <a:r>
              <a:rPr lang="nb-NO" dirty="0" err="1"/>
              <a:t>proben</a:t>
            </a:r>
            <a:r>
              <a:rPr lang="nb-NO" dirty="0"/>
              <a:t> skal beveges</a:t>
            </a:r>
          </a:p>
          <a:p>
            <a:pPr lvl="1"/>
            <a:r>
              <a:rPr lang="nb-NO" dirty="0"/>
              <a:t>Hvordan undersøker skal instruere pasienten</a:t>
            </a:r>
          </a:p>
          <a:p>
            <a:pPr lvl="1"/>
            <a:r>
              <a:rPr lang="nb-NO" dirty="0"/>
              <a:t>Hvordan </a:t>
            </a:r>
            <a:r>
              <a:rPr lang="nb-NO" dirty="0" err="1"/>
              <a:t>instillingene</a:t>
            </a:r>
            <a:r>
              <a:rPr lang="nb-NO" dirty="0"/>
              <a:t> skal justeres</a:t>
            </a:r>
          </a:p>
          <a:p>
            <a:pPr lvl="1"/>
            <a:r>
              <a:rPr lang="nb-NO" dirty="0"/>
              <a:t>Hvordan data skal samles og lagres</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008" y="2605612"/>
            <a:ext cx="4878763" cy="2869860"/>
          </a:xfrm>
          <a:prstGeom prst="rect">
            <a:avLst/>
          </a:prstGeom>
        </p:spPr>
      </p:pic>
    </p:spTree>
    <p:extLst>
      <p:ext uri="{BB962C8B-B14F-4D97-AF65-F5344CB8AC3E}">
        <p14:creationId xmlns:p14="http://schemas.microsoft.com/office/powerpoint/2010/main" val="2753121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6209CF-63BE-78D2-E440-14F981F2CE1D}"/>
              </a:ext>
            </a:extLst>
          </p:cNvPr>
          <p:cNvSpPr>
            <a:spLocks noGrp="1"/>
          </p:cNvSpPr>
          <p:nvPr>
            <p:ph type="title"/>
          </p:nvPr>
        </p:nvSpPr>
        <p:spPr/>
        <p:txBody>
          <a:bodyPr/>
          <a:lstStyle/>
          <a:p>
            <a:r>
              <a:rPr lang="nb-NO" dirty="0"/>
              <a:t>Oversikt ultralydmaskin</a:t>
            </a:r>
          </a:p>
        </p:txBody>
      </p:sp>
      <p:pic>
        <p:nvPicPr>
          <p:cNvPr id="5" name="Plassholder for innhold 4" descr="Et bilde som inneholder elektronikk, Elektronisk anordning, tekst, duppeditt&#10;&#10;Automatisk generert beskrivelse">
            <a:extLst>
              <a:ext uri="{FF2B5EF4-FFF2-40B4-BE49-F238E27FC236}">
                <a16:creationId xmlns:a16="http://schemas.microsoft.com/office/drawing/2014/main" id="{8DEA78C2-4774-13BC-F01F-90B3943F3A2A}"/>
              </a:ext>
            </a:extLst>
          </p:cNvPr>
          <p:cNvPicPr>
            <a:picLocks noGrp="1" noChangeAspect="1"/>
          </p:cNvPicPr>
          <p:nvPr>
            <p:ph idx="1"/>
          </p:nvPr>
        </p:nvPicPr>
        <p:blipFill>
          <a:blip r:embed="rId2"/>
          <a:stretch>
            <a:fillRect/>
          </a:stretch>
        </p:blipFill>
        <p:spPr>
          <a:xfrm rot="5400000">
            <a:off x="3336219" y="2551621"/>
            <a:ext cx="4921578" cy="3691183"/>
          </a:xfrm>
        </p:spPr>
      </p:pic>
      <p:sp>
        <p:nvSpPr>
          <p:cNvPr id="6" name="Høyre klammeparentes 5">
            <a:extLst>
              <a:ext uri="{FF2B5EF4-FFF2-40B4-BE49-F238E27FC236}">
                <a16:creationId xmlns:a16="http://schemas.microsoft.com/office/drawing/2014/main" id="{7CDB5465-F673-5BE7-018D-031122A87ACD}"/>
              </a:ext>
            </a:extLst>
          </p:cNvPr>
          <p:cNvSpPr/>
          <p:nvPr/>
        </p:nvSpPr>
        <p:spPr>
          <a:xfrm>
            <a:off x="7386917" y="2239347"/>
            <a:ext cx="190367" cy="1623526"/>
          </a:xfrm>
          <a:prstGeom prst="rightBrace">
            <a:avLst/>
          </a:prstGeom>
          <a:noFill/>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8" name="Høyre klammeparentes 7">
            <a:extLst>
              <a:ext uri="{FF2B5EF4-FFF2-40B4-BE49-F238E27FC236}">
                <a16:creationId xmlns:a16="http://schemas.microsoft.com/office/drawing/2014/main" id="{814DC100-4CA4-4F5C-A90A-8B5934E0F71F}"/>
              </a:ext>
            </a:extLst>
          </p:cNvPr>
          <p:cNvSpPr/>
          <p:nvPr/>
        </p:nvSpPr>
        <p:spPr>
          <a:xfrm>
            <a:off x="7386918" y="3951606"/>
            <a:ext cx="116542" cy="1032770"/>
          </a:xfrm>
          <a:prstGeom prst="rightBrace">
            <a:avLst/>
          </a:prstGeom>
          <a:noFill/>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9" name="Høyre klammeparentes 8">
            <a:extLst>
              <a:ext uri="{FF2B5EF4-FFF2-40B4-BE49-F238E27FC236}">
                <a16:creationId xmlns:a16="http://schemas.microsoft.com/office/drawing/2014/main" id="{AD25EC44-9B83-D709-2B05-CAA3503786DD}"/>
              </a:ext>
            </a:extLst>
          </p:cNvPr>
          <p:cNvSpPr/>
          <p:nvPr/>
        </p:nvSpPr>
        <p:spPr>
          <a:xfrm>
            <a:off x="7386917" y="5073109"/>
            <a:ext cx="116542" cy="1337703"/>
          </a:xfrm>
          <a:prstGeom prst="rightBrace">
            <a:avLst/>
          </a:prstGeom>
          <a:noFill/>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0" name="TekstSylinder 9">
            <a:extLst>
              <a:ext uri="{FF2B5EF4-FFF2-40B4-BE49-F238E27FC236}">
                <a16:creationId xmlns:a16="http://schemas.microsoft.com/office/drawing/2014/main" id="{EEE23753-6B03-B991-513F-2D0B4D84A823}"/>
              </a:ext>
            </a:extLst>
          </p:cNvPr>
          <p:cNvSpPr txBox="1"/>
          <p:nvPr/>
        </p:nvSpPr>
        <p:spPr>
          <a:xfrm>
            <a:off x="8229600" y="2617694"/>
            <a:ext cx="1707519" cy="3139321"/>
          </a:xfrm>
          <a:prstGeom prst="rect">
            <a:avLst/>
          </a:prstGeom>
          <a:noFill/>
        </p:spPr>
        <p:txBody>
          <a:bodyPr wrap="none" rtlCol="0">
            <a:spAutoFit/>
          </a:bodyPr>
          <a:lstStyle/>
          <a:p>
            <a:r>
              <a:rPr lang="nb-NO" dirty="0"/>
              <a:t>Billedskjerm</a:t>
            </a:r>
          </a:p>
          <a:p>
            <a:endParaRPr lang="nb-NO" dirty="0"/>
          </a:p>
          <a:p>
            <a:endParaRPr lang="nb-NO" dirty="0"/>
          </a:p>
          <a:p>
            <a:endParaRPr lang="nb-NO" dirty="0"/>
          </a:p>
          <a:p>
            <a:endParaRPr lang="nb-NO" dirty="0"/>
          </a:p>
          <a:p>
            <a:r>
              <a:rPr lang="nb-NO" dirty="0"/>
              <a:t>Touch display</a:t>
            </a:r>
          </a:p>
          <a:p>
            <a:endParaRPr lang="nb-NO" dirty="0"/>
          </a:p>
          <a:p>
            <a:endParaRPr lang="nb-NO" dirty="0"/>
          </a:p>
          <a:p>
            <a:endParaRPr lang="nb-NO" dirty="0"/>
          </a:p>
          <a:p>
            <a:r>
              <a:rPr lang="nb-NO" dirty="0"/>
              <a:t>Tastatur</a:t>
            </a:r>
          </a:p>
          <a:p>
            <a:endParaRPr lang="nb-NO" dirty="0"/>
          </a:p>
        </p:txBody>
      </p:sp>
      <p:sp>
        <p:nvSpPr>
          <p:cNvPr id="11" name="TekstSylinder 10">
            <a:extLst>
              <a:ext uri="{FF2B5EF4-FFF2-40B4-BE49-F238E27FC236}">
                <a16:creationId xmlns:a16="http://schemas.microsoft.com/office/drawing/2014/main" id="{1F45BCB3-70F8-69C7-AFC8-2D886C57F279}"/>
              </a:ext>
            </a:extLst>
          </p:cNvPr>
          <p:cNvSpPr txBox="1"/>
          <p:nvPr/>
        </p:nvSpPr>
        <p:spPr>
          <a:xfrm>
            <a:off x="1998872" y="4717248"/>
            <a:ext cx="917239" cy="369332"/>
          </a:xfrm>
          <a:prstGeom prst="rect">
            <a:avLst/>
          </a:prstGeom>
          <a:noFill/>
        </p:spPr>
        <p:txBody>
          <a:bodyPr wrap="none" rtlCol="0">
            <a:spAutoFit/>
          </a:bodyPr>
          <a:lstStyle/>
          <a:p>
            <a:r>
              <a:rPr lang="nb-NO" dirty="0"/>
              <a:t>Prober</a:t>
            </a:r>
          </a:p>
        </p:txBody>
      </p:sp>
      <p:sp>
        <p:nvSpPr>
          <p:cNvPr id="12" name="Pil: høyre 11">
            <a:extLst>
              <a:ext uri="{FF2B5EF4-FFF2-40B4-BE49-F238E27FC236}">
                <a16:creationId xmlns:a16="http://schemas.microsoft.com/office/drawing/2014/main" id="{FA2C5EAC-BDFC-1F0F-1EA3-B5E5899CEB13}"/>
              </a:ext>
            </a:extLst>
          </p:cNvPr>
          <p:cNvSpPr/>
          <p:nvPr/>
        </p:nvSpPr>
        <p:spPr>
          <a:xfrm rot="21348879">
            <a:off x="3204189" y="4677674"/>
            <a:ext cx="1238232" cy="17929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il: høyre 12">
            <a:extLst>
              <a:ext uri="{FF2B5EF4-FFF2-40B4-BE49-F238E27FC236}">
                <a16:creationId xmlns:a16="http://schemas.microsoft.com/office/drawing/2014/main" id="{1CB0E40E-70D2-8908-AE7F-898A7A5429F4}"/>
              </a:ext>
            </a:extLst>
          </p:cNvPr>
          <p:cNvSpPr/>
          <p:nvPr/>
        </p:nvSpPr>
        <p:spPr>
          <a:xfrm rot="307532">
            <a:off x="3090570" y="5039328"/>
            <a:ext cx="1238232" cy="17929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høyre 13">
            <a:extLst>
              <a:ext uri="{FF2B5EF4-FFF2-40B4-BE49-F238E27FC236}">
                <a16:creationId xmlns:a16="http://schemas.microsoft.com/office/drawing/2014/main" id="{EF5BBF98-3FC8-F405-4E62-CE625033B135}"/>
              </a:ext>
            </a:extLst>
          </p:cNvPr>
          <p:cNvSpPr/>
          <p:nvPr/>
        </p:nvSpPr>
        <p:spPr>
          <a:xfrm rot="11314401">
            <a:off x="6831418" y="4711536"/>
            <a:ext cx="235270" cy="15850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Pil: høyre 14">
            <a:extLst>
              <a:ext uri="{FF2B5EF4-FFF2-40B4-BE49-F238E27FC236}">
                <a16:creationId xmlns:a16="http://schemas.microsoft.com/office/drawing/2014/main" id="{902D9D48-49A4-4E92-8C90-7D2ED001735A}"/>
              </a:ext>
            </a:extLst>
          </p:cNvPr>
          <p:cNvSpPr/>
          <p:nvPr/>
        </p:nvSpPr>
        <p:spPr>
          <a:xfrm rot="11314401">
            <a:off x="6893223" y="5103231"/>
            <a:ext cx="235270" cy="15850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35092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1ABED0-C48E-ACD4-3577-D0703FC370E2}"/>
              </a:ext>
            </a:extLst>
          </p:cNvPr>
          <p:cNvSpPr>
            <a:spLocks noGrp="1"/>
          </p:cNvSpPr>
          <p:nvPr>
            <p:ph type="title"/>
          </p:nvPr>
        </p:nvSpPr>
        <p:spPr/>
        <p:txBody>
          <a:bodyPr/>
          <a:lstStyle/>
          <a:p>
            <a:r>
              <a:rPr lang="nb-NO" dirty="0"/>
              <a:t>Oppstart undersøkelse</a:t>
            </a:r>
          </a:p>
        </p:txBody>
      </p:sp>
      <p:pic>
        <p:nvPicPr>
          <p:cNvPr id="7" name="Bilde 6" descr="Et bilde som inneholder Elektronisk anordning, elektronikk, duppeditt, Kontorutstyr&#10;&#10;Automatisk generert beskrivelse">
            <a:extLst>
              <a:ext uri="{FF2B5EF4-FFF2-40B4-BE49-F238E27FC236}">
                <a16:creationId xmlns:a16="http://schemas.microsoft.com/office/drawing/2014/main" id="{E8001F83-5FB8-5751-D8F7-65AFB4D5F0EC}"/>
              </a:ext>
            </a:extLst>
          </p:cNvPr>
          <p:cNvPicPr>
            <a:picLocks noChangeAspect="1"/>
          </p:cNvPicPr>
          <p:nvPr/>
        </p:nvPicPr>
        <p:blipFill>
          <a:blip r:embed="rId2"/>
          <a:stretch>
            <a:fillRect/>
          </a:stretch>
        </p:blipFill>
        <p:spPr>
          <a:xfrm>
            <a:off x="4948518" y="2033752"/>
            <a:ext cx="6061788" cy="4546341"/>
          </a:xfrm>
          <a:prstGeom prst="rect">
            <a:avLst/>
          </a:prstGeom>
        </p:spPr>
      </p:pic>
      <p:sp>
        <p:nvSpPr>
          <p:cNvPr id="9" name="Plassholder for innhold 8">
            <a:extLst>
              <a:ext uri="{FF2B5EF4-FFF2-40B4-BE49-F238E27FC236}">
                <a16:creationId xmlns:a16="http://schemas.microsoft.com/office/drawing/2014/main" id="{6BC48286-625A-EBDE-1ACF-DD2B8A52C9BD}"/>
              </a:ext>
            </a:extLst>
          </p:cNvPr>
          <p:cNvSpPr>
            <a:spLocks noGrp="1"/>
          </p:cNvSpPr>
          <p:nvPr>
            <p:ph idx="1"/>
          </p:nvPr>
        </p:nvSpPr>
        <p:spPr>
          <a:xfrm>
            <a:off x="953183" y="3245411"/>
            <a:ext cx="3269194" cy="637644"/>
          </a:xfrm>
        </p:spPr>
        <p:txBody>
          <a:bodyPr/>
          <a:lstStyle/>
          <a:p>
            <a:r>
              <a:rPr lang="nb-NO" dirty="0" err="1"/>
              <a:t>Påknapp</a:t>
            </a:r>
            <a:endParaRPr lang="nb-NO" dirty="0"/>
          </a:p>
          <a:p>
            <a:pPr marL="0" indent="0">
              <a:buNone/>
            </a:pPr>
            <a:endParaRPr lang="nb-NO" dirty="0"/>
          </a:p>
        </p:txBody>
      </p:sp>
      <p:sp>
        <p:nvSpPr>
          <p:cNvPr id="10" name="Pil: høyre 9">
            <a:extLst>
              <a:ext uri="{FF2B5EF4-FFF2-40B4-BE49-F238E27FC236}">
                <a16:creationId xmlns:a16="http://schemas.microsoft.com/office/drawing/2014/main" id="{A9CAA614-ABE5-89BE-6B9C-6EC9C4422779}"/>
              </a:ext>
            </a:extLst>
          </p:cNvPr>
          <p:cNvSpPr/>
          <p:nvPr/>
        </p:nvSpPr>
        <p:spPr>
          <a:xfrm>
            <a:off x="2587780" y="3245411"/>
            <a:ext cx="3391679" cy="24070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88267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7049BC-DFB8-92D2-55D4-4293FF311C0E}"/>
              </a:ext>
            </a:extLst>
          </p:cNvPr>
          <p:cNvSpPr>
            <a:spLocks noGrp="1"/>
          </p:cNvSpPr>
          <p:nvPr>
            <p:ph type="title"/>
          </p:nvPr>
        </p:nvSpPr>
        <p:spPr/>
        <p:txBody>
          <a:bodyPr/>
          <a:lstStyle/>
          <a:p>
            <a:r>
              <a:rPr lang="nb-NO" dirty="0"/>
              <a:t>Valg av modus og </a:t>
            </a:r>
            <a:r>
              <a:rPr lang="nb-NO" dirty="0" err="1"/>
              <a:t>preset</a:t>
            </a:r>
            <a:endParaRPr lang="nb-NO" dirty="0"/>
          </a:p>
        </p:txBody>
      </p:sp>
      <p:pic>
        <p:nvPicPr>
          <p:cNvPr id="6" name="Plassholder for innhold 5" descr="Et bilde som inneholder tekst, Elektronisk anordning, skjermbilde, elektronikk&#10;&#10;Automatisk generert beskrivelse">
            <a:extLst>
              <a:ext uri="{FF2B5EF4-FFF2-40B4-BE49-F238E27FC236}">
                <a16:creationId xmlns:a16="http://schemas.microsoft.com/office/drawing/2014/main" id="{D06137B6-7B9E-3D93-D8A9-7FF1619764FB}"/>
              </a:ext>
            </a:extLst>
          </p:cNvPr>
          <p:cNvPicPr>
            <a:picLocks noGrp="1" noChangeAspect="1"/>
          </p:cNvPicPr>
          <p:nvPr>
            <p:ph idx="1"/>
          </p:nvPr>
        </p:nvPicPr>
        <p:blipFill rotWithShape="1">
          <a:blip r:embed="rId2"/>
          <a:srcRect l="-2710" t="9485" r="2710" b="16802"/>
          <a:stretch/>
        </p:blipFill>
        <p:spPr>
          <a:xfrm>
            <a:off x="3962400" y="2221449"/>
            <a:ext cx="7864552" cy="4347883"/>
          </a:xfrm>
        </p:spPr>
      </p:pic>
      <p:sp>
        <p:nvSpPr>
          <p:cNvPr id="7" name="TekstSylinder 6">
            <a:extLst>
              <a:ext uri="{FF2B5EF4-FFF2-40B4-BE49-F238E27FC236}">
                <a16:creationId xmlns:a16="http://schemas.microsoft.com/office/drawing/2014/main" id="{77421E99-0EAB-4486-068C-132F3ED43C6F}"/>
              </a:ext>
            </a:extLst>
          </p:cNvPr>
          <p:cNvSpPr txBox="1"/>
          <p:nvPr/>
        </p:nvSpPr>
        <p:spPr>
          <a:xfrm>
            <a:off x="487563" y="2537011"/>
            <a:ext cx="3537590" cy="1754326"/>
          </a:xfrm>
          <a:prstGeom prst="rect">
            <a:avLst/>
          </a:prstGeom>
          <a:noFill/>
        </p:spPr>
        <p:txBody>
          <a:bodyPr wrap="square" rtlCol="0">
            <a:spAutoFit/>
          </a:bodyPr>
          <a:lstStyle/>
          <a:p>
            <a:pPr marL="285750" indent="-285750">
              <a:buFont typeface="Arial" panose="020B0604020202020204" pitchFamily="34" charset="0"/>
              <a:buChar char="•"/>
            </a:pPr>
            <a:r>
              <a:rPr lang="nb-NO" dirty="0"/>
              <a:t>Velg </a:t>
            </a:r>
            <a:r>
              <a:rPr lang="nb-NO" dirty="0" err="1"/>
              <a:t>probe</a:t>
            </a:r>
            <a:r>
              <a:rPr lang="nb-NO" dirty="0"/>
              <a:t>:</a:t>
            </a:r>
          </a:p>
          <a:p>
            <a:pPr marL="742950" lvl="1" indent="-285750">
              <a:buFont typeface="Arial" panose="020B0604020202020204" pitchFamily="34" charset="0"/>
              <a:buChar char="•"/>
            </a:pPr>
            <a:r>
              <a:rPr lang="nb-NO" dirty="0"/>
              <a:t>Velg mellom de tilgjengelige </a:t>
            </a:r>
            <a:r>
              <a:rPr lang="nb-NO" dirty="0" err="1"/>
              <a:t>probene</a:t>
            </a:r>
            <a:r>
              <a:rPr lang="nb-NO" dirty="0"/>
              <a:t>.</a:t>
            </a:r>
          </a:p>
          <a:p>
            <a:pPr marL="742950" lvl="1" indent="-285750">
              <a:buFont typeface="Arial" panose="020B0604020202020204" pitchFamily="34" charset="0"/>
              <a:buChar char="•"/>
            </a:pPr>
            <a:r>
              <a:rPr lang="nb-NO" dirty="0"/>
              <a:t>Velg </a:t>
            </a:r>
            <a:r>
              <a:rPr lang="nb-NO" dirty="0" err="1"/>
              <a:t>preset</a:t>
            </a:r>
            <a:r>
              <a:rPr lang="nb-NO" dirty="0"/>
              <a:t> (forhåndsinnstillinger) tilpasset undersøkelsen.</a:t>
            </a:r>
          </a:p>
        </p:txBody>
      </p:sp>
      <p:sp>
        <p:nvSpPr>
          <p:cNvPr id="8" name="Pil: høyre 7">
            <a:extLst>
              <a:ext uri="{FF2B5EF4-FFF2-40B4-BE49-F238E27FC236}">
                <a16:creationId xmlns:a16="http://schemas.microsoft.com/office/drawing/2014/main" id="{99F5AE63-2AD9-CECA-9B51-9DB49F1F4E00}"/>
              </a:ext>
            </a:extLst>
          </p:cNvPr>
          <p:cNvSpPr/>
          <p:nvPr/>
        </p:nvSpPr>
        <p:spPr>
          <a:xfrm rot="2796165">
            <a:off x="7422059" y="2039832"/>
            <a:ext cx="1007987" cy="15526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49101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E0B44A-1DC6-C61E-412E-1A80CC0E3E0D}"/>
              </a:ext>
            </a:extLst>
          </p:cNvPr>
          <p:cNvSpPr>
            <a:spLocks noGrp="1"/>
          </p:cNvSpPr>
          <p:nvPr>
            <p:ph type="title"/>
          </p:nvPr>
        </p:nvSpPr>
        <p:spPr/>
        <p:txBody>
          <a:bodyPr/>
          <a:lstStyle/>
          <a:p>
            <a:r>
              <a:rPr lang="nb-NO" dirty="0"/>
              <a:t>Innhenting av data</a:t>
            </a:r>
          </a:p>
        </p:txBody>
      </p:sp>
      <p:pic>
        <p:nvPicPr>
          <p:cNvPr id="4" name="Plassholder for innhold 4" descr="Et bilde som inneholder elektronikk, Elektronisk anordning, Kontorutstyr, duppeditt&#10;&#10;Automatisk generert beskrivelse">
            <a:extLst>
              <a:ext uri="{FF2B5EF4-FFF2-40B4-BE49-F238E27FC236}">
                <a16:creationId xmlns:a16="http://schemas.microsoft.com/office/drawing/2014/main" id="{F97CDF38-4106-1A54-BBFA-890B34F63ED5}"/>
              </a:ext>
            </a:extLst>
          </p:cNvPr>
          <p:cNvPicPr>
            <a:picLocks noGrp="1" noChangeAspect="1"/>
          </p:cNvPicPr>
          <p:nvPr>
            <p:ph idx="1"/>
          </p:nvPr>
        </p:nvPicPr>
        <p:blipFill>
          <a:blip r:embed="rId2"/>
          <a:stretch>
            <a:fillRect/>
          </a:stretch>
        </p:blipFill>
        <p:spPr>
          <a:xfrm>
            <a:off x="7833228" y="3026509"/>
            <a:ext cx="3633797" cy="2430463"/>
          </a:xfrm>
        </p:spPr>
      </p:pic>
      <p:cxnSp>
        <p:nvCxnSpPr>
          <p:cNvPr id="5" name="Rett pilkobling 4">
            <a:extLst>
              <a:ext uri="{FF2B5EF4-FFF2-40B4-BE49-F238E27FC236}">
                <a16:creationId xmlns:a16="http://schemas.microsoft.com/office/drawing/2014/main" id="{9B6FBFFB-BB10-4B1D-D79E-FD0CD90D99E8}"/>
              </a:ext>
            </a:extLst>
          </p:cNvPr>
          <p:cNvCxnSpPr>
            <a:cxnSpLocks/>
          </p:cNvCxnSpPr>
          <p:nvPr/>
        </p:nvCxnSpPr>
        <p:spPr>
          <a:xfrm flipH="1" flipV="1">
            <a:off x="10779657" y="4748526"/>
            <a:ext cx="28982" cy="107972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tt pilkobling 5">
            <a:extLst>
              <a:ext uri="{FF2B5EF4-FFF2-40B4-BE49-F238E27FC236}">
                <a16:creationId xmlns:a16="http://schemas.microsoft.com/office/drawing/2014/main" id="{B648FF83-5EA2-75AD-B283-72D6DE21B2EC}"/>
              </a:ext>
            </a:extLst>
          </p:cNvPr>
          <p:cNvCxnSpPr>
            <a:cxnSpLocks/>
          </p:cNvCxnSpPr>
          <p:nvPr/>
        </p:nvCxnSpPr>
        <p:spPr>
          <a:xfrm flipH="1">
            <a:off x="10081014" y="2537717"/>
            <a:ext cx="326707" cy="158898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Rett pilkobling 8">
            <a:extLst>
              <a:ext uri="{FF2B5EF4-FFF2-40B4-BE49-F238E27FC236}">
                <a16:creationId xmlns:a16="http://schemas.microsoft.com/office/drawing/2014/main" id="{100B3607-E460-089D-B363-69C4B937B969}"/>
              </a:ext>
            </a:extLst>
          </p:cNvPr>
          <p:cNvCxnSpPr>
            <a:cxnSpLocks/>
          </p:cNvCxnSpPr>
          <p:nvPr/>
        </p:nvCxnSpPr>
        <p:spPr>
          <a:xfrm flipV="1">
            <a:off x="8527550" y="4603982"/>
            <a:ext cx="1397639" cy="112899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kstSylinder 10">
            <a:extLst>
              <a:ext uri="{FF2B5EF4-FFF2-40B4-BE49-F238E27FC236}">
                <a16:creationId xmlns:a16="http://schemas.microsoft.com/office/drawing/2014/main" id="{446C7DF6-9579-204E-A009-E2451B449DA2}"/>
              </a:ext>
            </a:extLst>
          </p:cNvPr>
          <p:cNvSpPr txBox="1"/>
          <p:nvPr/>
        </p:nvSpPr>
        <p:spPr>
          <a:xfrm>
            <a:off x="612799" y="2657176"/>
            <a:ext cx="4565376" cy="2862322"/>
          </a:xfrm>
          <a:prstGeom prst="rect">
            <a:avLst/>
          </a:prstGeom>
          <a:noFill/>
        </p:spPr>
        <p:txBody>
          <a:bodyPr wrap="square" rtlCol="0">
            <a:spAutoFit/>
          </a:bodyPr>
          <a:lstStyle/>
          <a:p>
            <a:pPr marL="285750" indent="-285750">
              <a:buFont typeface="Arial" panose="020B0604020202020204" pitchFamily="34" charset="0"/>
              <a:buChar char="•"/>
            </a:pPr>
            <a:r>
              <a:rPr lang="nb-NO" dirty="0"/>
              <a:t>Avhenger av ultralydmodus</a:t>
            </a:r>
          </a:p>
          <a:p>
            <a:pPr marL="285750" indent="-285750">
              <a:buFont typeface="Arial" panose="020B0604020202020204" pitchFamily="34" charset="0"/>
              <a:buChar char="•"/>
            </a:pPr>
            <a:r>
              <a:rPr lang="nb-NO" dirty="0"/>
              <a:t>Kan ofte tilpasses behov til bruker</a:t>
            </a:r>
          </a:p>
          <a:p>
            <a:pPr marL="742950" lvl="1" indent="-285750">
              <a:buFont typeface="Arial" panose="020B0604020202020204" pitchFamily="34" charset="0"/>
              <a:buChar char="•"/>
            </a:pPr>
            <a:r>
              <a:rPr lang="nb-NO" dirty="0"/>
              <a:t>Spesielle behov</a:t>
            </a:r>
          </a:p>
          <a:p>
            <a:pPr marL="742950" lvl="1" indent="-285750">
              <a:buFont typeface="Arial" panose="020B0604020202020204" pitchFamily="34" charset="0"/>
              <a:buChar char="•"/>
            </a:pPr>
            <a:r>
              <a:rPr lang="nb-NO" dirty="0"/>
              <a:t>Optimalisere </a:t>
            </a:r>
            <a:r>
              <a:rPr lang="nb-NO" dirty="0" err="1"/>
              <a:t>workflow</a:t>
            </a:r>
            <a:r>
              <a:rPr lang="nb-NO" dirty="0"/>
              <a:t> (redusere antall klikk)</a:t>
            </a:r>
          </a:p>
          <a:p>
            <a:pPr marL="742950" lvl="1"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Måling i B-mode bilde:</a:t>
            </a:r>
          </a:p>
          <a:p>
            <a:pPr marL="285750" indent="-285750">
              <a:buFont typeface="Arial" panose="020B0604020202020204" pitchFamily="34" charset="0"/>
              <a:buChar char="•"/>
            </a:pPr>
            <a:r>
              <a:rPr lang="nb-NO" dirty="0"/>
              <a:t>Frys</a:t>
            </a:r>
            <a:r>
              <a:rPr lang="nb-NO" dirty="0">
                <a:sym typeface="Wingdings" panose="05000000000000000000" pitchFamily="2" charset="2"/>
              </a:rPr>
              <a:t> «Måleknapp»</a:t>
            </a:r>
            <a:r>
              <a:rPr lang="nb-NO" dirty="0" err="1">
                <a:sym typeface="Wingdings" panose="05000000000000000000" pitchFamily="2" charset="2"/>
              </a:rPr>
              <a:t>TrackballSet-knappTrackballSet-knapp</a:t>
            </a:r>
            <a:endParaRPr lang="nb-NO" dirty="0"/>
          </a:p>
          <a:p>
            <a:endParaRPr lang="nb-NO" dirty="0"/>
          </a:p>
        </p:txBody>
      </p:sp>
      <p:cxnSp>
        <p:nvCxnSpPr>
          <p:cNvPr id="12" name="Rett pilkobling 11">
            <a:extLst>
              <a:ext uri="{FF2B5EF4-FFF2-40B4-BE49-F238E27FC236}">
                <a16:creationId xmlns:a16="http://schemas.microsoft.com/office/drawing/2014/main" id="{96AA0359-100A-024F-29CE-37720FA97647}"/>
              </a:ext>
            </a:extLst>
          </p:cNvPr>
          <p:cNvCxnSpPr>
            <a:cxnSpLocks/>
          </p:cNvCxnSpPr>
          <p:nvPr/>
        </p:nvCxnSpPr>
        <p:spPr>
          <a:xfrm flipV="1">
            <a:off x="9842643" y="4562885"/>
            <a:ext cx="466307" cy="126536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kstSylinder 13">
            <a:extLst>
              <a:ext uri="{FF2B5EF4-FFF2-40B4-BE49-F238E27FC236}">
                <a16:creationId xmlns:a16="http://schemas.microsoft.com/office/drawing/2014/main" id="{D64EBFC2-79B0-7238-86F3-748912F3D5AC}"/>
              </a:ext>
            </a:extLst>
          </p:cNvPr>
          <p:cNvSpPr txBox="1"/>
          <p:nvPr/>
        </p:nvSpPr>
        <p:spPr>
          <a:xfrm>
            <a:off x="9668576" y="2166436"/>
            <a:ext cx="1478290" cy="369332"/>
          </a:xfrm>
          <a:prstGeom prst="rect">
            <a:avLst/>
          </a:prstGeom>
          <a:noFill/>
        </p:spPr>
        <p:txBody>
          <a:bodyPr wrap="none" rtlCol="0">
            <a:spAutoFit/>
          </a:bodyPr>
          <a:lstStyle/>
          <a:p>
            <a:r>
              <a:rPr lang="nb-NO" dirty="0"/>
              <a:t>Måleknapp</a:t>
            </a:r>
          </a:p>
        </p:txBody>
      </p:sp>
      <p:sp>
        <p:nvSpPr>
          <p:cNvPr id="15" name="TekstSylinder 14">
            <a:extLst>
              <a:ext uri="{FF2B5EF4-FFF2-40B4-BE49-F238E27FC236}">
                <a16:creationId xmlns:a16="http://schemas.microsoft.com/office/drawing/2014/main" id="{E10EEFF6-353B-8CC0-BB85-F7915757B11D}"/>
              </a:ext>
            </a:extLst>
          </p:cNvPr>
          <p:cNvSpPr txBox="1"/>
          <p:nvPr/>
        </p:nvSpPr>
        <p:spPr>
          <a:xfrm>
            <a:off x="7756989" y="5760830"/>
            <a:ext cx="1180131" cy="369332"/>
          </a:xfrm>
          <a:prstGeom prst="rect">
            <a:avLst/>
          </a:prstGeom>
          <a:noFill/>
        </p:spPr>
        <p:txBody>
          <a:bodyPr wrap="none" rtlCol="0">
            <a:spAutoFit/>
          </a:bodyPr>
          <a:lstStyle/>
          <a:p>
            <a:r>
              <a:rPr lang="nb-NO" dirty="0"/>
              <a:t>Trackball</a:t>
            </a:r>
          </a:p>
        </p:txBody>
      </p:sp>
      <p:sp>
        <p:nvSpPr>
          <p:cNvPr id="16" name="TekstSylinder 15">
            <a:extLst>
              <a:ext uri="{FF2B5EF4-FFF2-40B4-BE49-F238E27FC236}">
                <a16:creationId xmlns:a16="http://schemas.microsoft.com/office/drawing/2014/main" id="{659367EB-DDA7-4E85-A764-4E747866B22F}"/>
              </a:ext>
            </a:extLst>
          </p:cNvPr>
          <p:cNvSpPr txBox="1"/>
          <p:nvPr/>
        </p:nvSpPr>
        <p:spPr>
          <a:xfrm>
            <a:off x="9546484" y="5895103"/>
            <a:ext cx="529312" cy="369332"/>
          </a:xfrm>
          <a:prstGeom prst="rect">
            <a:avLst/>
          </a:prstGeom>
          <a:noFill/>
        </p:spPr>
        <p:txBody>
          <a:bodyPr wrap="none" rtlCol="0">
            <a:spAutoFit/>
          </a:bodyPr>
          <a:lstStyle/>
          <a:p>
            <a:r>
              <a:rPr lang="nb-NO" dirty="0"/>
              <a:t>Set</a:t>
            </a:r>
          </a:p>
        </p:txBody>
      </p:sp>
      <p:sp>
        <p:nvSpPr>
          <p:cNvPr id="17" name="TekstSylinder 16">
            <a:extLst>
              <a:ext uri="{FF2B5EF4-FFF2-40B4-BE49-F238E27FC236}">
                <a16:creationId xmlns:a16="http://schemas.microsoft.com/office/drawing/2014/main" id="{5311FAAE-4D54-4F79-74E0-3F3D23F9428C}"/>
              </a:ext>
            </a:extLst>
          </p:cNvPr>
          <p:cNvSpPr txBox="1"/>
          <p:nvPr/>
        </p:nvSpPr>
        <p:spPr>
          <a:xfrm>
            <a:off x="10504645" y="5889636"/>
            <a:ext cx="579005" cy="369332"/>
          </a:xfrm>
          <a:prstGeom prst="rect">
            <a:avLst/>
          </a:prstGeom>
          <a:noFill/>
        </p:spPr>
        <p:txBody>
          <a:bodyPr wrap="none" rtlCol="0">
            <a:spAutoFit/>
          </a:bodyPr>
          <a:lstStyle/>
          <a:p>
            <a:r>
              <a:rPr lang="nb-NO" dirty="0"/>
              <a:t>Frys</a:t>
            </a:r>
          </a:p>
        </p:txBody>
      </p:sp>
    </p:spTree>
    <p:extLst>
      <p:ext uri="{BB962C8B-B14F-4D97-AF65-F5344CB8AC3E}">
        <p14:creationId xmlns:p14="http://schemas.microsoft.com/office/powerpoint/2010/main" val="3552988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9606C7-FFE8-6F50-BA62-AF15983064EF}"/>
              </a:ext>
            </a:extLst>
          </p:cNvPr>
          <p:cNvSpPr>
            <a:spLocks noGrp="1"/>
          </p:cNvSpPr>
          <p:nvPr>
            <p:ph type="title"/>
          </p:nvPr>
        </p:nvSpPr>
        <p:spPr/>
        <p:txBody>
          <a:bodyPr/>
          <a:lstStyle/>
          <a:p>
            <a:r>
              <a:rPr lang="nb-NO" dirty="0"/>
              <a:t>Lagring av data</a:t>
            </a:r>
          </a:p>
        </p:txBody>
      </p:sp>
      <p:sp>
        <p:nvSpPr>
          <p:cNvPr id="3" name="Plassholder for innhold 2">
            <a:extLst>
              <a:ext uri="{FF2B5EF4-FFF2-40B4-BE49-F238E27FC236}">
                <a16:creationId xmlns:a16="http://schemas.microsoft.com/office/drawing/2014/main" id="{CE81E5C9-4301-099B-4355-4E710CE55FDE}"/>
              </a:ext>
            </a:extLst>
          </p:cNvPr>
          <p:cNvSpPr>
            <a:spLocks noGrp="1"/>
          </p:cNvSpPr>
          <p:nvPr>
            <p:ph idx="1"/>
          </p:nvPr>
        </p:nvSpPr>
        <p:spPr>
          <a:xfrm>
            <a:off x="6214605" y="2222287"/>
            <a:ext cx="5158681" cy="3942207"/>
          </a:xfrm>
        </p:spPr>
        <p:txBody>
          <a:bodyPr>
            <a:normAutofit fontScale="92500" lnSpcReduction="20000"/>
          </a:bodyPr>
          <a:lstStyle/>
          <a:p>
            <a:r>
              <a:rPr lang="nb-NO" dirty="0"/>
              <a:t>Bilder: Frys+P1</a:t>
            </a:r>
          </a:p>
          <a:p>
            <a:r>
              <a:rPr lang="nb-NO" dirty="0"/>
              <a:t>Bilder med måling: Frys</a:t>
            </a:r>
            <a:r>
              <a:rPr lang="nb-NO" dirty="0">
                <a:sym typeface="Wingdings" panose="05000000000000000000" pitchFamily="2" charset="2"/>
              </a:rPr>
              <a:t>MålP1</a:t>
            </a:r>
          </a:p>
          <a:p>
            <a:r>
              <a:rPr lang="nb-NO" dirty="0">
                <a:sym typeface="Wingdings" panose="05000000000000000000" pitchFamily="2" charset="2"/>
              </a:rPr>
              <a:t>Video:</a:t>
            </a:r>
          </a:p>
          <a:p>
            <a:pPr lvl="1"/>
            <a:r>
              <a:rPr lang="nb-NO" dirty="0">
                <a:sym typeface="Wingdings" panose="05000000000000000000" pitchFamily="2" charset="2"/>
              </a:rPr>
              <a:t>Retrospektiv: P1</a:t>
            </a:r>
          </a:p>
          <a:p>
            <a:pPr lvl="1"/>
            <a:r>
              <a:rPr lang="nb-NO" dirty="0">
                <a:sym typeface="Wingdings" panose="05000000000000000000" pitchFamily="2" charset="2"/>
              </a:rPr>
              <a:t>Prospektiv: «Opptaksknapp»P1</a:t>
            </a:r>
          </a:p>
          <a:p>
            <a:r>
              <a:rPr lang="nb-NO" dirty="0" err="1">
                <a:sym typeface="Wingdings" panose="05000000000000000000" pitchFamily="2" charset="2"/>
              </a:rPr>
              <a:t>Print</a:t>
            </a:r>
            <a:r>
              <a:rPr lang="nb-NO" dirty="0">
                <a:sym typeface="Wingdings" panose="05000000000000000000" pitchFamily="2" charset="2"/>
              </a:rPr>
              <a:t> bilde: P3</a:t>
            </a:r>
          </a:p>
          <a:p>
            <a:endParaRPr lang="nb-NO" dirty="0">
              <a:sym typeface="Wingdings" panose="05000000000000000000" pitchFamily="2" charset="2"/>
            </a:endParaRPr>
          </a:p>
          <a:p>
            <a:r>
              <a:rPr lang="nb-NO" dirty="0">
                <a:sym typeface="Wingdings" panose="05000000000000000000" pitchFamily="2" charset="2"/>
              </a:rPr>
              <a:t>Format</a:t>
            </a:r>
          </a:p>
          <a:p>
            <a:pPr lvl="1"/>
            <a:r>
              <a:rPr lang="nb-NO" dirty="0">
                <a:sym typeface="Wingdings" panose="05000000000000000000" pitchFamily="2" charset="2"/>
              </a:rPr>
              <a:t>Vanlig bilde-/videoformat (JPG, PNG)</a:t>
            </a:r>
          </a:p>
          <a:p>
            <a:pPr lvl="1"/>
            <a:r>
              <a:rPr lang="nb-NO" dirty="0">
                <a:sym typeface="Wingdings" panose="05000000000000000000" pitchFamily="2" charset="2"/>
              </a:rPr>
              <a:t>DICOM</a:t>
            </a:r>
          </a:p>
          <a:p>
            <a:pPr lvl="2"/>
            <a:r>
              <a:rPr lang="nb-NO" dirty="0">
                <a:sym typeface="Wingdings" panose="05000000000000000000" pitchFamily="2" charset="2"/>
              </a:rPr>
              <a:t>Åpent</a:t>
            </a:r>
          </a:p>
          <a:p>
            <a:pPr lvl="2"/>
            <a:r>
              <a:rPr lang="nb-NO" dirty="0">
                <a:sym typeface="Wingdings" panose="05000000000000000000" pitchFamily="2" charset="2"/>
              </a:rPr>
              <a:t>Proprietært</a:t>
            </a:r>
          </a:p>
        </p:txBody>
      </p:sp>
      <p:pic>
        <p:nvPicPr>
          <p:cNvPr id="4" name="Bilde 3">
            <a:extLst>
              <a:ext uri="{FF2B5EF4-FFF2-40B4-BE49-F238E27FC236}">
                <a16:creationId xmlns:a16="http://schemas.microsoft.com/office/drawing/2014/main" id="{252FA650-1BB6-027D-F87A-0481E25A9AF9}"/>
              </a:ext>
            </a:extLst>
          </p:cNvPr>
          <p:cNvPicPr>
            <a:picLocks noChangeAspect="1"/>
          </p:cNvPicPr>
          <p:nvPr/>
        </p:nvPicPr>
        <p:blipFill>
          <a:blip r:embed="rId2"/>
          <a:stretch>
            <a:fillRect/>
          </a:stretch>
        </p:blipFill>
        <p:spPr>
          <a:xfrm>
            <a:off x="452063" y="2356129"/>
            <a:ext cx="5525334" cy="3636511"/>
          </a:xfrm>
          <a:prstGeom prst="rect">
            <a:avLst/>
          </a:prstGeom>
        </p:spPr>
      </p:pic>
      <p:cxnSp>
        <p:nvCxnSpPr>
          <p:cNvPr id="6" name="Rett pilkobling 5">
            <a:extLst>
              <a:ext uri="{FF2B5EF4-FFF2-40B4-BE49-F238E27FC236}">
                <a16:creationId xmlns:a16="http://schemas.microsoft.com/office/drawing/2014/main" id="{0A5FF40C-6C93-C8DD-E7A9-F0674724819F}"/>
              </a:ext>
            </a:extLst>
          </p:cNvPr>
          <p:cNvCxnSpPr>
            <a:cxnSpLocks/>
          </p:cNvCxnSpPr>
          <p:nvPr/>
        </p:nvCxnSpPr>
        <p:spPr>
          <a:xfrm flipV="1">
            <a:off x="810000" y="4869950"/>
            <a:ext cx="2878422" cy="129454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Rett pilkobling 8">
            <a:extLst>
              <a:ext uri="{FF2B5EF4-FFF2-40B4-BE49-F238E27FC236}">
                <a16:creationId xmlns:a16="http://schemas.microsoft.com/office/drawing/2014/main" id="{91B41AB4-374F-60AD-1484-BA1B2D19DAFD}"/>
              </a:ext>
            </a:extLst>
          </p:cNvPr>
          <p:cNvCxnSpPr>
            <a:cxnSpLocks/>
          </p:cNvCxnSpPr>
          <p:nvPr/>
        </p:nvCxnSpPr>
        <p:spPr>
          <a:xfrm flipV="1">
            <a:off x="3512303" y="4784023"/>
            <a:ext cx="862776" cy="120861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tt pilkobling 10">
            <a:extLst>
              <a:ext uri="{FF2B5EF4-FFF2-40B4-BE49-F238E27FC236}">
                <a16:creationId xmlns:a16="http://schemas.microsoft.com/office/drawing/2014/main" id="{09CE86DB-4127-607B-D620-8F84F470D76C}"/>
              </a:ext>
            </a:extLst>
          </p:cNvPr>
          <p:cNvCxnSpPr>
            <a:cxnSpLocks/>
          </p:cNvCxnSpPr>
          <p:nvPr/>
        </p:nvCxnSpPr>
        <p:spPr>
          <a:xfrm flipH="1" flipV="1">
            <a:off x="4902839" y="4912913"/>
            <a:ext cx="28982" cy="107972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tt pilkobling 13">
            <a:extLst>
              <a:ext uri="{FF2B5EF4-FFF2-40B4-BE49-F238E27FC236}">
                <a16:creationId xmlns:a16="http://schemas.microsoft.com/office/drawing/2014/main" id="{D90BBFBB-84CA-4965-4F72-88039D318A51}"/>
              </a:ext>
            </a:extLst>
          </p:cNvPr>
          <p:cNvCxnSpPr>
            <a:cxnSpLocks/>
          </p:cNvCxnSpPr>
          <p:nvPr/>
        </p:nvCxnSpPr>
        <p:spPr>
          <a:xfrm flipH="1" flipV="1">
            <a:off x="5622203" y="4784023"/>
            <a:ext cx="882954" cy="120861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kstSylinder 15">
            <a:extLst>
              <a:ext uri="{FF2B5EF4-FFF2-40B4-BE49-F238E27FC236}">
                <a16:creationId xmlns:a16="http://schemas.microsoft.com/office/drawing/2014/main" id="{C714AC95-5926-A230-2402-E741D7A3DC4E}"/>
              </a:ext>
            </a:extLst>
          </p:cNvPr>
          <p:cNvSpPr txBox="1"/>
          <p:nvPr/>
        </p:nvSpPr>
        <p:spPr>
          <a:xfrm>
            <a:off x="164387" y="6226146"/>
            <a:ext cx="1867819" cy="369332"/>
          </a:xfrm>
          <a:prstGeom prst="rect">
            <a:avLst/>
          </a:prstGeom>
          <a:noFill/>
        </p:spPr>
        <p:txBody>
          <a:bodyPr wrap="none" rtlCol="0">
            <a:spAutoFit/>
          </a:bodyPr>
          <a:lstStyle/>
          <a:p>
            <a:r>
              <a:rPr lang="nb-NO" dirty="0"/>
              <a:t>Opptaksknapp</a:t>
            </a:r>
          </a:p>
        </p:txBody>
      </p:sp>
      <p:sp>
        <p:nvSpPr>
          <p:cNvPr id="17" name="TekstSylinder 16">
            <a:extLst>
              <a:ext uri="{FF2B5EF4-FFF2-40B4-BE49-F238E27FC236}">
                <a16:creationId xmlns:a16="http://schemas.microsoft.com/office/drawing/2014/main" id="{B32DE940-9D6A-A1A4-D79F-AAC9D2C0F0F9}"/>
              </a:ext>
            </a:extLst>
          </p:cNvPr>
          <p:cNvSpPr txBox="1"/>
          <p:nvPr/>
        </p:nvSpPr>
        <p:spPr>
          <a:xfrm>
            <a:off x="3182449" y="6226146"/>
            <a:ext cx="449162" cy="369332"/>
          </a:xfrm>
          <a:prstGeom prst="rect">
            <a:avLst/>
          </a:prstGeom>
          <a:noFill/>
        </p:spPr>
        <p:txBody>
          <a:bodyPr wrap="none" rtlCol="0">
            <a:spAutoFit/>
          </a:bodyPr>
          <a:lstStyle/>
          <a:p>
            <a:r>
              <a:rPr lang="nb-NO" dirty="0"/>
              <a:t>P1</a:t>
            </a:r>
          </a:p>
        </p:txBody>
      </p:sp>
      <p:sp>
        <p:nvSpPr>
          <p:cNvPr id="18" name="TekstSylinder 17">
            <a:extLst>
              <a:ext uri="{FF2B5EF4-FFF2-40B4-BE49-F238E27FC236}">
                <a16:creationId xmlns:a16="http://schemas.microsoft.com/office/drawing/2014/main" id="{5A045B12-9408-585B-8C1D-77218AB9855C}"/>
              </a:ext>
            </a:extLst>
          </p:cNvPr>
          <p:cNvSpPr txBox="1"/>
          <p:nvPr/>
        </p:nvSpPr>
        <p:spPr>
          <a:xfrm>
            <a:off x="4613336" y="6164494"/>
            <a:ext cx="579005" cy="369332"/>
          </a:xfrm>
          <a:prstGeom prst="rect">
            <a:avLst/>
          </a:prstGeom>
          <a:noFill/>
        </p:spPr>
        <p:txBody>
          <a:bodyPr wrap="none" rtlCol="0">
            <a:spAutoFit/>
          </a:bodyPr>
          <a:lstStyle/>
          <a:p>
            <a:r>
              <a:rPr lang="nb-NO" dirty="0"/>
              <a:t>Frys</a:t>
            </a:r>
          </a:p>
        </p:txBody>
      </p:sp>
      <p:sp>
        <p:nvSpPr>
          <p:cNvPr id="20" name="TekstSylinder 19">
            <a:extLst>
              <a:ext uri="{FF2B5EF4-FFF2-40B4-BE49-F238E27FC236}">
                <a16:creationId xmlns:a16="http://schemas.microsoft.com/office/drawing/2014/main" id="{6BF9D510-89C6-BF9B-F9E2-37E0DB64C6DC}"/>
              </a:ext>
            </a:extLst>
          </p:cNvPr>
          <p:cNvSpPr txBox="1"/>
          <p:nvPr/>
        </p:nvSpPr>
        <p:spPr>
          <a:xfrm>
            <a:off x="6280576" y="6226146"/>
            <a:ext cx="449162" cy="369332"/>
          </a:xfrm>
          <a:prstGeom prst="rect">
            <a:avLst/>
          </a:prstGeom>
          <a:noFill/>
        </p:spPr>
        <p:txBody>
          <a:bodyPr wrap="none" rtlCol="0">
            <a:spAutoFit/>
          </a:bodyPr>
          <a:lstStyle/>
          <a:p>
            <a:r>
              <a:rPr lang="nb-NO" dirty="0"/>
              <a:t>P3</a:t>
            </a:r>
          </a:p>
        </p:txBody>
      </p:sp>
    </p:spTree>
    <p:extLst>
      <p:ext uri="{BB962C8B-B14F-4D97-AF65-F5344CB8AC3E}">
        <p14:creationId xmlns:p14="http://schemas.microsoft.com/office/powerpoint/2010/main" val="3121535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Justering av innstillinger: B-mode</a:t>
            </a:r>
          </a:p>
        </p:txBody>
      </p:sp>
      <p:sp>
        <p:nvSpPr>
          <p:cNvPr id="3" name="Plassholder for innhold 2"/>
          <p:cNvSpPr>
            <a:spLocks noGrp="1"/>
          </p:cNvSpPr>
          <p:nvPr>
            <p:ph idx="1"/>
          </p:nvPr>
        </p:nvSpPr>
        <p:spPr/>
        <p:txBody>
          <a:bodyPr>
            <a:normAutofit lnSpcReduction="10000"/>
          </a:bodyPr>
          <a:lstStyle/>
          <a:p>
            <a:r>
              <a:rPr lang="nb-NO" dirty="0"/>
              <a:t>Åpent </a:t>
            </a:r>
            <a:r>
              <a:rPr lang="nb-NO" dirty="0" err="1"/>
              <a:t>sprørsmål</a:t>
            </a:r>
            <a:r>
              <a:rPr lang="nb-NO" dirty="0"/>
              <a:t>: Hva kan du gjøre for å forbedre billedkvaliteten?</a:t>
            </a:r>
          </a:p>
          <a:p>
            <a:r>
              <a:rPr lang="nb-NO" dirty="0"/>
              <a:t>Juster </a:t>
            </a:r>
            <a:r>
              <a:rPr lang="nb-NO" dirty="0" err="1"/>
              <a:t>gain</a:t>
            </a:r>
            <a:r>
              <a:rPr lang="nb-NO" dirty="0"/>
              <a:t> for å</a:t>
            </a:r>
          </a:p>
          <a:p>
            <a:pPr lvl="1"/>
            <a:r>
              <a:rPr lang="nb-NO" dirty="0"/>
              <a:t>Redusere intensiteten i bildet</a:t>
            </a:r>
          </a:p>
          <a:p>
            <a:pPr lvl="1"/>
            <a:r>
              <a:rPr lang="nb-NO" dirty="0"/>
              <a:t>Øke intensiteten i bildet</a:t>
            </a:r>
          </a:p>
          <a:p>
            <a:r>
              <a:rPr lang="nb-NO" dirty="0"/>
              <a:t>Juster dybde</a:t>
            </a:r>
          </a:p>
          <a:p>
            <a:pPr lvl="1"/>
            <a:r>
              <a:rPr lang="nb-NO" dirty="0"/>
              <a:t>Opp for å inkludere hele organet</a:t>
            </a:r>
          </a:p>
          <a:p>
            <a:pPr lvl="1"/>
            <a:r>
              <a:rPr lang="nb-NO" dirty="0"/>
              <a:t>Ned for å optimalisere bildet i interesseområdet</a:t>
            </a:r>
          </a:p>
          <a:p>
            <a:r>
              <a:rPr lang="nb-NO" dirty="0"/>
              <a:t>Juster fokus for å</a:t>
            </a:r>
          </a:p>
          <a:p>
            <a:pPr lvl="1"/>
            <a:r>
              <a:rPr lang="nb-NO" dirty="0"/>
              <a:t>Redusere støy i nærfeltet</a:t>
            </a:r>
          </a:p>
          <a:p>
            <a:pPr lvl="1"/>
            <a:r>
              <a:rPr lang="nb-NO" dirty="0"/>
              <a:t>Bedre bildet i interesseområdet</a:t>
            </a:r>
          </a:p>
          <a:p>
            <a:pPr lvl="1"/>
            <a:endParaRPr lang="nb-NO" dirty="0"/>
          </a:p>
        </p:txBody>
      </p:sp>
    </p:spTree>
    <p:extLst>
      <p:ext uri="{BB962C8B-B14F-4D97-AF65-F5344CB8AC3E}">
        <p14:creationId xmlns:p14="http://schemas.microsoft.com/office/powerpoint/2010/main" val="18225719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n gjengis">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TM03457503[[fn=Kan gjengis]]</Template>
  <TotalTime>477</TotalTime>
  <Words>888</Words>
  <Application>Microsoft Office PowerPoint</Application>
  <PresentationFormat>Widescreen</PresentationFormat>
  <Paragraphs>177</Paragraphs>
  <Slides>19</Slides>
  <Notes>13</Notes>
  <HiddenSlides>0</HiddenSlides>
  <MMClips>1</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19</vt:i4>
      </vt:variant>
    </vt:vector>
  </HeadingPairs>
  <TitlesOfParts>
    <vt:vector size="25" baseType="lpstr">
      <vt:lpstr>Arial</vt:lpstr>
      <vt:lpstr>Calibri</vt:lpstr>
      <vt:lpstr>Century Gothic</vt:lpstr>
      <vt:lpstr>Wingdings</vt:lpstr>
      <vt:lpstr>Wingdings 2</vt:lpstr>
      <vt:lpstr>Kan gjengis</vt:lpstr>
      <vt:lpstr>Knottologi og terminologi ved abdominal ultrasonografi -Kim Nylund</vt:lpstr>
      <vt:lpstr>Mål</vt:lpstr>
      <vt:lpstr>Middel</vt:lpstr>
      <vt:lpstr>Oversikt ultralydmaskin</vt:lpstr>
      <vt:lpstr>Oppstart undersøkelse</vt:lpstr>
      <vt:lpstr>Valg av modus og preset</vt:lpstr>
      <vt:lpstr>Innhenting av data</vt:lpstr>
      <vt:lpstr>Lagring av data</vt:lpstr>
      <vt:lpstr>Justering av innstillinger: B-mode</vt:lpstr>
      <vt:lpstr>Justering av innstillinger: Fargedoppler</vt:lpstr>
      <vt:lpstr>Justering av innstillinger: Pulset Doppler</vt:lpstr>
      <vt:lpstr>Probeplassering: Planangivelse</vt:lpstr>
      <vt:lpstr>Probeplassering: Kvadranter</vt:lpstr>
      <vt:lpstr>Probeplasseing: Regioner</vt:lpstr>
      <vt:lpstr>Probeplassering: 6 +</vt:lpstr>
      <vt:lpstr>Probevegelser: Typer bevegelse</vt:lpstr>
      <vt:lpstr>Probebevegelser: Retning bevegelse</vt:lpstr>
      <vt:lpstr>Pasientinstruksjon</vt:lpstr>
      <vt:lpstr>Oppsummering</vt:lpstr>
    </vt:vector>
  </TitlesOfParts>
  <Company>Helse Vest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Språkbruk i undervisning -Kim Nylund</dc:title>
  <dc:creator>Nylund, Kim</dc:creator>
  <cp:lastModifiedBy>Brønstad, Ingeborg</cp:lastModifiedBy>
  <cp:revision>40</cp:revision>
  <dcterms:created xsi:type="dcterms:W3CDTF">2019-10-01T06:19:26Z</dcterms:created>
  <dcterms:modified xsi:type="dcterms:W3CDTF">2024-10-21T08:37:03Z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Kan gjengis:8</vt:lpwstr>
  </property>
  <property fmtid="{D5CDD505-2E9C-101B-9397-08002B2CF9AE}" pid="3" name="ClassificationContentMarkingFooterText">
    <vt:lpwstr>Følsomhet Intern (gul)</vt:lpwstr>
  </property>
  <property fmtid="{D5CDD505-2E9C-101B-9397-08002B2CF9AE}" pid="4" name="MSIP_Label_d291ddcc-9a90-46b7-a727-d19b3ec4b730_Enabled">
    <vt:lpwstr>true</vt:lpwstr>
  </property>
  <property fmtid="{D5CDD505-2E9C-101B-9397-08002B2CF9AE}" pid="5" name="MSIP_Label_d291ddcc-9a90-46b7-a727-d19b3ec4b730_SetDate">
    <vt:lpwstr>2024-10-21T08:37:01Z</vt:lpwstr>
  </property>
  <property fmtid="{D5CDD505-2E9C-101B-9397-08002B2CF9AE}" pid="6" name="MSIP_Label_d291ddcc-9a90-46b7-a727-d19b3ec4b730_Method">
    <vt:lpwstr>Privileged</vt:lpwstr>
  </property>
  <property fmtid="{D5CDD505-2E9C-101B-9397-08002B2CF9AE}" pid="7" name="MSIP_Label_d291ddcc-9a90-46b7-a727-d19b3ec4b730_Name">
    <vt:lpwstr>Åpen</vt:lpwstr>
  </property>
  <property fmtid="{D5CDD505-2E9C-101B-9397-08002B2CF9AE}" pid="8" name="MSIP_Label_d291ddcc-9a90-46b7-a727-d19b3ec4b730_SiteId">
    <vt:lpwstr>bdcbe535-f3cf-49f5-8a6a-fb6d98dc7837</vt:lpwstr>
  </property>
  <property fmtid="{D5CDD505-2E9C-101B-9397-08002B2CF9AE}" pid="9" name="MSIP_Label_d291ddcc-9a90-46b7-a727-d19b3ec4b730_ActionId">
    <vt:lpwstr>03f499bc-2a97-4e0a-a05d-cd254f822aa8</vt:lpwstr>
  </property>
  <property fmtid="{D5CDD505-2E9C-101B-9397-08002B2CF9AE}" pid="10" name="MSIP_Label_d291ddcc-9a90-46b7-a727-d19b3ec4b730_ContentBits">
    <vt:lpwstr>0</vt:lpwstr>
  </property>
</Properties>
</file>