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7" r:id="rId2"/>
    <p:sldId id="301" r:id="rId3"/>
    <p:sldId id="345" r:id="rId4"/>
    <p:sldId id="263" r:id="rId5"/>
    <p:sldId id="264" r:id="rId6"/>
    <p:sldId id="265" r:id="rId7"/>
    <p:sldId id="266" r:id="rId8"/>
    <p:sldId id="272" r:id="rId9"/>
    <p:sldId id="271" r:id="rId10"/>
    <p:sldId id="347" r:id="rId11"/>
    <p:sldId id="302" r:id="rId12"/>
    <p:sldId id="316" r:id="rId13"/>
    <p:sldId id="317" r:id="rId14"/>
    <p:sldId id="318" r:id="rId15"/>
    <p:sldId id="331" r:id="rId16"/>
    <p:sldId id="332" r:id="rId17"/>
    <p:sldId id="333" r:id="rId18"/>
    <p:sldId id="354" r:id="rId19"/>
    <p:sldId id="346" r:id="rId20"/>
    <p:sldId id="335" r:id="rId21"/>
    <p:sldId id="348" r:id="rId22"/>
    <p:sldId id="337" r:id="rId23"/>
    <p:sldId id="353" r:id="rId24"/>
    <p:sldId id="349" r:id="rId25"/>
    <p:sldId id="338" r:id="rId26"/>
    <p:sldId id="350" r:id="rId27"/>
    <p:sldId id="339" r:id="rId28"/>
    <p:sldId id="341" r:id="rId29"/>
    <p:sldId id="352" r:id="rId30"/>
    <p:sldId id="340" r:id="rId31"/>
    <p:sldId id="343" r:id="rId32"/>
    <p:sldId id="342" r:id="rId3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6F8FCB-C20A-4410-9A78-311FEA6E9916}">
          <p14:sldIdLst>
            <p14:sldId id="277"/>
            <p14:sldId id="301"/>
            <p14:sldId id="345"/>
            <p14:sldId id="263"/>
            <p14:sldId id="264"/>
            <p14:sldId id="265"/>
            <p14:sldId id="266"/>
            <p14:sldId id="272"/>
            <p14:sldId id="271"/>
            <p14:sldId id="347"/>
            <p14:sldId id="302"/>
            <p14:sldId id="316"/>
            <p14:sldId id="317"/>
            <p14:sldId id="318"/>
            <p14:sldId id="331"/>
            <p14:sldId id="332"/>
            <p14:sldId id="333"/>
            <p14:sldId id="354"/>
            <p14:sldId id="346"/>
            <p14:sldId id="335"/>
            <p14:sldId id="348"/>
            <p14:sldId id="337"/>
            <p14:sldId id="353"/>
            <p14:sldId id="349"/>
            <p14:sldId id="338"/>
            <p14:sldId id="350"/>
            <p14:sldId id="339"/>
            <p14:sldId id="341"/>
            <p14:sldId id="352"/>
            <p14:sldId id="340"/>
            <p14:sldId id="343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69" autoAdjust="0"/>
    <p:restoredTop sz="95289" autoAdjust="0"/>
  </p:normalViewPr>
  <p:slideViewPr>
    <p:cSldViewPr>
      <p:cViewPr varScale="1">
        <p:scale>
          <a:sx n="109" d="100"/>
          <a:sy n="109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3948-415B-4FE5-8F28-084DC1C0C94A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54413-F0FF-4F09-AF43-5B0707E702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82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 har vi</a:t>
            </a:r>
            <a:r>
              <a:rPr lang="nb-NO" baseline="0" dirty="0"/>
              <a:t> kommet til bevegelsene. Disse begrepene har jeg hentet fra en </a:t>
            </a:r>
            <a:r>
              <a:rPr lang="nb-NO" baseline="0" dirty="0" err="1"/>
              <a:t>amerkansk</a:t>
            </a:r>
            <a:r>
              <a:rPr lang="nb-NO" baseline="0" dirty="0"/>
              <a:t> artikkel som også har inkludert noen didaktiske videoer som jeg skal vise dere. Oversettelsen av de engelske begrepene har jeg kvalitetssikret sammen med mine kollegaer i NSGU.</a:t>
            </a:r>
          </a:p>
          <a:p>
            <a:r>
              <a:rPr lang="nb-NO" baseline="0" dirty="0"/>
              <a:t>Den først bevegelsen er å glide langs </a:t>
            </a:r>
            <a:r>
              <a:rPr lang="nb-NO" baseline="0" dirty="0" err="1"/>
              <a:t>probens</a:t>
            </a:r>
            <a:r>
              <a:rPr lang="nb-NO" baseline="0" dirty="0"/>
              <a:t> lengdeakse.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44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Vinkling av</a:t>
            </a:r>
            <a:r>
              <a:rPr lang="nb-NO" baseline="0" dirty="0"/>
              <a:t> </a:t>
            </a:r>
            <a:r>
              <a:rPr lang="nb-NO" baseline="0" dirty="0" err="1"/>
              <a:t>proben</a:t>
            </a:r>
            <a:r>
              <a:rPr lang="nb-NO" baseline="0" dirty="0"/>
              <a:t> gjøres ved å endre </a:t>
            </a:r>
            <a:r>
              <a:rPr lang="nb-NO" baseline="0" dirty="0" err="1"/>
              <a:t>probens</a:t>
            </a:r>
            <a:r>
              <a:rPr lang="nb-NO" baseline="0" dirty="0"/>
              <a:t> vinkel i lengdeaksen.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77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Sveiping</a:t>
            </a:r>
            <a:r>
              <a:rPr lang="nb-NO" dirty="0"/>
              <a:t> er bevegelse i </a:t>
            </a:r>
            <a:r>
              <a:rPr lang="nb-NO" dirty="0" err="1"/>
              <a:t>kortaksen</a:t>
            </a:r>
            <a:r>
              <a:rPr lang="nb-NO" dirty="0"/>
              <a:t> mens </a:t>
            </a:r>
            <a:r>
              <a:rPr lang="nb-NO" dirty="0" err="1"/>
              <a:t>proben</a:t>
            </a:r>
            <a:r>
              <a:rPr lang="nb-NO" baseline="0" dirty="0"/>
              <a:t> holdes 90 grader mot bukveggen.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25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Ved vipping endres vinkel i</a:t>
            </a:r>
            <a:r>
              <a:rPr lang="nb-NO" baseline="0" dirty="0"/>
              <a:t> </a:t>
            </a:r>
            <a:r>
              <a:rPr lang="nb-NO" baseline="0" dirty="0" err="1"/>
              <a:t>kortaksen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19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Rotere kan man gjøre med eller mot klokken (Dette</a:t>
            </a:r>
            <a:r>
              <a:rPr lang="nb-NO" baseline="0" dirty="0"/>
              <a:t> kjenner vi jo allerede fra koloskopi.)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886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Bevegelse inn mot målorganet: å presse. Det er ofte svært viktig for å få et godt bilde og mange uerfarne presser ofte for svakt.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8E07-6135-44C8-B9AC-E08208CCA09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971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30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61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916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04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80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14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20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016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22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925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97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85FE0-CAAA-4B83-B2D3-1C6F6AC63C71}" type="datetimeFigureOut">
              <a:rPr lang="nb-NO" smtClean="0"/>
              <a:t>21.10.2024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A7C3D-7340-492B-9153-8E9FBD234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1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video" Target="../media/media3.wmv"/><Relationship Id="rId11" Type="http://schemas.openxmlformats.org/officeDocument/2006/relationships/image" Target="../media/image15.png"/><Relationship Id="rId5" Type="http://schemas.microsoft.com/office/2007/relationships/media" Target="../media/media3.wmv"/><Relationship Id="rId10" Type="http://schemas.openxmlformats.org/officeDocument/2006/relationships/image" Target="../media/image14.png"/><Relationship Id="rId4" Type="http://schemas.openxmlformats.org/officeDocument/2006/relationships/video" Target="../media/media2.m4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4.gi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20.jp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4.gif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4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8.jpe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8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.gif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48.jpg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gif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6" Type="http://schemas.openxmlformats.org/officeDocument/2006/relationships/image" Target="../media/image56.jpeg"/><Relationship Id="rId5" Type="http://schemas.openxmlformats.org/officeDocument/2006/relationships/image" Target="../media/image18.jpe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2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3" descr="Logo nasjonalt sen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6"/>
          <a:stretch>
            <a:fillRect/>
          </a:stretch>
        </p:blipFill>
        <p:spPr bwMode="auto">
          <a:xfrm>
            <a:off x="179512" y="116031"/>
            <a:ext cx="865681" cy="8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792" y="3933056"/>
            <a:ext cx="913020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dirty="0">
                <a:solidFill>
                  <a:schemeClr val="accent3"/>
                </a:solidFill>
                <a:ea typeface="ＭＳ Ｐゴシック" pitchFamily="34" charset="-128"/>
              </a:rPr>
              <a:t>Kim Nylund</a:t>
            </a:r>
          </a:p>
          <a:p>
            <a:pPr marL="0" indent="0" algn="ctr">
              <a:buNone/>
            </a:pPr>
            <a:r>
              <a:rPr lang="nb-NO" dirty="0">
                <a:solidFill>
                  <a:schemeClr val="accent3"/>
                </a:solidFill>
                <a:ea typeface="ＭＳ Ｐゴシック" pitchFamily="34" charset="-128"/>
              </a:rPr>
              <a:t>Nasjonal kompetansetjeneste for gastroenterologisk </a:t>
            </a:r>
            <a:r>
              <a:rPr lang="nb-NO" dirty="0" err="1">
                <a:solidFill>
                  <a:schemeClr val="accent3"/>
                </a:solidFill>
                <a:ea typeface="ＭＳ Ｐゴシック" pitchFamily="34" charset="-128"/>
              </a:rPr>
              <a:t>ultrasonografi</a:t>
            </a:r>
            <a:endParaRPr lang="nb-NO" dirty="0"/>
          </a:p>
          <a:p>
            <a:pPr marL="0" indent="0" algn="ctr">
              <a:buNone/>
            </a:pPr>
            <a:r>
              <a:rPr lang="nb-NO" dirty="0">
                <a:solidFill>
                  <a:schemeClr val="accent3"/>
                </a:solidFill>
                <a:ea typeface="ＭＳ Ｐゴシック" pitchFamily="34" charset="-128"/>
              </a:rPr>
              <a:t>Haukeland Universitetssjukehus</a:t>
            </a:r>
          </a:p>
          <a:p>
            <a:pPr marL="0" indent="0" algn="ctr">
              <a:buNone/>
            </a:pPr>
            <a:r>
              <a:rPr lang="nb-NO" dirty="0">
                <a:solidFill>
                  <a:schemeClr val="accent3"/>
                </a:solidFill>
                <a:ea typeface="ＭＳ Ｐゴシック" pitchFamily="34" charset="-128"/>
              </a:rPr>
              <a:t>Bergen</a:t>
            </a:r>
            <a:endParaRPr lang="en-GB" dirty="0">
              <a:solidFill>
                <a:schemeClr val="accent3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92" y="260648"/>
            <a:ext cx="90364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Ultralyd</a:t>
            </a:r>
            <a:r>
              <a:rPr lang="en-US" sz="3200" dirty="0">
                <a:solidFill>
                  <a:schemeClr val="bg1"/>
                </a:solidFill>
              </a:rPr>
              <a:t> abdomen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Systematikk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og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metodologi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6+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Superbrukerkurs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24.10.2024</a:t>
            </a:r>
          </a:p>
        </p:txBody>
      </p:sp>
    </p:spTree>
    <p:extLst>
      <p:ext uri="{BB962C8B-B14F-4D97-AF65-F5344CB8AC3E}">
        <p14:creationId xmlns:p14="http://schemas.microsoft.com/office/powerpoint/2010/main" val="359635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7" y="3511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Forberedelse og hjelpeteknikker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887" y="1593742"/>
            <a:ext cx="51125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Faste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Bedrer innsyn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Standardisering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Ryggleie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Endre stilling hvis nødvendig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Bruke respirasjon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Bedre innsyn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Skille strukturer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Holde pusten ved 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Væskeinstillasjon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Kompresjon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 err="1"/>
              <a:t>Elastistet</a:t>
            </a:r>
            <a:endParaRPr lang="nb-NO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Nå dyptliggende strukturer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Dytte vekk tynntarm</a:t>
            </a:r>
          </a:p>
        </p:txBody>
      </p:sp>
      <p:pic>
        <p:nvPicPr>
          <p:cNvPr id="7" name="Dypinspirasjonstasjon1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6478" y="3068960"/>
            <a:ext cx="2480186" cy="1648594"/>
          </a:xfrm>
          <a:prstGeom prst="rect">
            <a:avLst/>
          </a:prstGeom>
        </p:spPr>
      </p:pic>
      <p:pic>
        <p:nvPicPr>
          <p:cNvPr id="8" name="Kompresjon Cava01-1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15584" y="1436415"/>
            <a:ext cx="2792719" cy="1864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8304" y="1424464"/>
            <a:ext cx="1728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Kompresjon av v. </a:t>
            </a:r>
            <a:r>
              <a:rPr lang="nb-NO" sz="1600" dirty="0" err="1"/>
              <a:t>cava</a:t>
            </a:r>
            <a:r>
              <a:rPr lang="nb-NO" sz="1600" dirty="0"/>
              <a:t> </a:t>
            </a:r>
            <a:r>
              <a:rPr lang="nb-NO" sz="1600" dirty="0" err="1"/>
              <a:t>inferior</a:t>
            </a:r>
            <a:endParaRPr lang="nb-NO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547195" y="3300964"/>
            <a:ext cx="211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Bedret innsyn til pankreas ved dyp inspirasjon</a:t>
            </a:r>
          </a:p>
        </p:txBody>
      </p:sp>
      <p:pic>
        <p:nvPicPr>
          <p:cNvPr id="4" name="duodenummvaeske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5976" y="4248120"/>
            <a:ext cx="2592288" cy="1944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0315" y="5610240"/>
            <a:ext cx="187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Bedret innsyn </a:t>
            </a:r>
            <a:r>
              <a:rPr lang="nb-NO" sz="1600" dirty="0" err="1"/>
              <a:t>pga</a:t>
            </a:r>
            <a:r>
              <a:rPr lang="nb-NO" sz="1600" dirty="0"/>
              <a:t> væskeinntak</a:t>
            </a:r>
          </a:p>
        </p:txBody>
      </p:sp>
    </p:spTree>
    <p:extLst>
      <p:ext uri="{BB962C8B-B14F-4D97-AF65-F5344CB8AC3E}">
        <p14:creationId xmlns:p14="http://schemas.microsoft.com/office/powerpoint/2010/main" val="22977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11188" y="1484313"/>
            <a:ext cx="8065268" cy="3168823"/>
          </a:xfrm>
        </p:spPr>
        <p:txBody>
          <a:bodyPr>
            <a:normAutofit fontScale="77500" lnSpcReduction="20000"/>
          </a:bodyPr>
          <a:lstStyle/>
          <a:p>
            <a:r>
              <a:rPr lang="nb-NO" b="1" dirty="0"/>
              <a:t>Stasjon 1</a:t>
            </a:r>
            <a:r>
              <a:rPr lang="nb-NO" dirty="0"/>
              <a:t> </a:t>
            </a:r>
            <a:r>
              <a:rPr lang="nb-NO" i="1" dirty="0"/>
              <a:t>Transversalsnitt i epigastriet</a:t>
            </a:r>
            <a:r>
              <a:rPr lang="nb-NO" dirty="0"/>
              <a:t>. </a:t>
            </a:r>
          </a:p>
          <a:p>
            <a:r>
              <a:rPr lang="nb-NO" b="1" dirty="0"/>
              <a:t>Stasjon 2</a:t>
            </a:r>
            <a:r>
              <a:rPr lang="nb-NO" b="1" i="1" dirty="0"/>
              <a:t> </a:t>
            </a:r>
            <a:r>
              <a:rPr lang="nb-NO" i="1" dirty="0"/>
              <a:t>Lengdesnitt epigastriet</a:t>
            </a:r>
            <a:r>
              <a:rPr lang="nb-NO" dirty="0"/>
              <a:t>.</a:t>
            </a:r>
            <a:r>
              <a:rPr lang="nb-NO" b="1" dirty="0"/>
              <a:t> </a:t>
            </a:r>
          </a:p>
          <a:p>
            <a:r>
              <a:rPr lang="nb-NO" b="1" dirty="0"/>
              <a:t>Stasjon 3 </a:t>
            </a:r>
            <a:r>
              <a:rPr lang="nb-NO" i="1" dirty="0"/>
              <a:t>Skråsnitt </a:t>
            </a:r>
            <a:r>
              <a:rPr lang="nb-NO" i="1" dirty="0" err="1"/>
              <a:t>subcostalt</a:t>
            </a:r>
            <a:r>
              <a:rPr lang="nb-NO" dirty="0"/>
              <a:t>. </a:t>
            </a:r>
          </a:p>
          <a:p>
            <a:r>
              <a:rPr lang="nb-NO" b="1" dirty="0"/>
              <a:t>Stasjon 4 </a:t>
            </a:r>
            <a:r>
              <a:rPr lang="nb-NO" i="1" dirty="0"/>
              <a:t>Transversal- og lengdesnitt fra hø lateralflate</a:t>
            </a:r>
            <a:r>
              <a:rPr lang="nb-NO" dirty="0"/>
              <a:t>. </a:t>
            </a:r>
          </a:p>
          <a:p>
            <a:r>
              <a:rPr lang="nb-NO" b="1" dirty="0"/>
              <a:t>Stasjon 5 </a:t>
            </a:r>
            <a:r>
              <a:rPr lang="nb-NO" i="1" dirty="0"/>
              <a:t>Snitt fra venstre lateralflate</a:t>
            </a:r>
            <a:r>
              <a:rPr lang="nb-NO" dirty="0"/>
              <a:t>. </a:t>
            </a:r>
          </a:p>
          <a:p>
            <a:r>
              <a:rPr lang="nb-NO" b="1" dirty="0"/>
              <a:t>Stasjon 6 </a:t>
            </a:r>
            <a:r>
              <a:rPr lang="nb-NO" i="1" dirty="0"/>
              <a:t>Transversal- og lengdesnitt over </a:t>
            </a:r>
            <a:r>
              <a:rPr lang="nb-NO" i="1" dirty="0" err="1"/>
              <a:t>symfysen</a:t>
            </a:r>
            <a:r>
              <a:rPr lang="nb-NO" dirty="0"/>
              <a:t>.</a:t>
            </a:r>
            <a:r>
              <a:rPr lang="nb-NO" b="1" dirty="0"/>
              <a:t> </a:t>
            </a:r>
            <a:endParaRPr lang="nb-NO" dirty="0"/>
          </a:p>
          <a:p>
            <a:r>
              <a:rPr lang="nb-NO" b="1" dirty="0"/>
              <a:t>Stasjon + </a:t>
            </a:r>
            <a:r>
              <a:rPr lang="nb-NO" dirty="0"/>
              <a:t>Orienterende skanning av tarmer</a:t>
            </a:r>
            <a:endParaRPr lang="nb-NO" altLang="nb-NO" dirty="0"/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Undersøkelsesalgoritmen 6+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1088"/>
            <a:ext cx="5757863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972">
            <a:off x="4589292" y="4813045"/>
            <a:ext cx="417500" cy="505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3318">
            <a:off x="4717362" y="4657471"/>
            <a:ext cx="417500" cy="50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6621">
            <a:off x="4265840" y="4965445"/>
            <a:ext cx="417500" cy="505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906">
            <a:off x="2279368" y="5123712"/>
            <a:ext cx="417500" cy="505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505">
            <a:off x="6821236" y="5192300"/>
            <a:ext cx="417500" cy="505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3403">
            <a:off x="4404289" y="5777842"/>
            <a:ext cx="417500" cy="505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257">
            <a:off x="4628048" y="5835898"/>
            <a:ext cx="417500" cy="5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08" y="1988840"/>
            <a:ext cx="3386883" cy="2585985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800"/>
            <a:ext cx="5256584" cy="4752528"/>
          </a:xfrm>
        </p:spPr>
        <p:txBody>
          <a:bodyPr>
            <a:noAutofit/>
          </a:bodyPr>
          <a:lstStyle/>
          <a:p>
            <a:r>
              <a:rPr lang="nb-NO" sz="2800" i="1" dirty="0"/>
              <a:t>Transversalsnitt i epigastriet</a:t>
            </a:r>
            <a:endParaRPr lang="nb-NO" sz="2800" dirty="0"/>
          </a:p>
          <a:p>
            <a:r>
              <a:rPr lang="nb-NO" sz="2000" dirty="0"/>
              <a:t>Bruk kjente anatomiske landemerker til orientering: Aorta, </a:t>
            </a:r>
            <a:r>
              <a:rPr lang="nb-NO" sz="2000" dirty="0" err="1"/>
              <a:t>vena</a:t>
            </a:r>
            <a:r>
              <a:rPr lang="nb-NO" sz="2000" dirty="0"/>
              <a:t> </a:t>
            </a:r>
            <a:r>
              <a:rPr lang="nb-NO" sz="2000" dirty="0" err="1"/>
              <a:t>cava</a:t>
            </a:r>
            <a:r>
              <a:rPr lang="nb-NO" sz="2000" dirty="0"/>
              <a:t>, art. </a:t>
            </a:r>
            <a:r>
              <a:rPr lang="nb-NO" sz="2000" dirty="0" err="1"/>
              <a:t>mesenterica</a:t>
            </a:r>
            <a:r>
              <a:rPr lang="nb-NO" sz="2000" dirty="0"/>
              <a:t> superior, pankreas og lever . </a:t>
            </a:r>
          </a:p>
          <a:p>
            <a:r>
              <a:rPr lang="nb-NO" sz="2000" dirty="0"/>
              <a:t>Skann systematisk gjennom det meste av lever og pankreas. </a:t>
            </a:r>
          </a:p>
          <a:p>
            <a:r>
              <a:rPr lang="nb-NO" sz="2000" dirty="0"/>
              <a:t>Ofte lurt å be pasienten til å puste dypt inn for å få med hele leveren. Å be pasienten blåse opp magen eller gi 2 glass vann å drikke kan noen ganger bedre innsynet til </a:t>
            </a:r>
            <a:r>
              <a:rPr lang="nb-NO" sz="2000" dirty="0" err="1"/>
              <a:t>pancreas</a:t>
            </a:r>
            <a:r>
              <a:rPr lang="nb-NO" sz="2000" dirty="0"/>
              <a:t>.</a:t>
            </a:r>
            <a:endParaRPr lang="en-US" altLang="nb-NO" sz="2000" dirty="0"/>
          </a:p>
          <a:p>
            <a:endParaRPr lang="en-US" altLang="nb-NO" sz="800" dirty="0"/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36" y="5373216"/>
            <a:ext cx="1554056" cy="1296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6268">
            <a:off x="7897239" y="5539769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08" y="1898697"/>
            <a:ext cx="362344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24" y="1530126"/>
            <a:ext cx="3637487" cy="2777328"/>
          </a:xfrm>
          <a:prstGeom prst="rect">
            <a:avLst/>
          </a:prstGeo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90864" cy="4525963"/>
          </a:xfrm>
        </p:spPr>
        <p:txBody>
          <a:bodyPr>
            <a:noAutofit/>
          </a:bodyPr>
          <a:lstStyle/>
          <a:p>
            <a:r>
              <a:rPr lang="nb-NO" i="1" dirty="0"/>
              <a:t>Lengdesnitt epigastriet</a:t>
            </a:r>
            <a:r>
              <a:rPr lang="nb-NO" b="1" dirty="0"/>
              <a:t> </a:t>
            </a:r>
          </a:p>
          <a:p>
            <a:r>
              <a:rPr lang="nb-NO" sz="2400" dirty="0"/>
              <a:t>V. </a:t>
            </a:r>
            <a:r>
              <a:rPr lang="nb-NO" sz="2400" dirty="0" err="1"/>
              <a:t>cava</a:t>
            </a:r>
            <a:r>
              <a:rPr lang="nb-NO" sz="2400" dirty="0"/>
              <a:t>, aorta med avgående kar i lengderetning og </a:t>
            </a:r>
            <a:r>
              <a:rPr lang="nb-NO" sz="2400" dirty="0" err="1"/>
              <a:t>retroperitoneale</a:t>
            </a:r>
            <a:r>
              <a:rPr lang="nb-NO" sz="2400" dirty="0"/>
              <a:t> lymfeknuter undersøkes </a:t>
            </a:r>
          </a:p>
          <a:p>
            <a:r>
              <a:rPr lang="nb-NO" sz="2400" dirty="0"/>
              <a:t>Det er også lett å avbilde magesekken (antrum) i samme lengdesnittet.</a:t>
            </a: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9591">
            <a:off x="7976725" y="5391549"/>
            <a:ext cx="325271" cy="39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1556791"/>
            <a:ext cx="3633143" cy="2774012"/>
          </a:xfrm>
          <a:prstGeom prst="rect">
            <a:avLst/>
          </a:prstGeom>
        </p:spPr>
      </p:pic>
      <p:pic>
        <p:nvPicPr>
          <p:cNvPr id="11" name="Kompresjon Cava01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03848" y="4572436"/>
            <a:ext cx="3170832" cy="2116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37265" y="4355514"/>
            <a:ext cx="207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Aorta med </a:t>
            </a:r>
            <a:r>
              <a:rPr lang="nb-NO" sz="1600" dirty="0" err="1"/>
              <a:t>Tr</a:t>
            </a:r>
            <a:r>
              <a:rPr lang="nb-NO" sz="1600" dirty="0"/>
              <a:t>. </a:t>
            </a:r>
            <a:r>
              <a:rPr lang="nb-NO" sz="1600" dirty="0" err="1"/>
              <a:t>Coliacus</a:t>
            </a:r>
            <a:r>
              <a:rPr lang="nb-NO" sz="1600" dirty="0"/>
              <a:t> og A. </a:t>
            </a:r>
            <a:r>
              <a:rPr lang="nb-NO" sz="1600" dirty="0" err="1"/>
              <a:t>mesenterica</a:t>
            </a:r>
            <a:r>
              <a:rPr lang="nb-NO" sz="1600" dirty="0"/>
              <a:t> sup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6023" y="6247712"/>
            <a:ext cx="22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Øvre del av V. </a:t>
            </a:r>
            <a:r>
              <a:rPr lang="nb-NO" dirty="0" err="1"/>
              <a:t>cava</a:t>
            </a:r>
            <a:r>
              <a:rPr lang="nb-NO" dirty="0"/>
              <a:t> inf.</a:t>
            </a:r>
          </a:p>
        </p:txBody>
      </p:sp>
    </p:spTree>
    <p:extLst>
      <p:ext uri="{BB962C8B-B14F-4D97-AF65-F5344CB8AC3E}">
        <p14:creationId xmlns:p14="http://schemas.microsoft.com/office/powerpoint/2010/main" val="156177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07495E-6 C -0.00052 0.01966 -0.00104 0.03632 -0.00312 0.05529 C -0.00347 0.062 -0.00329 0.0687 -0.00416 0.07541 C -0.00434 0.0768 -0.00468 0.07287 -0.00503 0.07148 C -0.00538 0.07009 -0.0059 0.0687 -0.00607 0.06732 C -0.00694 0.06246 -0.00763 0.05321 -0.00815 0.04858 C -0.0085 0.03678 -0.0085 0.02522 -0.0092 0.01342 C -0.00937 0.01157 -0.00972 0.01712 -0.01006 0.01897 C -0.01128 0.02545 -0.01111 0.02221 -0.01111 0.02568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431983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i="1" dirty="0"/>
              <a:t>Skråsnitt </a:t>
            </a:r>
            <a:r>
              <a:rPr lang="nb-NO" i="1" dirty="0" err="1"/>
              <a:t>subcostalt</a:t>
            </a:r>
            <a:r>
              <a:rPr lang="nb-NO" dirty="0"/>
              <a:t>.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Galleblæren kan ha varierende leie noe som gjør at man noen ganger har vanskeligheter med å finne den. 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Pasienten bør i slike tilfelle undersøkes fastende.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Galleblæren ser man som regel godt både fra ventral </a:t>
            </a:r>
            <a:r>
              <a:rPr lang="nb-NO" sz="2400" dirty="0" err="1"/>
              <a:t>subcostal</a:t>
            </a:r>
            <a:r>
              <a:rPr lang="nb-NO" sz="2400" dirty="0"/>
              <a:t> vinkling og </a:t>
            </a:r>
            <a:r>
              <a:rPr lang="nb-NO" sz="2400" dirty="0" err="1"/>
              <a:t>intercostalt</a:t>
            </a:r>
            <a:r>
              <a:rPr lang="nb-NO" sz="2400" dirty="0"/>
              <a:t> fra lateralsiden.</a:t>
            </a:r>
            <a:endParaRPr lang="nb-NO" altLang="nb-NO" sz="24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6689">
            <a:off x="7725513" y="5395545"/>
            <a:ext cx="325271" cy="39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4542" r="14635" b="16418"/>
          <a:stretch/>
        </p:blipFill>
        <p:spPr>
          <a:xfrm>
            <a:off x="5962314" y="1556792"/>
            <a:ext cx="2788641" cy="2418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4392" r="20909" b="29717"/>
          <a:stretch/>
        </p:blipFill>
        <p:spPr>
          <a:xfrm>
            <a:off x="4687653" y="3975138"/>
            <a:ext cx="2549321" cy="2204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515719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276596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424" y="216421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2128" y="458112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216" y="5044534"/>
            <a:ext cx="43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6634" y="2781299"/>
            <a:ext cx="43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7342" y="6179550"/>
            <a:ext cx="251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Rotert 90 grader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6936" y="3975138"/>
            <a:ext cx="103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Stasjon 3</a:t>
            </a:r>
          </a:p>
        </p:txBody>
      </p:sp>
    </p:spTree>
    <p:extLst>
      <p:ext uri="{BB962C8B-B14F-4D97-AF65-F5344CB8AC3E}">
        <p14:creationId xmlns:p14="http://schemas.microsoft.com/office/powerpoint/2010/main" val="266137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4607867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i="1" dirty="0"/>
              <a:t>Transversal- og lengdesnitt fra hø lateralflate</a:t>
            </a:r>
            <a:r>
              <a:rPr lang="nb-NO" dirty="0"/>
              <a:t>. 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Skift posisjon og grep om lydhodet og skann lever, portalområde, galleveier og høyre nyre fra lateralflaten samt </a:t>
            </a:r>
            <a:r>
              <a:rPr lang="nb-NO" sz="2400" dirty="0" err="1"/>
              <a:t>intercostalt</a:t>
            </a:r>
            <a:r>
              <a:rPr lang="nb-NO" sz="2400" dirty="0"/>
              <a:t>.</a:t>
            </a:r>
            <a:endParaRPr lang="nb-NO" altLang="nb-NO" sz="24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57">
            <a:off x="7174575" y="5574151"/>
            <a:ext cx="325271" cy="39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4467" r="15009" b="14500"/>
          <a:stretch/>
        </p:blipFill>
        <p:spPr>
          <a:xfrm>
            <a:off x="5981426" y="1412777"/>
            <a:ext cx="2695029" cy="237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1857" r="19877" b="7964"/>
          <a:stretch/>
        </p:blipFill>
        <p:spPr>
          <a:xfrm>
            <a:off x="3986170" y="4201247"/>
            <a:ext cx="2395136" cy="2278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8523" y="209220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7288" y="245439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HN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88982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5722" y="515570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HN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7740" y="3789041"/>
            <a:ext cx="127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Lengdesnitt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1849" y="6479498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Tverrsnitt</a:t>
            </a:r>
          </a:p>
        </p:txBody>
      </p:sp>
    </p:spTree>
    <p:extLst>
      <p:ext uri="{BB962C8B-B14F-4D97-AF65-F5344CB8AC3E}">
        <p14:creationId xmlns:p14="http://schemas.microsoft.com/office/powerpoint/2010/main" val="181767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431983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i="1" dirty="0"/>
              <a:t>Snitt fra venstre lateralflate</a:t>
            </a:r>
            <a:r>
              <a:rPr lang="nb-NO" dirty="0"/>
              <a:t>. 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Flytt lydhodet til venstre flanke og lokaliserer milten (M) </a:t>
            </a:r>
            <a:r>
              <a:rPr lang="nb-NO" sz="2400" dirty="0" err="1"/>
              <a:t>intercostalt</a:t>
            </a:r>
            <a:r>
              <a:rPr lang="nb-NO" sz="2400" dirty="0"/>
              <a:t> bak </a:t>
            </a:r>
            <a:r>
              <a:rPr lang="nb-NO" sz="2400" dirty="0" err="1"/>
              <a:t>midtaxillærlinjen</a:t>
            </a:r>
            <a:r>
              <a:rPr lang="nb-NO" sz="2400" dirty="0"/>
              <a:t>. 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Fremstill ve. nyre fra pol til pol i både parallell- og transversalplan. </a:t>
            </a:r>
          </a:p>
          <a:p>
            <a:pPr>
              <a:lnSpc>
                <a:spcPct val="80000"/>
              </a:lnSpc>
            </a:pPr>
            <a:r>
              <a:rPr lang="nb-NO" sz="2400" dirty="0"/>
              <a:t>Halepartiet av </a:t>
            </a:r>
            <a:r>
              <a:rPr lang="nb-NO" sz="2400" dirty="0" err="1"/>
              <a:t>pancreas</a:t>
            </a:r>
            <a:r>
              <a:rPr lang="nb-NO" sz="2400" dirty="0"/>
              <a:t> (P) vil ofte kunne sees fra venstre flanke gjennom milten.</a:t>
            </a:r>
            <a:endParaRPr lang="nb-NO" altLang="nb-NO" sz="24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1262">
            <a:off x="8502356" y="5563646"/>
            <a:ext cx="325271" cy="393635"/>
          </a:xfrm>
          <a:prstGeom prst="rect">
            <a:avLst/>
          </a:prstGeom>
        </p:spPr>
      </p:pic>
      <p:pic>
        <p:nvPicPr>
          <p:cNvPr id="3" name="Sveipmiltnyre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1140" y="2244477"/>
            <a:ext cx="3669914" cy="24502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r="9185"/>
          <a:stretch/>
        </p:blipFill>
        <p:spPr>
          <a:xfrm>
            <a:off x="5177512" y="1429381"/>
            <a:ext cx="3692040" cy="378010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33D5B8E-6209-99E0-F7DC-09B9AE160B92}"/>
              </a:ext>
            </a:extLst>
          </p:cNvPr>
          <p:cNvSpPr txBox="1"/>
          <p:nvPr/>
        </p:nvSpPr>
        <p:spPr>
          <a:xfrm>
            <a:off x="6228184" y="256490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248066C-7775-5BCC-E099-A5E49C3A8EB3}"/>
              </a:ext>
            </a:extLst>
          </p:cNvPr>
          <p:cNvSpPr txBox="1"/>
          <p:nvPr/>
        </p:nvSpPr>
        <p:spPr>
          <a:xfrm>
            <a:off x="6948264" y="386104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176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2754 L -4.72222E-6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431983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i="1" dirty="0"/>
              <a:t>Transversal- og lengdesnitt over </a:t>
            </a:r>
            <a:r>
              <a:rPr lang="nb-NO" altLang="nb-NO" i="1" dirty="0" err="1"/>
              <a:t>symfysen</a:t>
            </a:r>
            <a:r>
              <a:rPr lang="nb-NO" altLang="nb-NO" dirty="0"/>
              <a:t>. 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Det lille bekken undersøkes best når urinblæren er fylt.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Både prostata, rektum, uterus og evt. eggstokkene kan da som regel sees. </a:t>
            </a:r>
            <a:endParaRPr lang="nb-NO" altLang="nb-NO" sz="24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1-6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-Stasjon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6720">
            <a:off x="7838649" y="6190086"/>
            <a:ext cx="325271" cy="39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350555" cy="1794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03094"/>
            <a:ext cx="2350555" cy="1794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2368">
            <a:off x="7686671" y="6282424"/>
            <a:ext cx="325271" cy="3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4730055" cy="43210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nb-NO" altLang="nb-NO" dirty="0"/>
              <a:t>Skanning av tarmer for å se etter ”target </a:t>
            </a:r>
            <a:r>
              <a:rPr lang="nb-NO" altLang="nb-NO" dirty="0" err="1"/>
              <a:t>lesions</a:t>
            </a:r>
            <a:r>
              <a:rPr lang="nb-NO" altLang="nb-NO" dirty="0"/>
              <a:t>” eller fortykket tarmvegg.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b-NO" altLang="nb-NO" dirty="0"/>
              <a:t> 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Start i høyre fossa iliaca og identifiser distale ileum og </a:t>
            </a:r>
            <a:r>
              <a:rPr lang="nb-NO" altLang="nb-NO" dirty="0" err="1"/>
              <a:t>evt</a:t>
            </a:r>
            <a:r>
              <a:rPr lang="nb-NO" altLang="nb-NO" dirty="0"/>
              <a:t> </a:t>
            </a:r>
            <a:r>
              <a:rPr lang="nb-NO" altLang="nb-NO" dirty="0" err="1"/>
              <a:t>appendix</a:t>
            </a:r>
            <a:r>
              <a:rPr lang="nb-NO" altLang="nb-NO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nb-NO" altLang="nb-NO" dirty="0"/>
          </a:p>
          <a:p>
            <a:pPr>
              <a:lnSpc>
                <a:spcPct val="80000"/>
              </a:lnSpc>
            </a:pPr>
            <a:r>
              <a:rPr lang="nb-NO" altLang="nb-NO" dirty="0"/>
              <a:t>Følg colon helt fra </a:t>
            </a:r>
            <a:r>
              <a:rPr lang="nb-NO" altLang="nb-NO" dirty="0" err="1"/>
              <a:t>coecum</a:t>
            </a:r>
            <a:r>
              <a:rPr lang="nb-NO" altLang="nb-NO" dirty="0"/>
              <a:t> og i distal retning ned til </a:t>
            </a:r>
            <a:r>
              <a:rPr lang="nb-NO" altLang="nb-NO" dirty="0" err="1"/>
              <a:t>sigmoideum</a:t>
            </a:r>
            <a:r>
              <a:rPr lang="nb-NO" altLang="nb-NO" dirty="0"/>
              <a:t>.</a:t>
            </a: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Stasjon +</a:t>
            </a: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52" y="1703577"/>
            <a:ext cx="2699766" cy="225171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33" y="2016458"/>
            <a:ext cx="1776803" cy="1731076"/>
          </a:xfrm>
          <a:prstGeom prst="rect">
            <a:avLst/>
          </a:prstGeom>
        </p:spPr>
      </p:pic>
      <p:cxnSp>
        <p:nvCxnSpPr>
          <p:cNvPr id="31" name="Straight Arrow Connector 6"/>
          <p:cNvCxnSpPr/>
          <p:nvPr/>
        </p:nvCxnSpPr>
        <p:spPr>
          <a:xfrm flipH="1" flipV="1">
            <a:off x="6645277" y="2127784"/>
            <a:ext cx="15995" cy="13595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14"/>
          <p:cNvCxnSpPr/>
          <p:nvPr/>
        </p:nvCxnSpPr>
        <p:spPr>
          <a:xfrm>
            <a:off x="7026588" y="2127784"/>
            <a:ext cx="0" cy="149209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20"/>
          <p:cNvCxnSpPr/>
          <p:nvPr/>
        </p:nvCxnSpPr>
        <p:spPr>
          <a:xfrm flipV="1">
            <a:off x="7530644" y="2016458"/>
            <a:ext cx="0" cy="152332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24"/>
          <p:cNvCxnSpPr/>
          <p:nvPr/>
        </p:nvCxnSpPr>
        <p:spPr>
          <a:xfrm>
            <a:off x="7908687" y="1973607"/>
            <a:ext cx="0" cy="15661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064">
            <a:off x="6350356" y="3469093"/>
            <a:ext cx="442827" cy="535898"/>
          </a:xfrm>
          <a:prstGeom prst="rect">
            <a:avLst/>
          </a:prstGeom>
        </p:spPr>
      </p:pic>
      <p:pic>
        <p:nvPicPr>
          <p:cNvPr id="3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13" y="4098428"/>
            <a:ext cx="2699766" cy="225171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92" y="4060415"/>
            <a:ext cx="2381744" cy="2212340"/>
          </a:xfrm>
          <a:prstGeom prst="rect">
            <a:avLst/>
          </a:prstGeom>
        </p:spPr>
      </p:pic>
      <p:cxnSp>
        <p:nvCxnSpPr>
          <p:cNvPr id="38" name="Straight Arrow Connector 7"/>
          <p:cNvCxnSpPr/>
          <p:nvPr/>
        </p:nvCxnSpPr>
        <p:spPr>
          <a:xfrm flipH="1" flipV="1">
            <a:off x="6491774" y="4634685"/>
            <a:ext cx="86469" cy="11881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58" y="5768816"/>
            <a:ext cx="480362" cy="581323"/>
          </a:xfrm>
          <a:prstGeom prst="rect">
            <a:avLst/>
          </a:prstGeom>
        </p:spPr>
      </p:pic>
      <p:cxnSp>
        <p:nvCxnSpPr>
          <p:cNvPr id="50" name="Straight Arrow Connector 12"/>
          <p:cNvCxnSpPr/>
          <p:nvPr/>
        </p:nvCxnSpPr>
        <p:spPr>
          <a:xfrm>
            <a:off x="6529307" y="4634686"/>
            <a:ext cx="880568" cy="37804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14"/>
          <p:cNvCxnSpPr/>
          <p:nvPr/>
        </p:nvCxnSpPr>
        <p:spPr>
          <a:xfrm flipV="1">
            <a:off x="7427908" y="4364655"/>
            <a:ext cx="792057" cy="64807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16"/>
          <p:cNvCxnSpPr/>
          <p:nvPr/>
        </p:nvCxnSpPr>
        <p:spPr>
          <a:xfrm flipH="1">
            <a:off x="8133496" y="4472667"/>
            <a:ext cx="43235" cy="11881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20"/>
          <p:cNvCxnSpPr/>
          <p:nvPr/>
        </p:nvCxnSpPr>
        <p:spPr>
          <a:xfrm flipH="1">
            <a:off x="7427908" y="5660800"/>
            <a:ext cx="705588" cy="540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24"/>
          <p:cNvCxnSpPr>
            <a:endCxn id="37" idx="2"/>
          </p:cNvCxnSpPr>
          <p:nvPr/>
        </p:nvCxnSpPr>
        <p:spPr>
          <a:xfrm flipH="1">
            <a:off x="7301596" y="5768815"/>
            <a:ext cx="43234" cy="5712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1806">
            <a:off x="6067104" y="4307422"/>
            <a:ext cx="442827" cy="535898"/>
          </a:xfrm>
          <a:prstGeom prst="rect">
            <a:avLst/>
          </a:prstGeom>
        </p:spPr>
      </p:pic>
      <p:pic>
        <p:nvPicPr>
          <p:cNvPr id="56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8921">
            <a:off x="7101799" y="4393241"/>
            <a:ext cx="442827" cy="535898"/>
          </a:xfrm>
          <a:prstGeom prst="rect">
            <a:avLst/>
          </a:prstGeom>
        </p:spPr>
      </p:pic>
      <p:pic>
        <p:nvPicPr>
          <p:cNvPr id="57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2910">
            <a:off x="8238498" y="4094716"/>
            <a:ext cx="442827" cy="535898"/>
          </a:xfrm>
          <a:prstGeom prst="rect">
            <a:avLst/>
          </a:prstGeom>
        </p:spPr>
      </p:pic>
      <p:pic>
        <p:nvPicPr>
          <p:cNvPr id="58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4790">
            <a:off x="8183982" y="4965979"/>
            <a:ext cx="442827" cy="535898"/>
          </a:xfrm>
          <a:prstGeom prst="rect">
            <a:avLst/>
          </a:prstGeom>
        </p:spPr>
      </p:pic>
      <p:pic>
        <p:nvPicPr>
          <p:cNvPr id="59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5890">
            <a:off x="7902109" y="5768872"/>
            <a:ext cx="442827" cy="535898"/>
          </a:xfrm>
          <a:prstGeom prst="rect">
            <a:avLst/>
          </a:prstGeom>
        </p:spPr>
      </p:pic>
      <p:pic>
        <p:nvPicPr>
          <p:cNvPr id="60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9613">
            <a:off x="5877171" y="4978857"/>
            <a:ext cx="442827" cy="5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C 0.0026 0.06736 0.0033 -0.28009 0.00764 -0.21111 C 0.01215 -0.24259 0.02274 -0.21759 0.02951 -0.21689 C 0.03611 -0.21689 0.04375 -0.23449 0.04791 -0.2081 C 0.05173 -0.21967 0.04982 0.00764 0.05173 -0.02685 C 0.05677 -3.7037E-6 0.06805 -0.01921 0.07604 -0.01875 C 0.08368 -0.01875 0.09375 0.00278 0.09861 -0.02569 C 0.10191 0.04121 0.10121 -0.28541 0.10503 -0.21689 C 0.10955 -0.24629 0.11736 -0.22407 0.12343 -0.22569 C 0.12968 -0.22731 0.13836 -0.25671 0.14201 -0.22708 C 0.14635 -0.2956 0.14392 0.04422 0.14809 -0.02268 " pathEditMode="relative" rAng="0" ptsTypes="AAAAAAAAAAA">
                                      <p:cBhvr>
                                        <p:cTn id="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359975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dirty="0">
                <a:solidFill>
                  <a:schemeClr val="tx1"/>
                </a:solidFill>
              </a:rPr>
              <a:t>Størrelse og form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Overflate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Struktur og </a:t>
            </a:r>
            <a:r>
              <a:rPr lang="nb-NO" altLang="nb-NO" dirty="0" err="1"/>
              <a:t>ekkogenisitet</a:t>
            </a:r>
            <a:endParaRPr lang="nb-NO" altLang="nb-NO" dirty="0"/>
          </a:p>
          <a:p>
            <a:pPr>
              <a:lnSpc>
                <a:spcPct val="80000"/>
              </a:lnSpc>
            </a:pPr>
            <a:r>
              <a:rPr lang="nb-NO" altLang="nb-NO" dirty="0"/>
              <a:t>Blodkar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Andre gangsystemer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Bevegelighet og elastisitet</a:t>
            </a: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42" y="2276872"/>
            <a:ext cx="4892103" cy="203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4307607"/>
            <a:ext cx="172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Normalvariasjon</a:t>
            </a:r>
          </a:p>
        </p:txBody>
      </p:sp>
    </p:spTree>
    <p:extLst>
      <p:ext uri="{BB962C8B-B14F-4D97-AF65-F5344CB8AC3E}">
        <p14:creationId xmlns:p14="http://schemas.microsoft.com/office/powerpoint/2010/main" val="218741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7" y="3511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Oversikt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24151"/>
            <a:ext cx="3599688" cy="3002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1645638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Utstyr og forberedelse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Undersøkelsesalgoritmen «6+»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Stasjon 1-6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Organundersøkelse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Dokumentasjon og beskrivelse av undersøkelse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Oppsummering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4929" y="5026431"/>
            <a:ext cx="20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En helt vanlig mage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451">
            <a:off x="6916770" y="5518984"/>
            <a:ext cx="507202" cy="613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9020" y="6169953"/>
            <a:ext cx="256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En karikert </a:t>
            </a:r>
            <a:r>
              <a:rPr lang="nb-NO" dirty="0" err="1"/>
              <a:t>ultralydprobe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4346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800"/>
            <a:ext cx="4535859" cy="30249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000" dirty="0">
                <a:solidFill>
                  <a:schemeClr val="tx1"/>
                </a:solidFill>
              </a:rPr>
              <a:t>Stasjon 1 (og 5)</a:t>
            </a:r>
          </a:p>
          <a:p>
            <a:pPr>
              <a:lnSpc>
                <a:spcPct val="80000"/>
              </a:lnSpc>
            </a:pPr>
            <a:r>
              <a:rPr lang="nb-NO" altLang="nb-NO" sz="2000" dirty="0"/>
              <a:t>Innsyn kan bedres ved ve. Sideleie, dyp inspirasjon eller ved inntak av vann</a:t>
            </a:r>
          </a:p>
          <a:p>
            <a:pPr>
              <a:lnSpc>
                <a:spcPct val="80000"/>
              </a:lnSpc>
            </a:pPr>
            <a:r>
              <a:rPr lang="nb-NO" altLang="nb-NO" sz="2000" dirty="0"/>
              <a:t>Stor variasjon i størrelse og form</a:t>
            </a:r>
          </a:p>
          <a:p>
            <a:pPr>
              <a:lnSpc>
                <a:spcPct val="80000"/>
              </a:lnSpc>
            </a:pPr>
            <a:r>
              <a:rPr lang="nb-NO" altLang="nb-NO" sz="2000" dirty="0"/>
              <a:t>Uregelmessig overflate</a:t>
            </a:r>
          </a:p>
          <a:p>
            <a:pPr>
              <a:lnSpc>
                <a:spcPct val="80000"/>
              </a:lnSpc>
            </a:pPr>
            <a:r>
              <a:rPr lang="nb-NO" altLang="nb-NO" sz="2000" dirty="0"/>
              <a:t>Tiltagende lys ved økende alder (Fett/fibrose)</a:t>
            </a:r>
          </a:p>
          <a:p>
            <a:pPr>
              <a:lnSpc>
                <a:spcPct val="80000"/>
              </a:lnSpc>
            </a:pPr>
            <a:r>
              <a:rPr lang="nb-NO" altLang="nb-NO" sz="2000" dirty="0"/>
              <a:t>Ductus </a:t>
            </a:r>
            <a:r>
              <a:rPr lang="nb-NO" altLang="nb-NO" sz="2000" dirty="0" err="1"/>
              <a:t>pancreaticus</a:t>
            </a:r>
            <a:r>
              <a:rPr lang="nb-NO" altLang="nb-NO" sz="2000" dirty="0"/>
              <a:t> 1-2mm (&gt;3 </a:t>
            </a:r>
            <a:r>
              <a:rPr lang="nb-NO" altLang="nb-NO" sz="2000" dirty="0" err="1"/>
              <a:t>mm</a:t>
            </a:r>
            <a:r>
              <a:rPr lang="nb-NO" altLang="nb-NO" sz="2000" dirty="0" err="1">
                <a:sym typeface="Wingdings" panose="05000000000000000000" pitchFamily="2" charset="2"/>
              </a:rPr>
              <a:t>Dilatasjon</a:t>
            </a:r>
            <a:r>
              <a:rPr lang="nb-NO" altLang="nb-NO" sz="2000" dirty="0">
                <a:sym typeface="Wingdings" panose="05000000000000000000" pitchFamily="2" charset="2"/>
              </a:rPr>
              <a:t>. Eldre &gt;5 mm)</a:t>
            </a:r>
            <a:endParaRPr lang="nb-NO" altLang="nb-NO" sz="2000" dirty="0"/>
          </a:p>
          <a:p>
            <a:pPr>
              <a:lnSpc>
                <a:spcPct val="80000"/>
              </a:lnSpc>
            </a:pPr>
            <a:endParaRPr lang="nb-NO" altLang="nb-NO" dirty="0"/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-Pankreas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6840">
            <a:off x="7816874" y="5396059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3991">
            <a:off x="8449410" y="5416291"/>
            <a:ext cx="325271" cy="393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130" r="322" b="-84"/>
          <a:stretch/>
        </p:blipFill>
        <p:spPr>
          <a:xfrm>
            <a:off x="600659" y="4523466"/>
            <a:ext cx="2796555" cy="2138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19" y="4523466"/>
            <a:ext cx="2736304" cy="2089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73" y="1628800"/>
            <a:ext cx="3072298" cy="2345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632" y="6568047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Caput</a:t>
            </a:r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6535016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Corpus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7637" y="396124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Cauda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48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-Pankreas-2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039" y="4764216"/>
            <a:ext cx="360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Ductus </a:t>
            </a:r>
            <a:r>
              <a:rPr lang="nb-NO" dirty="0" err="1"/>
              <a:t>pancreaticus</a:t>
            </a:r>
            <a:r>
              <a:rPr lang="nb-NO" dirty="0"/>
              <a:t> merket med gule </a:t>
            </a:r>
            <a:r>
              <a:rPr lang="nb-NO" dirty="0" err="1"/>
              <a:t>kaliper</a:t>
            </a:r>
            <a:r>
              <a:rPr lang="nb-NO" dirty="0"/>
              <a:t> (G. Folvik)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2" y="1817077"/>
            <a:ext cx="3606088" cy="29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34" y="1844823"/>
            <a:ext cx="3851711" cy="2940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0334" y="478452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Pankreashalen kan sees «via» milten ved dårlig innsyn i epigastriet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0232" y="243536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92268" y="3296555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3991">
            <a:off x="8449410" y="5416291"/>
            <a:ext cx="325271" cy="3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88672"/>
            <a:ext cx="3599755" cy="47531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nb-NO" altLang="nb-NO" dirty="0">
                <a:solidFill>
                  <a:schemeClr val="tx1"/>
                </a:solidFill>
              </a:rPr>
              <a:t>Stasjon 1, 3 og 4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Vurder: </a:t>
            </a:r>
          </a:p>
          <a:p>
            <a:pPr lvl="1">
              <a:lnSpc>
                <a:spcPct val="80000"/>
              </a:lnSpc>
            </a:pPr>
            <a:r>
              <a:rPr lang="nb-NO" altLang="nb-NO" dirty="0"/>
              <a:t>Størrelse og form</a:t>
            </a:r>
          </a:p>
          <a:p>
            <a:pPr lvl="2">
              <a:lnSpc>
                <a:spcPct val="80000"/>
              </a:lnSpc>
            </a:pPr>
            <a:r>
              <a:rPr lang="nb-NO" altLang="nb-NO" dirty="0"/>
              <a:t>Menn 13-16 cm</a:t>
            </a:r>
          </a:p>
          <a:p>
            <a:pPr lvl="2">
              <a:lnSpc>
                <a:spcPct val="80000"/>
              </a:lnSpc>
            </a:pPr>
            <a:r>
              <a:rPr lang="nb-NO" altLang="nb-NO" dirty="0"/>
              <a:t>Kvinner 12-15 cm</a:t>
            </a:r>
          </a:p>
          <a:p>
            <a:pPr lvl="1">
              <a:lnSpc>
                <a:spcPct val="80000"/>
              </a:lnSpc>
            </a:pPr>
            <a:r>
              <a:rPr lang="nb-NO" altLang="nb-NO" dirty="0"/>
              <a:t>Leverbegrensing</a:t>
            </a:r>
          </a:p>
          <a:p>
            <a:pPr lvl="2">
              <a:lnSpc>
                <a:spcPct val="80000"/>
              </a:lnSpc>
            </a:pPr>
            <a:r>
              <a:rPr lang="nb-NO" altLang="nb-NO" dirty="0"/>
              <a:t>leverkant, kapsel</a:t>
            </a:r>
          </a:p>
          <a:p>
            <a:pPr lvl="1">
              <a:lnSpc>
                <a:spcPct val="80000"/>
              </a:lnSpc>
            </a:pPr>
            <a:r>
              <a:rPr lang="nb-NO" altLang="nb-NO" dirty="0" err="1">
                <a:solidFill>
                  <a:schemeClr val="tx1"/>
                </a:solidFill>
              </a:rPr>
              <a:t>Parenchym</a:t>
            </a:r>
            <a:endParaRPr lang="nb-NO" altLang="nb-NO" dirty="0"/>
          </a:p>
          <a:p>
            <a:pPr lvl="2">
              <a:lnSpc>
                <a:spcPct val="80000"/>
              </a:lnSpc>
            </a:pPr>
            <a:r>
              <a:rPr lang="nb-NO" altLang="nb-NO" dirty="0" err="1">
                <a:solidFill>
                  <a:schemeClr val="tx1"/>
                </a:solidFill>
              </a:rPr>
              <a:t>Ekkogenisitet</a:t>
            </a:r>
            <a:endParaRPr lang="nb-NO" altLang="nb-NO" dirty="0">
              <a:solidFill>
                <a:schemeClr val="tx1"/>
              </a:solidFill>
            </a:endParaRPr>
          </a:p>
          <a:p>
            <a:pPr lvl="2">
              <a:lnSpc>
                <a:spcPct val="80000"/>
              </a:lnSpc>
            </a:pPr>
            <a:r>
              <a:rPr lang="nb-NO" altLang="nb-NO" dirty="0"/>
              <a:t>Ekkomønster</a:t>
            </a:r>
          </a:p>
          <a:p>
            <a:pPr lvl="2">
              <a:lnSpc>
                <a:spcPct val="80000"/>
              </a:lnSpc>
            </a:pPr>
            <a:r>
              <a:rPr lang="nb-NO" altLang="nb-NO" dirty="0">
                <a:solidFill>
                  <a:schemeClr val="tx1"/>
                </a:solidFill>
              </a:rPr>
              <a:t>Lesjoner</a:t>
            </a:r>
          </a:p>
          <a:p>
            <a:pPr lvl="1">
              <a:lnSpc>
                <a:spcPct val="80000"/>
              </a:lnSpc>
            </a:pPr>
            <a:r>
              <a:rPr lang="nb-NO" altLang="nb-NO" dirty="0"/>
              <a:t>Kar</a:t>
            </a:r>
          </a:p>
          <a:p>
            <a:pPr lvl="2">
              <a:lnSpc>
                <a:spcPct val="80000"/>
              </a:lnSpc>
            </a:pPr>
            <a:r>
              <a:rPr lang="nb-NO" altLang="nb-NO" dirty="0" err="1"/>
              <a:t>Vv.hepaticae</a:t>
            </a:r>
            <a:endParaRPr lang="nb-NO" altLang="nb-NO" dirty="0"/>
          </a:p>
          <a:p>
            <a:pPr lvl="2">
              <a:lnSpc>
                <a:spcPct val="80000"/>
              </a:lnSpc>
            </a:pPr>
            <a:r>
              <a:rPr lang="nb-NO" altLang="nb-NO" dirty="0"/>
              <a:t>V. </a:t>
            </a:r>
            <a:r>
              <a:rPr lang="nb-NO" altLang="nb-NO" dirty="0" err="1"/>
              <a:t>porta</a:t>
            </a:r>
            <a:endParaRPr lang="nb-NO" altLang="nb-NO" dirty="0"/>
          </a:p>
          <a:p>
            <a:pPr lvl="2">
              <a:lnSpc>
                <a:spcPct val="80000"/>
              </a:lnSpc>
            </a:pPr>
            <a:r>
              <a:rPr lang="nb-NO" altLang="nb-NO" dirty="0"/>
              <a:t>A. </a:t>
            </a:r>
            <a:r>
              <a:rPr lang="nb-NO" altLang="nb-NO" dirty="0" err="1"/>
              <a:t>hepatica</a:t>
            </a:r>
            <a:endParaRPr lang="nb-NO" altLang="nb-NO" dirty="0"/>
          </a:p>
          <a:p>
            <a:pPr lvl="1">
              <a:lnSpc>
                <a:spcPct val="80000"/>
              </a:lnSpc>
            </a:pPr>
            <a:r>
              <a:rPr lang="nb-NO" altLang="nb-NO" dirty="0">
                <a:solidFill>
                  <a:schemeClr val="tx1"/>
                </a:solidFill>
              </a:rPr>
              <a:t>Galleveier</a:t>
            </a:r>
          </a:p>
          <a:p>
            <a:pPr lvl="2">
              <a:lnSpc>
                <a:spcPct val="80000"/>
              </a:lnSpc>
            </a:pPr>
            <a:r>
              <a:rPr lang="nb-NO" altLang="nb-NO" dirty="0" err="1"/>
              <a:t>Intrahepatiske</a:t>
            </a:r>
            <a:r>
              <a:rPr lang="nb-NO" altLang="nb-NO" dirty="0"/>
              <a:t> galleveier</a:t>
            </a: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-Lever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6840">
            <a:off x="7884813" y="5396061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098">
            <a:off x="7665485" y="5548345"/>
            <a:ext cx="325271" cy="39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363">
            <a:off x="7196293" y="5648564"/>
            <a:ext cx="325271" cy="3936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21721" b="25620"/>
          <a:stretch/>
        </p:blipFill>
        <p:spPr>
          <a:xfrm>
            <a:off x="6220503" y="1484784"/>
            <a:ext cx="2708189" cy="2774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3775" r="15577" b="10911"/>
          <a:stretch/>
        </p:blipFill>
        <p:spPr>
          <a:xfrm>
            <a:off x="3851920" y="3704027"/>
            <a:ext cx="2792803" cy="26497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97371" y="4267002"/>
            <a:ext cx="210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Vertikalt snitt i midt-</a:t>
            </a:r>
          </a:p>
          <a:p>
            <a:r>
              <a:rPr lang="nb-NO" dirty="0" err="1"/>
              <a:t>klavikulærlinjen</a:t>
            </a:r>
            <a:endParaRPr lang="nb-NO" dirty="0"/>
          </a:p>
        </p:txBody>
      </p:sp>
      <p:sp>
        <p:nvSpPr>
          <p:cNvPr id="16" name="TextBox 15"/>
          <p:cNvSpPr txBox="1"/>
          <p:nvPr/>
        </p:nvSpPr>
        <p:spPr>
          <a:xfrm>
            <a:off x="3843330" y="634179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Snitt fra stasjon 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426700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07010" y="472866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6140" y="237339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5258" y="2831517"/>
            <a:ext cx="43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34844" y="300710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t="4725" r="32641" b="67475"/>
          <a:stretch/>
        </p:blipFill>
        <p:spPr>
          <a:xfrm>
            <a:off x="3910126" y="1484784"/>
            <a:ext cx="2297404" cy="12747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04864" y="2759507"/>
            <a:ext cx="221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Glatt kapsel, spiss leverkant</a:t>
            </a:r>
          </a:p>
        </p:txBody>
      </p:sp>
    </p:spTree>
    <p:extLst>
      <p:ext uri="{BB962C8B-B14F-4D97-AF65-F5344CB8AC3E}">
        <p14:creationId xmlns:p14="http://schemas.microsoft.com/office/powerpoint/2010/main" val="2631185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-Leversegmenter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6840">
            <a:off x="7884813" y="5396061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098">
            <a:off x="7665485" y="5548345"/>
            <a:ext cx="325271" cy="39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363">
            <a:off x="7196293" y="5648564"/>
            <a:ext cx="325271" cy="39363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12" y="1600200"/>
            <a:ext cx="4865376" cy="4525963"/>
          </a:xfrm>
        </p:spPr>
      </p:pic>
    </p:spTree>
    <p:extLst>
      <p:ext uri="{BB962C8B-B14F-4D97-AF65-F5344CB8AC3E}">
        <p14:creationId xmlns:p14="http://schemas.microsoft.com/office/powerpoint/2010/main" val="229457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-Lever-Kar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6840">
            <a:off x="7884813" y="5396061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098">
            <a:off x="7665485" y="5548345"/>
            <a:ext cx="325271" cy="39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363">
            <a:off x="7196293" y="5648564"/>
            <a:ext cx="325271" cy="393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40235"/>
            <a:ext cx="2289318" cy="1747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10" y="1638611"/>
            <a:ext cx="2307828" cy="1762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10" y="3400706"/>
            <a:ext cx="2291444" cy="1749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2" y="3373186"/>
            <a:ext cx="2327487" cy="1777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99" y="3392963"/>
            <a:ext cx="2311724" cy="1765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38" y="1640236"/>
            <a:ext cx="2289585" cy="17481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516440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B-mode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88910" y="5146312"/>
            <a:ext cx="145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FargeDoppler</a:t>
            </a:r>
            <a:endParaRPr lang="nb-NO" dirty="0"/>
          </a:p>
        </p:txBody>
      </p:sp>
      <p:sp>
        <p:nvSpPr>
          <p:cNvPr id="15" name="TextBox 14"/>
          <p:cNvSpPr txBox="1"/>
          <p:nvPr/>
        </p:nvSpPr>
        <p:spPr>
          <a:xfrm>
            <a:off x="5490201" y="5150291"/>
            <a:ext cx="156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Pulset Doppler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6323" y="2172715"/>
            <a:ext cx="123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Levervener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8120" y="4005064"/>
            <a:ext cx="11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Portalvene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5194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359975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1 og 3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Undersøkes fastende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Inspirasjon og venstre sideleie bedrer innsyn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Veggtykkelse 2-3 mm (</a:t>
            </a:r>
            <a:r>
              <a:rPr lang="nb-NO" altLang="nb-NO" sz="2400" dirty="0" err="1"/>
              <a:t>Cut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off</a:t>
            </a:r>
            <a:r>
              <a:rPr lang="nb-NO" altLang="nb-NO" sz="2400" dirty="0"/>
              <a:t> 4 mm)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Størrelse 2-3cmx7-8cm (</a:t>
            </a:r>
            <a:r>
              <a:rPr lang="nb-NO" altLang="nb-NO" sz="2400" dirty="0" err="1">
                <a:solidFill>
                  <a:schemeClr val="tx1"/>
                </a:solidFill>
              </a:rPr>
              <a:t>Cut</a:t>
            </a:r>
            <a:r>
              <a:rPr lang="nb-NO" altLang="nb-NO" sz="2400" dirty="0">
                <a:solidFill>
                  <a:schemeClr val="tx1"/>
                </a:solidFill>
              </a:rPr>
              <a:t> </a:t>
            </a:r>
            <a:r>
              <a:rPr lang="nb-NO" altLang="nb-NO" sz="2400" dirty="0" err="1">
                <a:solidFill>
                  <a:schemeClr val="tx1"/>
                </a:solidFill>
              </a:rPr>
              <a:t>off</a:t>
            </a:r>
            <a:r>
              <a:rPr lang="nb-NO" altLang="nb-NO" sz="2400" dirty="0">
                <a:solidFill>
                  <a:schemeClr val="tx1"/>
                </a:solidFill>
              </a:rPr>
              <a:t>&lt;4 cm i tverrdiameter)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Ingen lagdeling av vegg</a:t>
            </a: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-Galleblære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4687">
            <a:off x="7576021" y="5550736"/>
            <a:ext cx="325271" cy="39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r="14010" b="13166"/>
          <a:stretch/>
        </p:blipFill>
        <p:spPr>
          <a:xfrm>
            <a:off x="6012160" y="1484784"/>
            <a:ext cx="2552700" cy="2433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 r="21588" b="27798"/>
          <a:stretch/>
        </p:blipFill>
        <p:spPr>
          <a:xfrm>
            <a:off x="3923928" y="3581699"/>
            <a:ext cx="2376264" cy="2406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8766" y="3909442"/>
            <a:ext cx="267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Stasjon 3, skrått </a:t>
            </a:r>
            <a:r>
              <a:rPr lang="nb-NO" dirty="0" err="1"/>
              <a:t>subcostalt</a:t>
            </a: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5988444"/>
            <a:ext cx="264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Stasjon 3, rotert 90 grader</a:t>
            </a:r>
          </a:p>
        </p:txBody>
      </p:sp>
    </p:spTree>
    <p:extLst>
      <p:ext uri="{BB962C8B-B14F-4D97-AF65-F5344CB8AC3E}">
        <p14:creationId xmlns:p14="http://schemas.microsoft.com/office/powerpoint/2010/main" val="635040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export\po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36" y="1552983"/>
            <a:ext cx="4154603" cy="317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3599755" cy="47531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1 og 3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Diameter ductus </a:t>
            </a:r>
            <a:r>
              <a:rPr lang="nb-NO" altLang="nb-NO" sz="2400" dirty="0" err="1">
                <a:solidFill>
                  <a:schemeClr val="tx1"/>
                </a:solidFill>
              </a:rPr>
              <a:t>hep</a:t>
            </a:r>
            <a:r>
              <a:rPr lang="nb-NO" altLang="nb-NO" sz="2400" dirty="0">
                <a:solidFill>
                  <a:schemeClr val="tx1"/>
                </a:solidFill>
              </a:rPr>
              <a:t>. </a:t>
            </a:r>
            <a:r>
              <a:rPr lang="nb-NO" altLang="nb-NO" sz="2400" dirty="0" err="1">
                <a:solidFill>
                  <a:schemeClr val="tx1"/>
                </a:solidFill>
              </a:rPr>
              <a:t>Communis</a:t>
            </a:r>
            <a:r>
              <a:rPr lang="nb-NO" altLang="nb-NO" sz="2400" dirty="0">
                <a:solidFill>
                  <a:schemeClr val="tx1"/>
                </a:solidFill>
              </a:rPr>
              <a:t>/</a:t>
            </a:r>
            <a:r>
              <a:rPr lang="nb-NO" altLang="nb-NO" sz="2400" dirty="0" err="1">
                <a:solidFill>
                  <a:schemeClr val="tx1"/>
                </a:solidFill>
              </a:rPr>
              <a:t>choledochus</a:t>
            </a:r>
            <a:r>
              <a:rPr lang="nb-NO" altLang="nb-NO" sz="2400" dirty="0">
                <a:solidFill>
                  <a:schemeClr val="tx1"/>
                </a:solidFill>
              </a:rPr>
              <a:t>&lt;6mm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&lt;7-9 mm hos </a:t>
            </a:r>
            <a:r>
              <a:rPr lang="nb-NO" altLang="nb-NO" sz="2400" dirty="0" err="1"/>
              <a:t>cholecystektomerte</a:t>
            </a:r>
            <a:r>
              <a:rPr lang="nb-NO" altLang="nb-NO" sz="2400" dirty="0"/>
              <a:t> eller eldre</a:t>
            </a:r>
          </a:p>
          <a:p>
            <a:pPr>
              <a:lnSpc>
                <a:spcPct val="80000"/>
              </a:lnSpc>
            </a:pPr>
            <a:r>
              <a:rPr lang="nb-NO" altLang="nb-NO" sz="2400" dirty="0" err="1">
                <a:solidFill>
                  <a:schemeClr val="tx1"/>
                </a:solidFill>
              </a:rPr>
              <a:t>Intrahep</a:t>
            </a:r>
            <a:r>
              <a:rPr lang="nb-NO" altLang="nb-NO" sz="2400" dirty="0">
                <a:solidFill>
                  <a:schemeClr val="tx1"/>
                </a:solidFill>
              </a:rPr>
              <a:t>. galleganger følger </a:t>
            </a:r>
            <a:r>
              <a:rPr lang="nb-NO" altLang="nb-NO" sz="2400" dirty="0" err="1">
                <a:solidFill>
                  <a:schemeClr val="tx1"/>
                </a:solidFill>
              </a:rPr>
              <a:t>porta</a:t>
            </a:r>
            <a:r>
              <a:rPr lang="nb-NO" altLang="nb-NO" sz="2400" dirty="0">
                <a:solidFill>
                  <a:schemeClr val="tx1"/>
                </a:solidFill>
              </a:rPr>
              <a:t> og ofte ikke synlige.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Utvidete </a:t>
            </a:r>
            <a:r>
              <a:rPr lang="nb-NO" altLang="nb-NO" sz="2400" dirty="0" err="1"/>
              <a:t>intrahep</a:t>
            </a:r>
            <a:r>
              <a:rPr lang="nb-NO" altLang="nb-NO" sz="2400" dirty="0"/>
              <a:t>. galleganger </a:t>
            </a:r>
            <a:r>
              <a:rPr lang="nb-NO" altLang="nb-NO" sz="2400" dirty="0">
                <a:sym typeface="Wingdings" panose="05000000000000000000" pitchFamily="2" charset="2"/>
              </a:rPr>
              <a:t></a:t>
            </a:r>
            <a:r>
              <a:rPr lang="nb-NO" altLang="nb-NO" sz="2400" dirty="0"/>
              <a:t>parallelltegn</a:t>
            </a:r>
          </a:p>
          <a:p>
            <a:pPr>
              <a:lnSpc>
                <a:spcPct val="80000"/>
              </a:lnSpc>
            </a:pPr>
            <a:r>
              <a:rPr lang="nb-NO" altLang="nb-NO" sz="2400" dirty="0" err="1">
                <a:solidFill>
                  <a:schemeClr val="tx1"/>
                </a:solidFill>
              </a:rPr>
              <a:t>FargeDoppler</a:t>
            </a:r>
            <a:r>
              <a:rPr lang="nb-NO" altLang="nb-NO" sz="2400" dirty="0">
                <a:solidFill>
                  <a:schemeClr val="tx1"/>
                </a:solidFill>
              </a:rPr>
              <a:t> brukes for å skille galleveier fra kar</a:t>
            </a: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-Sentrale galleveier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4035">
            <a:off x="7732873" y="5355382"/>
            <a:ext cx="338237" cy="40932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52" y="1573137"/>
            <a:ext cx="4085587" cy="33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92" y="1552983"/>
            <a:ext cx="4383506" cy="358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3599755" cy="47531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1 og 5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Skannes i longitudinalt og transversalt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Lengde 9-14 (10) cm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Tykkelse 4-6 cm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Parenkym inkl</a:t>
            </a:r>
            <a:r>
              <a:rPr lang="nb-NO" altLang="nb-NO" sz="2400" dirty="0"/>
              <a:t>. </a:t>
            </a:r>
            <a:r>
              <a:rPr lang="nb-NO" altLang="nb-NO" sz="2400" dirty="0" err="1"/>
              <a:t>cortex</a:t>
            </a:r>
            <a:r>
              <a:rPr lang="nb-NO" altLang="nb-NO" sz="2400" dirty="0"/>
              <a:t>  og medulla/pyramidene: </a:t>
            </a:r>
            <a:r>
              <a:rPr lang="nb-NO" altLang="nb-NO" sz="2400" dirty="0">
                <a:solidFill>
                  <a:schemeClr val="tx1"/>
                </a:solidFill>
              </a:rPr>
              <a:t>14-18 mm</a:t>
            </a:r>
            <a:r>
              <a:rPr lang="nb-NO" altLang="nb-NO" sz="2400" dirty="0"/>
              <a:t> (</a:t>
            </a:r>
            <a:r>
              <a:rPr lang="nb-NO" altLang="nb-NO" sz="2400" dirty="0" err="1"/>
              <a:t>cut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off</a:t>
            </a:r>
            <a:r>
              <a:rPr lang="nb-NO" altLang="nb-NO" sz="2400" dirty="0"/>
              <a:t> &lt;10mm)</a:t>
            </a:r>
          </a:p>
          <a:p>
            <a:pPr>
              <a:lnSpc>
                <a:spcPct val="80000"/>
              </a:lnSpc>
            </a:pPr>
            <a:r>
              <a:rPr lang="nb-NO" altLang="nb-NO" sz="2400" dirty="0" err="1"/>
              <a:t>Cortex</a:t>
            </a:r>
            <a:r>
              <a:rPr lang="nb-NO" altLang="nb-NO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8-10 mm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l</a:t>
            </a:r>
            <a:r>
              <a:rPr lang="nb-NO" altLang="nb-NO" sz="2000" dirty="0">
                <a:solidFill>
                  <a:schemeClr val="tx1"/>
                </a:solidFill>
              </a:rPr>
              <a:t>ett </a:t>
            </a:r>
            <a:r>
              <a:rPr lang="nb-NO" altLang="nb-NO" sz="2000" dirty="0" err="1">
                <a:solidFill>
                  <a:schemeClr val="tx1"/>
                </a:solidFill>
              </a:rPr>
              <a:t>hypoekkoisk</a:t>
            </a:r>
            <a:r>
              <a:rPr lang="nb-NO" altLang="nb-NO" sz="2000" dirty="0">
                <a:solidFill>
                  <a:schemeClr val="tx1"/>
                </a:solidFill>
              </a:rPr>
              <a:t> eller </a:t>
            </a:r>
            <a:r>
              <a:rPr lang="nb-NO" altLang="nb-NO" sz="2000" dirty="0" err="1">
                <a:solidFill>
                  <a:schemeClr val="tx1"/>
                </a:solidFill>
              </a:rPr>
              <a:t>isoekkoisk</a:t>
            </a:r>
            <a:r>
              <a:rPr lang="nb-NO" altLang="nb-NO" sz="2000" dirty="0">
                <a:solidFill>
                  <a:schemeClr val="tx1"/>
                </a:solidFill>
              </a:rPr>
              <a:t> med lever. 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Pyramidene </a:t>
            </a:r>
            <a:r>
              <a:rPr lang="nb-NO" altLang="nb-NO" sz="2400" dirty="0" err="1">
                <a:solidFill>
                  <a:schemeClr val="tx1"/>
                </a:solidFill>
              </a:rPr>
              <a:t>hypoekkoiske</a:t>
            </a:r>
            <a:r>
              <a:rPr lang="nb-NO" altLang="nb-NO" sz="2400" dirty="0">
                <a:solidFill>
                  <a:schemeClr val="tx1"/>
                </a:solidFill>
              </a:rPr>
              <a:t> som cyster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Sinus inkluderer samlesystem og kar og er </a:t>
            </a:r>
            <a:r>
              <a:rPr lang="nb-NO" altLang="nb-NO" sz="2400" dirty="0" err="1"/>
              <a:t>hyperekkoisk</a:t>
            </a:r>
            <a:r>
              <a:rPr lang="nb-NO" altLang="nb-NO" sz="2400" dirty="0"/>
              <a:t>. 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Nyrebekken </a:t>
            </a:r>
            <a:r>
              <a:rPr lang="nb-NO" altLang="nb-NO" sz="2400" dirty="0" err="1"/>
              <a:t>hypoekkoisk</a:t>
            </a:r>
            <a:r>
              <a:rPr lang="nb-NO" altLang="nb-NO" sz="2400" dirty="0"/>
              <a:t>.</a:t>
            </a: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-Nyrer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6886">
            <a:off x="8501079" y="5597063"/>
            <a:ext cx="325271" cy="39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664">
            <a:off x="7212743" y="5639067"/>
            <a:ext cx="325271" cy="39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23878"/>
          <a:stretch/>
        </p:blipFill>
        <p:spPr>
          <a:xfrm>
            <a:off x="3905164" y="1434412"/>
            <a:ext cx="2111137" cy="2639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14" y="2924944"/>
            <a:ext cx="3010722" cy="2298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6301" y="1457679"/>
            <a:ext cx="213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Longitudinelt snitt, høyre nyre. </a:t>
            </a:r>
            <a:r>
              <a:rPr lang="nb-NO" dirty="0" err="1"/>
              <a:t>Parenchym</a:t>
            </a:r>
            <a:r>
              <a:rPr lang="nb-NO" dirty="0"/>
              <a:t> markert med rød </a:t>
            </a:r>
            <a:r>
              <a:rPr lang="nb-NO" dirty="0" err="1"/>
              <a:t>dobbelpil</a:t>
            </a:r>
            <a:r>
              <a:rPr lang="nb-NO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7945" y="4221087"/>
            <a:ext cx="200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Tverrsnitt hø. nyre. Pyramide rød pil. Nyrebekken, gul pil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16016" y="2564903"/>
            <a:ext cx="244716" cy="216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267366" y="3717032"/>
            <a:ext cx="216024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67366" y="4074331"/>
            <a:ext cx="312709" cy="2187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775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359975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5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Størrelse 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Lengde 12cm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Bredde 3-4 cm</a:t>
            </a:r>
          </a:p>
          <a:p>
            <a:pPr>
              <a:lnSpc>
                <a:spcPct val="80000"/>
              </a:lnSpc>
            </a:pPr>
            <a:r>
              <a:rPr lang="nb-NO" altLang="nb-NO" sz="2400" dirty="0" err="1"/>
              <a:t>Isoekkogen</a:t>
            </a:r>
            <a:r>
              <a:rPr lang="nb-NO" altLang="nb-NO" sz="2400" dirty="0"/>
              <a:t> eller lett </a:t>
            </a:r>
            <a:r>
              <a:rPr lang="nb-NO" altLang="nb-NO" sz="2400" dirty="0" err="1"/>
              <a:t>hyperekkogen</a:t>
            </a:r>
            <a:r>
              <a:rPr lang="nb-NO" altLang="nb-NO" sz="2400" dirty="0"/>
              <a:t> mot lever.</a:t>
            </a:r>
          </a:p>
          <a:p>
            <a:pPr>
              <a:lnSpc>
                <a:spcPct val="80000"/>
              </a:lnSpc>
            </a:pPr>
            <a:r>
              <a:rPr lang="nb-NO" altLang="nb-NO" sz="2400" dirty="0" err="1">
                <a:solidFill>
                  <a:schemeClr val="tx1"/>
                </a:solidFill>
              </a:rPr>
              <a:t>Bimilt</a:t>
            </a:r>
            <a:r>
              <a:rPr lang="nb-NO" altLang="nb-NO" sz="2400" dirty="0">
                <a:solidFill>
                  <a:schemeClr val="tx1"/>
                </a:solidFill>
              </a:rPr>
              <a:t> (sirkulær i hilus) vanlig hos 2-3 %</a:t>
            </a: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-Milt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6847">
            <a:off x="8470731" y="5516325"/>
            <a:ext cx="325271" cy="39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48" y="1628800"/>
            <a:ext cx="4085603" cy="311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1633170"/>
            <a:ext cx="4106599" cy="31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3599755" cy="47531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6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Best med full blære</a:t>
            </a: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nb-NO" altLang="nb-NO" sz="2400" dirty="0"/>
              <a:t>Urinveier: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>
                <a:solidFill>
                  <a:schemeClr val="tx1"/>
                </a:solidFill>
              </a:rPr>
              <a:t>Sees vanligvis ikke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Blære: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Skannes transversalt og longitudinalt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Vegg 3-5mm, 2-3mm hvis full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Volum </a:t>
            </a:r>
            <a:r>
              <a:rPr lang="nb-NO" altLang="nb-NO" sz="2000" dirty="0" err="1"/>
              <a:t>ca</a:t>
            </a:r>
            <a:r>
              <a:rPr lang="nb-NO" altLang="nb-NO" sz="2000" dirty="0"/>
              <a:t> h*b*l/2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Prostata: </a:t>
            </a:r>
            <a:endParaRPr lang="nb-NO" altLang="nb-NO" sz="2000" dirty="0"/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Størrelse 2,5*3*3,5cm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Uterus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Skannes transversalt og longitudinalt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Størrelse </a:t>
            </a:r>
          </a:p>
          <a:p>
            <a:pPr lvl="2">
              <a:lnSpc>
                <a:spcPct val="80000"/>
              </a:lnSpc>
            </a:pPr>
            <a:r>
              <a:rPr lang="nb-NO" altLang="nb-NO" sz="1600" dirty="0"/>
              <a:t>Lengde 4-8 cm</a:t>
            </a:r>
          </a:p>
          <a:p>
            <a:pPr lvl="2">
              <a:lnSpc>
                <a:spcPct val="80000"/>
              </a:lnSpc>
            </a:pPr>
            <a:r>
              <a:rPr lang="nb-NO" altLang="nb-NO" sz="1600" dirty="0"/>
              <a:t>Bredde 2-5 cm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 err="1"/>
              <a:t>Hyperekkogen</a:t>
            </a:r>
            <a:r>
              <a:rPr lang="nb-NO" altLang="nb-NO" sz="2000" dirty="0"/>
              <a:t>, men </a:t>
            </a:r>
            <a:r>
              <a:rPr lang="nb-NO" altLang="nb-NO" sz="2000" dirty="0" err="1"/>
              <a:t>endometriet</a:t>
            </a:r>
            <a:r>
              <a:rPr lang="nb-NO" altLang="nb-NO" sz="2000" dirty="0">
                <a:sym typeface="Wingdings" panose="05000000000000000000" pitchFamily="2" charset="2"/>
              </a:rPr>
              <a:t> lysere</a:t>
            </a:r>
            <a:endParaRPr lang="nb-NO" altLang="nb-NO" sz="2000" dirty="0"/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Ovarier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Størrelse 1*2*3cm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Kan forveksles eller ligge gjemt mellom tynntarm</a:t>
            </a:r>
            <a:endParaRPr lang="nb-NO" altLang="nb-NO" sz="2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-Urinveier og </a:t>
            </a:r>
            <a:r>
              <a:rPr lang="nb-NO" dirty="0" err="1">
                <a:solidFill>
                  <a:schemeClr val="bg1"/>
                </a:solidFill>
              </a:rPr>
              <a:t>genitalia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792"/>
            <a:ext cx="2377662" cy="1815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8563">
            <a:off x="7811291" y="6186894"/>
            <a:ext cx="325271" cy="393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t="4699" r="20941" b="6565"/>
          <a:stretch/>
        </p:blipFill>
        <p:spPr>
          <a:xfrm>
            <a:off x="6972518" y="1556792"/>
            <a:ext cx="2002816" cy="2261583"/>
          </a:xfrm>
          <a:prstGeom prst="rect">
            <a:avLst/>
          </a:prstGeom>
        </p:spPr>
      </p:pic>
      <p:pic>
        <p:nvPicPr>
          <p:cNvPr id="11" name="Sveiputerus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4622" y="4581128"/>
            <a:ext cx="2802277" cy="187917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973927" y="2276872"/>
            <a:ext cx="0" cy="7920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379894" y="2464499"/>
            <a:ext cx="115254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040542" y="2132856"/>
            <a:ext cx="12596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31203" y="2122983"/>
            <a:ext cx="678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lengde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6689" y="2707501"/>
            <a:ext cx="65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Høyde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4455" y="2416298"/>
            <a:ext cx="711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Bredde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8729" y="4246073"/>
            <a:ext cx="16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Transversalsnitt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5303" y="3399016"/>
            <a:ext cx="2587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Longitudinalt snitt. Prostata, gul pil. Rektum rød pil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372200" y="2638843"/>
            <a:ext cx="0" cy="44509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331203" y="3015278"/>
            <a:ext cx="678327" cy="53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8310664" y="3372206"/>
            <a:ext cx="44029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9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1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7" y="3511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Utstyr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645638"/>
            <a:ext cx="511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Generell undersøkelse: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De aller fleste ultralydskannere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B-mode, Doppler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Mid</a:t>
            </a:r>
            <a:r>
              <a:rPr lang="nb-NO" sz="2400" dirty="0"/>
              <a:t> til </a:t>
            </a:r>
            <a:r>
              <a:rPr lang="nb-NO" sz="2400" dirty="0" err="1"/>
              <a:t>high</a:t>
            </a:r>
            <a:r>
              <a:rPr lang="nb-NO" sz="2400" dirty="0"/>
              <a:t> end skanner: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Tarm, kontrast, </a:t>
            </a:r>
            <a:r>
              <a:rPr lang="nb-NO" sz="2400" dirty="0" err="1"/>
              <a:t>elastografi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Kurvilineær</a:t>
            </a:r>
            <a:r>
              <a:rPr lang="nb-NO" sz="2400" dirty="0"/>
              <a:t> </a:t>
            </a:r>
            <a:r>
              <a:rPr lang="nb-NO" sz="2400" dirty="0" err="1"/>
              <a:t>ultralydprobe</a:t>
            </a:r>
            <a:r>
              <a:rPr lang="nb-NO" sz="2400" dirty="0"/>
              <a:t> (1-5MHz)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Supplere med høyfrekvente lineære ultralydprober hvis nødvendig (6-15MHz)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1872208" cy="2115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60848"/>
            <a:ext cx="3325715" cy="40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164563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Hva med 3 D ultralyd?</a:t>
            </a:r>
          </a:p>
        </p:txBody>
      </p:sp>
    </p:spTree>
    <p:extLst>
      <p:ext uri="{BB962C8B-B14F-4D97-AF65-F5344CB8AC3E}">
        <p14:creationId xmlns:p14="http://schemas.microsoft.com/office/powerpoint/2010/main" val="3089105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6"/>
            <a:ext cx="3240360" cy="2474110"/>
          </a:xfrm>
          <a:prstGeom prst="rect">
            <a:avLst/>
          </a:prstGeom>
        </p:spPr>
      </p:pic>
      <p:pic>
        <p:nvPicPr>
          <p:cNvPr id="3074" name="Picture 2" descr="F:\export\lengdesnittaor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5083"/>
            <a:ext cx="3240360" cy="24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3599755" cy="47531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Stasjon 1 og 2</a:t>
            </a:r>
          </a:p>
          <a:p>
            <a:pPr>
              <a:lnSpc>
                <a:spcPct val="80000"/>
              </a:lnSpc>
            </a:pPr>
            <a:r>
              <a:rPr lang="nb-NO" altLang="nb-NO" sz="2400" dirty="0"/>
              <a:t>Aorta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Glatt vegg</a:t>
            </a: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Diameter&lt;3cm</a:t>
            </a:r>
          </a:p>
          <a:p>
            <a:pPr>
              <a:lnSpc>
                <a:spcPct val="80000"/>
              </a:lnSpc>
            </a:pPr>
            <a:r>
              <a:rPr lang="nb-NO" altLang="nb-NO" sz="2400" dirty="0">
                <a:solidFill>
                  <a:schemeClr val="tx1"/>
                </a:solidFill>
              </a:rPr>
              <a:t>V. </a:t>
            </a:r>
            <a:r>
              <a:rPr lang="nb-NO" altLang="nb-NO" sz="2400" dirty="0" err="1">
                <a:solidFill>
                  <a:schemeClr val="tx1"/>
                </a:solidFill>
              </a:rPr>
              <a:t>cava</a:t>
            </a:r>
            <a:r>
              <a:rPr lang="nb-NO" altLang="nb-NO" sz="2400" dirty="0">
                <a:solidFill>
                  <a:schemeClr val="tx1"/>
                </a:solidFill>
              </a:rPr>
              <a:t> </a:t>
            </a:r>
            <a:r>
              <a:rPr lang="nb-NO" altLang="nb-NO" sz="2400" dirty="0" err="1">
                <a:solidFill>
                  <a:schemeClr val="tx1"/>
                </a:solidFill>
              </a:rPr>
              <a:t>inferior</a:t>
            </a:r>
            <a:endParaRPr lang="nb-NO" altLang="nb-NO" sz="24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Lett å komprimere</a:t>
            </a:r>
            <a:endParaRPr lang="nb-NO" altLang="nb-NO" sz="2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nb-NO" altLang="nb-NO" sz="2400" dirty="0" err="1"/>
              <a:t>Tr</a:t>
            </a:r>
            <a:r>
              <a:rPr lang="nb-NO" altLang="nb-NO" sz="2400" dirty="0"/>
              <a:t>. </a:t>
            </a:r>
            <a:r>
              <a:rPr lang="nb-NO" altLang="nb-NO" sz="2400" dirty="0" err="1"/>
              <a:t>coeliacus</a:t>
            </a: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nb-NO" altLang="nb-NO" sz="2400" dirty="0"/>
              <a:t>A. </a:t>
            </a:r>
            <a:r>
              <a:rPr lang="nb-NO" altLang="nb-NO" sz="2400" dirty="0" err="1"/>
              <a:t>mes</a:t>
            </a:r>
            <a:r>
              <a:rPr lang="nb-NO" altLang="nb-NO" sz="2400" dirty="0"/>
              <a:t>. superior</a:t>
            </a:r>
          </a:p>
          <a:p>
            <a:pPr>
              <a:lnSpc>
                <a:spcPct val="80000"/>
              </a:lnSpc>
            </a:pP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Organundersøkelse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-Store kar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5340373"/>
            <a:ext cx="1554056" cy="12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2299">
            <a:off x="7811292" y="5304986"/>
            <a:ext cx="325271" cy="39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8444">
            <a:off x="7973641" y="5558693"/>
            <a:ext cx="325271" cy="393635"/>
          </a:xfrm>
          <a:prstGeom prst="rect">
            <a:avLst/>
          </a:prstGeom>
        </p:spPr>
      </p:pic>
      <p:pic>
        <p:nvPicPr>
          <p:cNvPr id="3" name="Kompresjon Cava01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8108" y="3280350"/>
            <a:ext cx="2915892" cy="19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7992243" cy="4753124"/>
          </a:xfrm>
        </p:spPr>
        <p:txBody>
          <a:bodyPr>
            <a:normAutofit fontScale="70000" lnSpcReduction="20000"/>
          </a:bodyPr>
          <a:lstStyle/>
          <a:p>
            <a:r>
              <a:rPr lang="nb-NO" b="1" dirty="0"/>
              <a:t>Operatør:</a:t>
            </a:r>
            <a:endParaRPr lang="nb-NO" dirty="0"/>
          </a:p>
          <a:p>
            <a:r>
              <a:rPr lang="nb-NO" b="1" dirty="0"/>
              <a:t>Ultralydapparat:</a:t>
            </a:r>
            <a:endParaRPr lang="nb-NO" dirty="0"/>
          </a:p>
          <a:p>
            <a:r>
              <a:rPr lang="nb-NO" b="1" dirty="0"/>
              <a:t>Medikamenter:</a:t>
            </a:r>
            <a:endParaRPr lang="nb-NO" dirty="0"/>
          </a:p>
          <a:p>
            <a:r>
              <a:rPr lang="nb-NO" b="1" dirty="0"/>
              <a:t> </a:t>
            </a:r>
            <a:endParaRPr lang="nb-NO" dirty="0"/>
          </a:p>
          <a:p>
            <a:r>
              <a:rPr lang="nb-NO" b="1" dirty="0"/>
              <a:t>Henvisningsårsak:</a:t>
            </a:r>
            <a:endParaRPr lang="nb-NO" dirty="0"/>
          </a:p>
          <a:p>
            <a:r>
              <a:rPr lang="nb-NO" b="1" dirty="0"/>
              <a:t>Funn: </a:t>
            </a:r>
            <a:endParaRPr lang="nb-NO" dirty="0"/>
          </a:p>
          <a:p>
            <a:r>
              <a:rPr lang="nb-NO" dirty="0"/>
              <a:t>Det er </a:t>
            </a:r>
            <a:r>
              <a:rPr lang="nb-NO" dirty="0" err="1"/>
              <a:t>tilfredstillende</a:t>
            </a:r>
            <a:r>
              <a:rPr lang="nb-NO" dirty="0"/>
              <a:t> innsyn til abdomen. Leveren har normal størrelse, normalt ekkomønster, jevn avgrensing og ingen fokale forandringer. Galleblæren og galleganger har normale dimensjoner og utseende. Det sees heller ikke patologi i </a:t>
            </a:r>
            <a:r>
              <a:rPr lang="nb-NO" dirty="0" err="1"/>
              <a:t>pancreas</a:t>
            </a:r>
            <a:r>
              <a:rPr lang="nb-NO" dirty="0"/>
              <a:t>, milt eller nyrer. Det er intet å bemerke ved de store abdominalkar. De sees ikke </a:t>
            </a:r>
            <a:r>
              <a:rPr lang="nb-NO" dirty="0" err="1"/>
              <a:t>ascites</a:t>
            </a:r>
            <a:r>
              <a:rPr lang="nb-NO" dirty="0"/>
              <a:t> eller patologiske lymfeknuter. Urinblæren er </a:t>
            </a:r>
            <a:r>
              <a:rPr lang="nb-NO" dirty="0" err="1"/>
              <a:t>upåfallende</a:t>
            </a:r>
            <a:r>
              <a:rPr lang="nb-NO" dirty="0"/>
              <a:t>. Ved undersøkelse av tarm ble det ikke funnet patologiske segmenter.</a:t>
            </a:r>
          </a:p>
          <a:p>
            <a:r>
              <a:rPr lang="nb-NO" b="1" dirty="0"/>
              <a:t>Vurdering:</a:t>
            </a:r>
            <a:endParaRPr lang="nb-NO" dirty="0"/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Beskrivelse og dokumentasjon</a:t>
            </a:r>
          </a:p>
        </p:txBody>
      </p:sp>
    </p:spTree>
    <p:extLst>
      <p:ext uri="{BB962C8B-B14F-4D97-AF65-F5344CB8AC3E}">
        <p14:creationId xmlns:p14="http://schemas.microsoft.com/office/powerpoint/2010/main" val="6370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6408067" cy="44650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nb-NO" altLang="nb-NO" dirty="0"/>
              <a:t>Ultralyd  er en dynamisk undersøkelse. 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Systematisk gjennomgang av 6+ sikrer kvalitet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«Bruk pasienten» aktivt for å bedre innsyn (Respirasjon og stillingsendringer)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Full beskrivelse lagres som notat under «organfunksjon» i journalsystem</a:t>
            </a:r>
          </a:p>
          <a:p>
            <a:pPr>
              <a:lnSpc>
                <a:spcPct val="80000"/>
              </a:lnSpc>
            </a:pPr>
            <a:r>
              <a:rPr lang="nb-NO" altLang="nb-NO" dirty="0"/>
              <a:t>Lagre relevant billeddokumentasjon </a:t>
            </a:r>
            <a:endParaRPr lang="nb-NO" altLang="nb-NO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339021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BE1EC90-F8C5-772F-B89A-99206B4682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Probevegelser: Glide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4034" y="2523966"/>
            <a:ext cx="3906648" cy="2727383"/>
          </a:xfrm>
        </p:spPr>
        <p:txBody>
          <a:bodyPr/>
          <a:lstStyle/>
          <a:p>
            <a:r>
              <a:rPr lang="nb-NO" dirty="0"/>
              <a:t>Bevegelse i  </a:t>
            </a:r>
            <a:r>
              <a:rPr lang="nb-NO" dirty="0" err="1"/>
              <a:t>probens</a:t>
            </a:r>
            <a:r>
              <a:rPr lang="nb-NO" dirty="0"/>
              <a:t>  lengdeaksen mens den holdes i 90° mot bukveggen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22" y="2657243"/>
            <a:ext cx="2993639" cy="246082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87036" y="5657850"/>
            <a:ext cx="2833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 err="1"/>
              <a:t>Bahner</a:t>
            </a:r>
            <a:r>
              <a:rPr lang="nb-NO" sz="1350" dirty="0"/>
              <a:t> et al. J. </a:t>
            </a:r>
            <a:r>
              <a:rPr lang="nb-NO" sz="1350" dirty="0" err="1"/>
              <a:t>Ultrasound</a:t>
            </a:r>
            <a:r>
              <a:rPr lang="nb-NO" sz="1350" dirty="0"/>
              <a:t> Med. 2016</a:t>
            </a:r>
          </a:p>
        </p:txBody>
      </p:sp>
    </p:spTree>
    <p:extLst>
      <p:ext uri="{BB962C8B-B14F-4D97-AF65-F5344CB8AC3E}">
        <p14:creationId xmlns:p14="http://schemas.microsoft.com/office/powerpoint/2010/main" val="93826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13C8DB-9390-173D-D7D5-0C733DBE62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Probevegelser: Vinkle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4034" y="2523966"/>
            <a:ext cx="4872366" cy="2727383"/>
          </a:xfrm>
        </p:spPr>
        <p:txBody>
          <a:bodyPr/>
          <a:lstStyle/>
          <a:p>
            <a:r>
              <a:rPr lang="nb-NO" dirty="0"/>
              <a:t>Hold </a:t>
            </a:r>
            <a:r>
              <a:rPr lang="nb-NO" dirty="0" err="1"/>
              <a:t>proben</a:t>
            </a:r>
            <a:r>
              <a:rPr lang="nb-NO" dirty="0"/>
              <a:t> fiksert i et punkt og endre </a:t>
            </a:r>
            <a:r>
              <a:rPr lang="nb-NO" dirty="0" err="1"/>
              <a:t>probens</a:t>
            </a:r>
            <a:r>
              <a:rPr lang="nb-NO" dirty="0"/>
              <a:t> vinkel i lengdeaksen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06" y="2877211"/>
            <a:ext cx="2657461" cy="20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5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2094789-022F-474A-8F3D-402634181F1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Probevegelser: Sveipe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4034" y="2523966"/>
            <a:ext cx="4732407" cy="2727383"/>
          </a:xfrm>
        </p:spPr>
        <p:txBody>
          <a:bodyPr/>
          <a:lstStyle/>
          <a:p>
            <a:r>
              <a:rPr lang="nb-NO" dirty="0"/>
              <a:t>Bevegelse langs </a:t>
            </a:r>
            <a:r>
              <a:rPr lang="nb-NO" dirty="0" err="1"/>
              <a:t>probens</a:t>
            </a:r>
            <a:r>
              <a:rPr lang="nb-NO" dirty="0"/>
              <a:t> kortakse mens den holdes i 90 ° vinkel mot bukveggen.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3" y="2663670"/>
            <a:ext cx="3080816" cy="24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6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78DE623-F135-D1C9-26E7-D1C4C03162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Probebevegelser: Vippe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4034" y="2523966"/>
            <a:ext cx="4438493" cy="2727383"/>
          </a:xfrm>
        </p:spPr>
        <p:txBody>
          <a:bodyPr/>
          <a:lstStyle/>
          <a:p>
            <a:r>
              <a:rPr lang="nb-NO" dirty="0"/>
              <a:t>Hold </a:t>
            </a:r>
            <a:r>
              <a:rPr lang="nb-NO" dirty="0" err="1"/>
              <a:t>proben</a:t>
            </a:r>
            <a:r>
              <a:rPr lang="nb-NO" dirty="0"/>
              <a:t> fiksert i et punkt og endre </a:t>
            </a:r>
            <a:r>
              <a:rPr lang="nb-NO" dirty="0" err="1"/>
              <a:t>probens</a:t>
            </a:r>
            <a:r>
              <a:rPr lang="nb-NO" dirty="0"/>
              <a:t> vinkel i </a:t>
            </a:r>
            <a:r>
              <a:rPr lang="nb-NO" dirty="0" err="1"/>
              <a:t>kortaksen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381" y="2523965"/>
            <a:ext cx="3225077" cy="30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6490BD5-7400-923E-FC8C-283679F9A0F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Probevegelser: Rotere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4034" y="2523966"/>
            <a:ext cx="4267615" cy="2727383"/>
          </a:xfrm>
        </p:spPr>
        <p:txBody>
          <a:bodyPr/>
          <a:lstStyle/>
          <a:p>
            <a:r>
              <a:rPr lang="nb-NO" dirty="0"/>
              <a:t>Beveg </a:t>
            </a:r>
            <a:r>
              <a:rPr lang="nb-NO" dirty="0" err="1"/>
              <a:t>proben</a:t>
            </a:r>
            <a:r>
              <a:rPr lang="nb-NO" dirty="0"/>
              <a:t> rundt sin egen akse med eller mot klokken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090" y="2779407"/>
            <a:ext cx="3190076" cy="20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8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2AAAAC-E196-F0CC-8A2F-929CC49FEB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Probebevegelser: Presse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Trykke med </a:t>
            </a:r>
            <a:r>
              <a:rPr lang="nb-NO" dirty="0" err="1"/>
              <a:t>proben</a:t>
            </a:r>
            <a:r>
              <a:rPr lang="nb-NO" dirty="0"/>
              <a:t> inn mot bukveggen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141" y="2807605"/>
            <a:ext cx="2976775" cy="23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1434</Words>
  <Application>Microsoft Office PowerPoint</Application>
  <PresentationFormat>Skjermfremvisning (4:3)</PresentationFormat>
  <Paragraphs>275</Paragraphs>
  <Slides>32</Slides>
  <Notes>6</Notes>
  <HiddenSlides>0</HiddenSlides>
  <MMClips>7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7" baseType="lpstr">
      <vt:lpstr>ＭＳ Ｐゴシック</vt:lpstr>
      <vt:lpstr>Arial</vt:lpstr>
      <vt:lpstr>Calibri</vt:lpstr>
      <vt:lpstr>Wingdings</vt:lpstr>
      <vt:lpstr>Office Theme</vt:lpstr>
      <vt:lpstr>PowerPoint-presentasjon</vt:lpstr>
      <vt:lpstr>Oversikt</vt:lpstr>
      <vt:lpstr>Utstyr</vt:lpstr>
      <vt:lpstr>Probevegelser: Glide</vt:lpstr>
      <vt:lpstr>Probevegelser: Vinkle</vt:lpstr>
      <vt:lpstr>Probevegelser: Sveipe</vt:lpstr>
      <vt:lpstr>Probebevegelser: Vippe</vt:lpstr>
      <vt:lpstr>Probevegelser: Rotere</vt:lpstr>
      <vt:lpstr>Probebevegelser: Presse</vt:lpstr>
      <vt:lpstr>Forberedelse og hjelpeteknikker</vt:lpstr>
      <vt:lpstr>Undersøkelsesalgoritmen 6+</vt:lpstr>
      <vt:lpstr>Stasjon 1-6 -Stasjon 1</vt:lpstr>
      <vt:lpstr>Stasjon 1-6 -Stasjon 2</vt:lpstr>
      <vt:lpstr>Stasjon 1-6 -Stasjon 3</vt:lpstr>
      <vt:lpstr>Stasjon 1-6 -Stasjon 4</vt:lpstr>
      <vt:lpstr>Stasjon 1-6 -Stasjon 5</vt:lpstr>
      <vt:lpstr>Stasjon 1-6 -Stasjon 6</vt:lpstr>
      <vt:lpstr>Stasjon +</vt:lpstr>
      <vt:lpstr>Organundersøkelse</vt:lpstr>
      <vt:lpstr>Organundersøkelse -Pankreas</vt:lpstr>
      <vt:lpstr>Organundersøkelse -Pankreas-2</vt:lpstr>
      <vt:lpstr>Organundersøkelse -Lever</vt:lpstr>
      <vt:lpstr>Organundersøkelse -Leversegmenter</vt:lpstr>
      <vt:lpstr>Organundersøkelse -Lever-Kar</vt:lpstr>
      <vt:lpstr>Organundersøkelse -Galleblære</vt:lpstr>
      <vt:lpstr>Organundersøkelse -Sentrale galleveier</vt:lpstr>
      <vt:lpstr>Organundersøkelse -Nyrer</vt:lpstr>
      <vt:lpstr>Organundersøkelse -Milt</vt:lpstr>
      <vt:lpstr>Organundersøkelse -Urinveier og genitalia</vt:lpstr>
      <vt:lpstr>Organundersøkelse -Store kar</vt:lpstr>
      <vt:lpstr>Beskrivelse og dokumentasjon</vt:lpstr>
      <vt:lpstr>Oppsummering</vt:lpstr>
    </vt:vector>
  </TitlesOfParts>
  <Company>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CEUS findings in patients receiving  medical or surgical treatment for Crohn’s disease  Kim Nylund1,2, Odd Helge Gilja1,2,  Frank Pfeffer3, Trygve Hausken2,1 1</dc:title>
  <dc:creator>nylund</dc:creator>
  <cp:lastModifiedBy>Brønstad, Ingeborg</cp:lastModifiedBy>
  <cp:revision>244</cp:revision>
  <dcterms:created xsi:type="dcterms:W3CDTF">2012-03-28T08:03:26Z</dcterms:created>
  <dcterms:modified xsi:type="dcterms:W3CDTF">2024-10-21T08:37:23Z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2024-10-21T08:37:23Z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48535e8c-cd12-4959-a7f2-561778a52ea0</vt:lpwstr>
  </property>
  <property fmtid="{D5CDD505-2E9C-101B-9397-08002B2CF9AE}" pid="8" name="MSIP_Label_d291ddcc-9a90-46b7-a727-d19b3ec4b730_ContentBits">
    <vt:lpwstr>0</vt:lpwstr>
  </property>
</Properties>
</file>