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3"/>
  </p:notesMasterIdLst>
  <p:sldIdLst>
    <p:sldId id="470" r:id="rId5"/>
    <p:sldId id="331" r:id="rId6"/>
    <p:sldId id="1092" r:id="rId7"/>
    <p:sldId id="1093" r:id="rId8"/>
    <p:sldId id="1094" r:id="rId9"/>
    <p:sldId id="1097" r:id="rId10"/>
    <p:sldId id="1098" r:id="rId11"/>
    <p:sldId id="1099" r:id="rId12"/>
    <p:sldId id="457" r:id="rId13"/>
    <p:sldId id="490" r:id="rId14"/>
    <p:sldId id="337" r:id="rId15"/>
    <p:sldId id="453" r:id="rId16"/>
    <p:sldId id="477" r:id="rId17"/>
    <p:sldId id="478" r:id="rId18"/>
    <p:sldId id="1102" r:id="rId19"/>
    <p:sldId id="438" r:id="rId20"/>
    <p:sldId id="1111" r:id="rId21"/>
    <p:sldId id="1103" r:id="rId22"/>
    <p:sldId id="1104" r:id="rId23"/>
    <p:sldId id="1105" r:id="rId24"/>
    <p:sldId id="1106" r:id="rId25"/>
    <p:sldId id="1107" r:id="rId26"/>
    <p:sldId id="1108" r:id="rId27"/>
    <p:sldId id="1109" r:id="rId28"/>
    <p:sldId id="341" r:id="rId29"/>
    <p:sldId id="446" r:id="rId30"/>
    <p:sldId id="492" r:id="rId31"/>
    <p:sldId id="447" r:id="rId32"/>
    <p:sldId id="448" r:id="rId33"/>
    <p:sldId id="449" r:id="rId34"/>
    <p:sldId id="450" r:id="rId35"/>
    <p:sldId id="451" r:id="rId36"/>
    <p:sldId id="493" r:id="rId37"/>
    <p:sldId id="1112" r:id="rId38"/>
    <p:sldId id="313" r:id="rId39"/>
    <p:sldId id="1113" r:id="rId40"/>
    <p:sldId id="1072" r:id="rId41"/>
    <p:sldId id="1114" r:id="rId42"/>
    <p:sldId id="1115" r:id="rId43"/>
    <p:sldId id="1116" r:id="rId44"/>
    <p:sldId id="1117" r:id="rId45"/>
    <p:sldId id="1118" r:id="rId46"/>
    <p:sldId id="1119" r:id="rId47"/>
    <p:sldId id="1120" r:id="rId48"/>
    <p:sldId id="1121" r:id="rId49"/>
    <p:sldId id="1122" r:id="rId50"/>
    <p:sldId id="1123" r:id="rId51"/>
    <p:sldId id="1124" r:id="rId52"/>
    <p:sldId id="1125" r:id="rId53"/>
    <p:sldId id="264" r:id="rId54"/>
    <p:sldId id="1126" r:id="rId55"/>
    <p:sldId id="1127" r:id="rId56"/>
    <p:sldId id="467" r:id="rId57"/>
    <p:sldId id="499" r:id="rId58"/>
    <p:sldId id="500" r:id="rId59"/>
    <p:sldId id="501" r:id="rId60"/>
    <p:sldId id="502" r:id="rId61"/>
    <p:sldId id="505" r:id="rId62"/>
    <p:sldId id="263" r:id="rId63"/>
    <p:sldId id="510" r:id="rId64"/>
    <p:sldId id="506" r:id="rId65"/>
    <p:sldId id="277" r:id="rId66"/>
    <p:sldId id="512" r:id="rId67"/>
    <p:sldId id="513" r:id="rId68"/>
    <p:sldId id="524" r:id="rId69"/>
    <p:sldId id="514" r:id="rId70"/>
    <p:sldId id="525" r:id="rId71"/>
    <p:sldId id="515" r:id="rId72"/>
    <p:sldId id="526" r:id="rId73"/>
    <p:sldId id="516" r:id="rId74"/>
    <p:sldId id="527" r:id="rId75"/>
    <p:sldId id="517" r:id="rId76"/>
    <p:sldId id="520" r:id="rId77"/>
    <p:sldId id="521" r:id="rId78"/>
    <p:sldId id="522" r:id="rId79"/>
    <p:sldId id="523" r:id="rId80"/>
    <p:sldId id="511" r:id="rId81"/>
    <p:sldId id="529" r:id="rId82"/>
  </p:sldIdLst>
  <p:sldSz cx="24382413" cy="13716000"/>
  <p:notesSz cx="6669088" cy="9926638"/>
  <p:defaultTextStyle>
    <a:defPPr>
      <a:defRPr lang="nb-NO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Lind" initials="CL" lastIdx="1" clrIdx="0">
    <p:extLst>
      <p:ext uri="{19B8F6BF-5375-455C-9EA6-DF929625EA0E}">
        <p15:presenceInfo xmlns:p15="http://schemas.microsoft.com/office/powerpoint/2012/main" userId="bd7b2e74-72eb-4220-a546-061ed5fe3488" providerId="Windows Live"/>
      </p:ext>
    </p:extLst>
  </p:cmAuthor>
  <p:cmAuthor id="2" name="Granborg, Kristin" initials="GK" lastIdx="3" clrIdx="1">
    <p:extLst>
      <p:ext uri="{19B8F6BF-5375-455C-9EA6-DF929625EA0E}">
        <p15:presenceInfo xmlns:p15="http://schemas.microsoft.com/office/powerpoint/2012/main" userId="S-1-5-21-339896739-2835677761-3862569651-24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29" autoAdjust="0"/>
    <p:restoredTop sz="59259" autoAdjust="0"/>
  </p:normalViewPr>
  <p:slideViewPr>
    <p:cSldViewPr snapToGrid="0">
      <p:cViewPr varScale="1">
        <p:scale>
          <a:sx n="20" d="100"/>
          <a:sy n="20" d="100"/>
        </p:scale>
        <p:origin x="1192" y="68"/>
      </p:cViewPr>
      <p:guideLst>
        <p:guide orient="horz" pos="4320"/>
        <p:guide pos="7679"/>
      </p:guideLst>
    </p:cSldViewPr>
  </p:slideViewPr>
  <p:outlineViewPr>
    <p:cViewPr>
      <p:scale>
        <a:sx n="33" d="100"/>
        <a:sy n="33" d="100"/>
      </p:scale>
      <p:origin x="0" y="-1008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40" d="100"/>
        <a:sy n="40" d="100"/>
      </p:scale>
      <p:origin x="0" y="-175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8-10-02T16:12:17.036" idx="3">
    <p:pos x="10" y="10"/>
    <p:text>Denne må vi sette opp på en annen måte - bruke bilde el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C37354-9844-47B7-80D2-0FE0FB423D1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BDD3AA8A-2B3D-472D-83D4-C072DBDED056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Koder i forløpene</a:t>
          </a:r>
        </a:p>
      </dgm:t>
    </dgm:pt>
    <dgm:pt modelId="{DB5C0477-26C7-46BE-9381-67A9E9399BA6}" type="parTrans" cxnId="{BC029577-F32B-45A5-84DC-657C2FA6DBB9}">
      <dgm:prSet/>
      <dgm:spPr/>
      <dgm:t>
        <a:bodyPr/>
        <a:lstStyle/>
        <a:p>
          <a:endParaRPr lang="nb-NO"/>
        </a:p>
      </dgm:t>
    </dgm:pt>
    <dgm:pt modelId="{8328D91D-5AA3-42E8-9EC5-C8AE231A7E98}" type="sibTrans" cxnId="{BC029577-F32B-45A5-84DC-657C2FA6DBB9}">
      <dgm:prSet/>
      <dgm:spPr/>
      <dgm:t>
        <a:bodyPr/>
        <a:lstStyle/>
        <a:p>
          <a:endParaRPr lang="nb-NO"/>
        </a:p>
      </dgm:t>
    </dgm:pt>
    <dgm:pt modelId="{BBCE739D-6FAD-4C55-BE9C-FD7BD75DA511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Kvalitative intervju</a:t>
          </a:r>
        </a:p>
      </dgm:t>
    </dgm:pt>
    <dgm:pt modelId="{E4463C77-6D32-42AA-A8AA-28704CA0271E}" type="parTrans" cxnId="{61CCD1E4-9A1B-4131-8301-4AAA685AD6D2}">
      <dgm:prSet/>
      <dgm:spPr/>
      <dgm:t>
        <a:bodyPr/>
        <a:lstStyle/>
        <a:p>
          <a:endParaRPr lang="nb-NO"/>
        </a:p>
      </dgm:t>
    </dgm:pt>
    <dgm:pt modelId="{F77399DA-8BF4-45EB-8889-3E42F2D4EC76}" type="sibTrans" cxnId="{61CCD1E4-9A1B-4131-8301-4AAA685AD6D2}">
      <dgm:prSet/>
      <dgm:spPr/>
      <dgm:t>
        <a:bodyPr/>
        <a:lstStyle/>
        <a:p>
          <a:endParaRPr lang="nb-NO"/>
        </a:p>
      </dgm:t>
    </dgm:pt>
    <dgm:pt modelId="{CCADF65E-67F4-4901-9865-B460AC0C14E3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Befolknings-undersøkelse</a:t>
          </a:r>
        </a:p>
      </dgm:t>
    </dgm:pt>
    <dgm:pt modelId="{5A11EAE7-3D4F-42F9-AD4D-5A2B3BD96D3A}" type="parTrans" cxnId="{0C68FD02-1DE4-4DB0-9ADC-4F899A954EBA}">
      <dgm:prSet/>
      <dgm:spPr/>
      <dgm:t>
        <a:bodyPr/>
        <a:lstStyle/>
        <a:p>
          <a:endParaRPr lang="nb-NO"/>
        </a:p>
      </dgm:t>
    </dgm:pt>
    <dgm:pt modelId="{F04EF0C9-295D-4CBD-A8AF-40F53AFA2D4D}" type="sibTrans" cxnId="{0C68FD02-1DE4-4DB0-9ADC-4F899A954EBA}">
      <dgm:prSet/>
      <dgm:spPr/>
      <dgm:t>
        <a:bodyPr/>
        <a:lstStyle/>
        <a:p>
          <a:endParaRPr lang="nb-NO"/>
        </a:p>
      </dgm:t>
    </dgm:pt>
    <dgm:pt modelId="{9599B7B0-7EC5-43A3-B18D-229E3664CBD7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Kvalitets-indikatorer</a:t>
          </a:r>
        </a:p>
      </dgm:t>
    </dgm:pt>
    <dgm:pt modelId="{C0CBA5CE-D9D9-479C-812D-ABE693AC3E19}" type="parTrans" cxnId="{D087BBB4-5A5A-45B3-A36B-BFAA3B0D6003}">
      <dgm:prSet/>
      <dgm:spPr/>
      <dgm:t>
        <a:bodyPr/>
        <a:lstStyle/>
        <a:p>
          <a:endParaRPr lang="nb-NO"/>
        </a:p>
      </dgm:t>
    </dgm:pt>
    <dgm:pt modelId="{46BD67F4-02C2-4B6B-8524-9702392F4C4E}" type="sibTrans" cxnId="{D087BBB4-5A5A-45B3-A36B-BFAA3B0D6003}">
      <dgm:prSet/>
      <dgm:spPr/>
      <dgm:t>
        <a:bodyPr/>
        <a:lstStyle/>
        <a:p>
          <a:endParaRPr lang="nb-NO"/>
        </a:p>
      </dgm:t>
    </dgm:pt>
    <dgm:pt modelId="{24013B92-42EA-43E0-B58C-0686400C1A3A}">
      <dgm:prSet phldrT="[Tekst]"/>
      <dgm:spPr>
        <a:solidFill>
          <a:schemeClr val="accent3"/>
        </a:solidFill>
      </dgm:spPr>
      <dgm:t>
        <a:bodyPr/>
        <a:lstStyle/>
        <a:p>
          <a:r>
            <a:rPr lang="nb-NO" dirty="0">
              <a:solidFill>
                <a:schemeClr val="tx1"/>
              </a:solidFill>
            </a:rPr>
            <a:t>Bruker-, pårørende og ansatte undersøkelser</a:t>
          </a:r>
        </a:p>
      </dgm:t>
    </dgm:pt>
    <dgm:pt modelId="{86D0428D-2F01-46DC-B8F1-B72B1FA0CFAE}" type="parTrans" cxnId="{165F00E3-64E7-4280-86FA-757E89DB38EB}">
      <dgm:prSet/>
      <dgm:spPr/>
      <dgm:t>
        <a:bodyPr/>
        <a:lstStyle/>
        <a:p>
          <a:endParaRPr lang="nb-NO"/>
        </a:p>
      </dgm:t>
    </dgm:pt>
    <dgm:pt modelId="{E2399EA3-E0E1-4F29-BF32-920C2FFE9572}" type="sibTrans" cxnId="{165F00E3-64E7-4280-86FA-757E89DB38EB}">
      <dgm:prSet/>
      <dgm:spPr/>
      <dgm:t>
        <a:bodyPr/>
        <a:lstStyle/>
        <a:p>
          <a:endParaRPr lang="nb-NO"/>
        </a:p>
      </dgm:t>
    </dgm:pt>
    <dgm:pt modelId="{03B5EBED-0256-49AA-AFBE-3ACC8C851C26}" type="pres">
      <dgm:prSet presAssocID="{80C37354-9844-47B7-80D2-0FE0FB423D1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8DD2756B-D5CB-498F-BA57-D662E513E623}" type="pres">
      <dgm:prSet presAssocID="{BDD3AA8A-2B3D-472D-83D4-C072DBDED056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0440D22-A48C-4E46-9A58-FFD1EDE4E01B}" type="pres">
      <dgm:prSet presAssocID="{8328D91D-5AA3-42E8-9EC5-C8AE231A7E98}" presName="sibTrans" presStyleCnt="0"/>
      <dgm:spPr/>
    </dgm:pt>
    <dgm:pt modelId="{F3570D33-5F5C-41C8-99C4-FC1A1044726C}" type="pres">
      <dgm:prSet presAssocID="{BBCE739D-6FAD-4C55-BE9C-FD7BD75DA51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3D30B2A-9235-496D-881C-A82F38EA6DD0}" type="pres">
      <dgm:prSet presAssocID="{F77399DA-8BF4-45EB-8889-3E42F2D4EC76}" presName="sibTrans" presStyleCnt="0"/>
      <dgm:spPr/>
    </dgm:pt>
    <dgm:pt modelId="{8EC5081F-7C30-40E7-9B69-B2531370AB22}" type="pres">
      <dgm:prSet presAssocID="{CCADF65E-67F4-4901-9865-B460AC0C14E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E9C076E-6207-4440-9B13-FB58052BE7C5}" type="pres">
      <dgm:prSet presAssocID="{F04EF0C9-295D-4CBD-A8AF-40F53AFA2D4D}" presName="sibTrans" presStyleCnt="0"/>
      <dgm:spPr/>
    </dgm:pt>
    <dgm:pt modelId="{143F19B0-4130-4E5B-8147-5EB4D83A8D8B}" type="pres">
      <dgm:prSet presAssocID="{9599B7B0-7EC5-43A3-B18D-229E3664CBD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A70F2C0-6259-491A-9FCD-AFE82BAAEB8F}" type="pres">
      <dgm:prSet presAssocID="{46BD67F4-02C2-4B6B-8524-9702392F4C4E}" presName="sibTrans" presStyleCnt="0"/>
      <dgm:spPr/>
    </dgm:pt>
    <dgm:pt modelId="{FF4E487D-3E29-4350-97DB-33B0D647347E}" type="pres">
      <dgm:prSet presAssocID="{24013B92-42EA-43E0-B58C-0686400C1A3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165F00E3-64E7-4280-86FA-757E89DB38EB}" srcId="{80C37354-9844-47B7-80D2-0FE0FB423D19}" destId="{24013B92-42EA-43E0-B58C-0686400C1A3A}" srcOrd="4" destOrd="0" parTransId="{86D0428D-2F01-46DC-B8F1-B72B1FA0CFAE}" sibTransId="{E2399EA3-E0E1-4F29-BF32-920C2FFE9572}"/>
    <dgm:cxn modelId="{BC029577-F32B-45A5-84DC-657C2FA6DBB9}" srcId="{80C37354-9844-47B7-80D2-0FE0FB423D19}" destId="{BDD3AA8A-2B3D-472D-83D4-C072DBDED056}" srcOrd="0" destOrd="0" parTransId="{DB5C0477-26C7-46BE-9381-67A9E9399BA6}" sibTransId="{8328D91D-5AA3-42E8-9EC5-C8AE231A7E98}"/>
    <dgm:cxn modelId="{2020DE6C-8431-4BA8-A4C3-419D3D87D9F1}" type="presOf" srcId="{80C37354-9844-47B7-80D2-0FE0FB423D19}" destId="{03B5EBED-0256-49AA-AFBE-3ACC8C851C26}" srcOrd="0" destOrd="0" presId="urn:microsoft.com/office/officeart/2005/8/layout/default"/>
    <dgm:cxn modelId="{EC1CD8C4-7C64-4DA6-8F4D-10432EE246A2}" type="presOf" srcId="{BBCE739D-6FAD-4C55-BE9C-FD7BD75DA511}" destId="{F3570D33-5F5C-41C8-99C4-FC1A1044726C}" srcOrd="0" destOrd="0" presId="urn:microsoft.com/office/officeart/2005/8/layout/default"/>
    <dgm:cxn modelId="{D087BBB4-5A5A-45B3-A36B-BFAA3B0D6003}" srcId="{80C37354-9844-47B7-80D2-0FE0FB423D19}" destId="{9599B7B0-7EC5-43A3-B18D-229E3664CBD7}" srcOrd="3" destOrd="0" parTransId="{C0CBA5CE-D9D9-479C-812D-ABE693AC3E19}" sibTransId="{46BD67F4-02C2-4B6B-8524-9702392F4C4E}"/>
    <dgm:cxn modelId="{8C6A1E56-ADC0-4FBA-9D16-9F4851D18054}" type="presOf" srcId="{9599B7B0-7EC5-43A3-B18D-229E3664CBD7}" destId="{143F19B0-4130-4E5B-8147-5EB4D83A8D8B}" srcOrd="0" destOrd="0" presId="urn:microsoft.com/office/officeart/2005/8/layout/default"/>
    <dgm:cxn modelId="{61CCD1E4-9A1B-4131-8301-4AAA685AD6D2}" srcId="{80C37354-9844-47B7-80D2-0FE0FB423D19}" destId="{BBCE739D-6FAD-4C55-BE9C-FD7BD75DA511}" srcOrd="1" destOrd="0" parTransId="{E4463C77-6D32-42AA-A8AA-28704CA0271E}" sibTransId="{F77399DA-8BF4-45EB-8889-3E42F2D4EC76}"/>
    <dgm:cxn modelId="{FBA98040-1C5F-48DC-A554-DAD70FC378F1}" type="presOf" srcId="{BDD3AA8A-2B3D-472D-83D4-C072DBDED056}" destId="{8DD2756B-D5CB-498F-BA57-D662E513E623}" srcOrd="0" destOrd="0" presId="urn:microsoft.com/office/officeart/2005/8/layout/default"/>
    <dgm:cxn modelId="{D5810416-975D-47DD-96F6-275B74332EEC}" type="presOf" srcId="{24013B92-42EA-43E0-B58C-0686400C1A3A}" destId="{FF4E487D-3E29-4350-97DB-33B0D647347E}" srcOrd="0" destOrd="0" presId="urn:microsoft.com/office/officeart/2005/8/layout/default"/>
    <dgm:cxn modelId="{B2B4DAB5-8B5E-462A-915D-DA6C74BF47ED}" type="presOf" srcId="{CCADF65E-67F4-4901-9865-B460AC0C14E3}" destId="{8EC5081F-7C30-40E7-9B69-B2531370AB22}" srcOrd="0" destOrd="0" presId="urn:microsoft.com/office/officeart/2005/8/layout/default"/>
    <dgm:cxn modelId="{0C68FD02-1DE4-4DB0-9ADC-4F899A954EBA}" srcId="{80C37354-9844-47B7-80D2-0FE0FB423D19}" destId="{CCADF65E-67F4-4901-9865-B460AC0C14E3}" srcOrd="2" destOrd="0" parTransId="{5A11EAE7-3D4F-42F9-AD4D-5A2B3BD96D3A}" sibTransId="{F04EF0C9-295D-4CBD-A8AF-40F53AFA2D4D}"/>
    <dgm:cxn modelId="{CFC14F4C-26A6-47E3-85E6-32B7F48B3959}" type="presParOf" srcId="{03B5EBED-0256-49AA-AFBE-3ACC8C851C26}" destId="{8DD2756B-D5CB-498F-BA57-D662E513E623}" srcOrd="0" destOrd="0" presId="urn:microsoft.com/office/officeart/2005/8/layout/default"/>
    <dgm:cxn modelId="{7BF42F1A-F1FB-4F64-847A-65D8453AD46B}" type="presParOf" srcId="{03B5EBED-0256-49AA-AFBE-3ACC8C851C26}" destId="{80440D22-A48C-4E46-9A58-FFD1EDE4E01B}" srcOrd="1" destOrd="0" presId="urn:microsoft.com/office/officeart/2005/8/layout/default"/>
    <dgm:cxn modelId="{780FF9E7-B622-4769-805C-A11DFFCF1344}" type="presParOf" srcId="{03B5EBED-0256-49AA-AFBE-3ACC8C851C26}" destId="{F3570D33-5F5C-41C8-99C4-FC1A1044726C}" srcOrd="2" destOrd="0" presId="urn:microsoft.com/office/officeart/2005/8/layout/default"/>
    <dgm:cxn modelId="{2CFFC918-95F6-406B-83FC-7D43A04FD13A}" type="presParOf" srcId="{03B5EBED-0256-49AA-AFBE-3ACC8C851C26}" destId="{03D30B2A-9235-496D-881C-A82F38EA6DD0}" srcOrd="3" destOrd="0" presId="urn:microsoft.com/office/officeart/2005/8/layout/default"/>
    <dgm:cxn modelId="{A21FAE4F-9C45-42F2-921E-39C4015413B1}" type="presParOf" srcId="{03B5EBED-0256-49AA-AFBE-3ACC8C851C26}" destId="{8EC5081F-7C30-40E7-9B69-B2531370AB22}" srcOrd="4" destOrd="0" presId="urn:microsoft.com/office/officeart/2005/8/layout/default"/>
    <dgm:cxn modelId="{0F804523-86E9-425A-84F3-DBE4D64D288B}" type="presParOf" srcId="{03B5EBED-0256-49AA-AFBE-3ACC8C851C26}" destId="{6E9C076E-6207-4440-9B13-FB58052BE7C5}" srcOrd="5" destOrd="0" presId="urn:microsoft.com/office/officeart/2005/8/layout/default"/>
    <dgm:cxn modelId="{B966E0C9-4133-4676-BFD5-F65258E2E228}" type="presParOf" srcId="{03B5EBED-0256-49AA-AFBE-3ACC8C851C26}" destId="{143F19B0-4130-4E5B-8147-5EB4D83A8D8B}" srcOrd="6" destOrd="0" presId="urn:microsoft.com/office/officeart/2005/8/layout/default"/>
    <dgm:cxn modelId="{7AEF2001-DA1B-44E2-BBEB-69BBE2037BCD}" type="presParOf" srcId="{03B5EBED-0256-49AA-AFBE-3ACC8C851C26}" destId="{1A70F2C0-6259-491A-9FCD-AFE82BAAEB8F}" srcOrd="7" destOrd="0" presId="urn:microsoft.com/office/officeart/2005/8/layout/default"/>
    <dgm:cxn modelId="{2C33745E-3055-429E-AD8C-33B2DF737EA6}" type="presParOf" srcId="{03B5EBED-0256-49AA-AFBE-3ACC8C851C26}" destId="{FF4E487D-3E29-4350-97DB-33B0D647347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D2756B-D5CB-498F-BA57-D662E513E623}">
      <dsp:nvSpPr>
        <dsp:cNvPr id="0" name=""/>
        <dsp:cNvSpPr/>
      </dsp:nvSpPr>
      <dsp:spPr>
        <a:xfrm>
          <a:off x="0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6500" kern="1200" dirty="0">
              <a:solidFill>
                <a:schemeClr val="tx1"/>
              </a:solidFill>
            </a:rPr>
            <a:t>Koder i forløpene</a:t>
          </a:r>
        </a:p>
      </dsp:txBody>
      <dsp:txXfrm>
        <a:off x="0" y="92422"/>
        <a:ext cx="6664523" cy="3998714"/>
      </dsp:txXfrm>
    </dsp:sp>
    <dsp:sp modelId="{F3570D33-5F5C-41C8-99C4-FC1A1044726C}">
      <dsp:nvSpPr>
        <dsp:cNvPr id="0" name=""/>
        <dsp:cNvSpPr/>
      </dsp:nvSpPr>
      <dsp:spPr>
        <a:xfrm>
          <a:off x="7330975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6500" kern="1200" dirty="0">
              <a:solidFill>
                <a:schemeClr val="tx1"/>
              </a:solidFill>
            </a:rPr>
            <a:t>Kvalitative intervju</a:t>
          </a:r>
        </a:p>
      </dsp:txBody>
      <dsp:txXfrm>
        <a:off x="7330975" y="92422"/>
        <a:ext cx="6664523" cy="3998714"/>
      </dsp:txXfrm>
    </dsp:sp>
    <dsp:sp modelId="{8EC5081F-7C30-40E7-9B69-B2531370AB22}">
      <dsp:nvSpPr>
        <dsp:cNvPr id="0" name=""/>
        <dsp:cNvSpPr/>
      </dsp:nvSpPr>
      <dsp:spPr>
        <a:xfrm>
          <a:off x="14661951" y="92422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6500" kern="1200" dirty="0">
              <a:solidFill>
                <a:schemeClr val="tx1"/>
              </a:solidFill>
            </a:rPr>
            <a:t>Befolknings-undersøkelse</a:t>
          </a:r>
        </a:p>
      </dsp:txBody>
      <dsp:txXfrm>
        <a:off x="14661951" y="92422"/>
        <a:ext cx="6664523" cy="3998714"/>
      </dsp:txXfrm>
    </dsp:sp>
    <dsp:sp modelId="{143F19B0-4130-4E5B-8147-5EB4D83A8D8B}">
      <dsp:nvSpPr>
        <dsp:cNvPr id="0" name=""/>
        <dsp:cNvSpPr/>
      </dsp:nvSpPr>
      <dsp:spPr>
        <a:xfrm>
          <a:off x="3665487" y="4757588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6500" kern="1200" dirty="0">
              <a:solidFill>
                <a:schemeClr val="tx1"/>
              </a:solidFill>
            </a:rPr>
            <a:t>Kvalitets-indikatorer</a:t>
          </a:r>
        </a:p>
      </dsp:txBody>
      <dsp:txXfrm>
        <a:off x="3665487" y="4757588"/>
        <a:ext cx="6664523" cy="3998714"/>
      </dsp:txXfrm>
    </dsp:sp>
    <dsp:sp modelId="{FF4E487D-3E29-4350-97DB-33B0D647347E}">
      <dsp:nvSpPr>
        <dsp:cNvPr id="0" name=""/>
        <dsp:cNvSpPr/>
      </dsp:nvSpPr>
      <dsp:spPr>
        <a:xfrm>
          <a:off x="10996463" y="4757588"/>
          <a:ext cx="6664523" cy="3998714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6500" kern="1200" dirty="0">
              <a:solidFill>
                <a:schemeClr val="tx1"/>
              </a:solidFill>
            </a:rPr>
            <a:t>Bruker-, pårørende og ansatte undersøkelser</a:t>
          </a:r>
        </a:p>
      </dsp:txBody>
      <dsp:txXfrm>
        <a:off x="10996463" y="4757588"/>
        <a:ext cx="6664523" cy="3998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BB7CC-EE15-4D18-AA3E-01232B12AA6A}" type="datetimeFigureOut">
              <a:rPr lang="nn-NO" smtClean="0"/>
              <a:t>22.10.2018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n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396B6-B520-4C76-AFF1-72DD4C01514F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894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21782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86394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94257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01663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196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65297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032206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290102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914746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89404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19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5672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Takk for at vi får komme og fortelle om arbeidet med pakkeforløpene!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Oppdrag fra HOD i 2016: Utvikle pakkeforløp i samarbeid med brukerorganisasjoner og tjenestene. 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pakkeforløpene er utarbeidet av bredt sammensatte arbeidsgrupper med brukere, pårørende og fagfolk.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 av dere, og deres ledere sitter i salen i dag. </a:t>
            </a:r>
          </a:p>
          <a:p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Takk til dere for en fantastisk jobb. </a:t>
            </a: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Bred involvering, stort engasjement og veldig mange gode høringsinnspill som har bidratt til bedre pakkeforløp..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68379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57681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6342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42008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26223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52927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01232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93634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884130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29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511318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3839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45812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21618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007022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1868078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82460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131134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431621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lysbilde 1">
            <a:extLst>
              <a:ext uri="{FF2B5EF4-FFF2-40B4-BE49-F238E27FC236}">
                <a16:creationId xmlns:a16="http://schemas.microsoft.com/office/drawing/2014/main" id="{6217C2B6-13DB-4451-BDC4-72D05DA0F4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ssholder for notater 2">
            <a:extLst>
              <a:ext uri="{FF2B5EF4-FFF2-40B4-BE49-F238E27FC236}">
                <a16:creationId xmlns:a16="http://schemas.microsoft.com/office/drawing/2014/main" id="{FE92F5C4-B951-4852-9CFA-5366E5AB78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b-NO" altLang="nb-NO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51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97416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39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7715930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7235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17236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4411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802554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87622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15603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9708879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83569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691489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441555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49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95806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74862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53642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834079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632153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70897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31486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412643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6448217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58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2684651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142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3420165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11517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241602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62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205101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42542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343214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02593602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603935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351141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25817321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69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730165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2175533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29758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674781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05600283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990A9-CCBF-4CF9-8BDA-2C02C14D893A}" type="slidenum">
              <a:rPr lang="nb-NO" smtClean="0"/>
              <a:t>73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583905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7214798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75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44267135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77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19551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930247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396B6-B520-4C76-AFF1-72DD4C01514F}" type="slidenum">
              <a:rPr lang="nn-NO" smtClean="0"/>
              <a:t>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5342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908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26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6054334D-F166-4327-B8E2-E81514B8D5B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82475" y="0"/>
            <a:ext cx="12199938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978242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6" y="7466012"/>
            <a:ext cx="9782423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5" y="10497014"/>
            <a:ext cx="9782423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C6D8785-5A5E-418E-A3EF-EB3ED901F279}"/>
              </a:ext>
            </a:extLst>
          </p:cNvPr>
          <p:cNvSpPr/>
          <p:nvPr userDrawn="1"/>
        </p:nvSpPr>
        <p:spPr>
          <a:xfrm>
            <a:off x="1522413" y="6916464"/>
            <a:ext cx="978242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183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1C743271-C15B-4CA5-881B-A858BFAE0CF3}"/>
              </a:ext>
            </a:extLst>
          </p:cNvPr>
          <p:cNvSpPr/>
          <p:nvPr userDrawn="1"/>
        </p:nvSpPr>
        <p:spPr>
          <a:xfrm>
            <a:off x="0" y="0"/>
            <a:ext cx="12182475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126054-13B1-44E8-8DCA-D694E795B8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1237" y="3569405"/>
            <a:ext cx="9137651" cy="5539978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0000"/>
            </a:lvl1pPr>
          </a:lstStyle>
          <a:p>
            <a:pPr lvl="0"/>
            <a:r>
              <a:rPr lang="nb-NO" dirty="0"/>
              <a:t>XX</a:t>
            </a: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22349" y="8651821"/>
            <a:ext cx="9137651" cy="1052596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7600"/>
            </a:lvl1pPr>
          </a:lstStyle>
          <a:p>
            <a:pPr lvl="0"/>
            <a:r>
              <a:rPr lang="nb-NO" dirty="0"/>
              <a:t>stikkord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AFD97FAE-7326-4897-8FAA-AFEF7640F3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0824" y="6835518"/>
            <a:ext cx="9137651" cy="1495794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Tekst lorem ipsum dolor sit amet</a:t>
            </a:r>
            <a:endParaRPr lang="nb-NO" dirty="0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8D64F2B5-3487-48B2-8043-08BC23EBC2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0824" y="5578611"/>
            <a:ext cx="9137651" cy="623248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5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TITTEL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2405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3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6311589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12198325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8085061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512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81856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6859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69066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7A322471-DF8C-470F-90B9-E1459BDF7914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2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6311589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B5CCC361-A4E2-48AA-8E30-515EB00CB0B2}"/>
              </a:ext>
            </a:extLst>
          </p:cNvPr>
          <p:cNvCxnSpPr/>
          <p:nvPr userDrawn="1"/>
        </p:nvCxnSpPr>
        <p:spPr>
          <a:xfrm>
            <a:off x="12198325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8085061" y="4500563"/>
            <a:ext cx="0" cy="486060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9512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581856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468591" y="4551363"/>
            <a:ext cx="5119673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2310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e tekster og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1366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12000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1AF2B724-D071-47DB-BFF3-6D247B0789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701587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91177" y="8829560"/>
            <a:ext cx="4572572" cy="637097"/>
          </a:xfr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4134F90-CAE2-4572-81CB-B33544D0D3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15D4FCC-4A79-42D6-A8FB-074E2B7C62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3B30940-D4FB-4C25-8135-6B06CA7C69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66F272F2-49BC-4138-B101-3654240FAEF3}"/>
              </a:ext>
            </a:extLst>
          </p:cNvPr>
          <p:cNvCxnSpPr/>
          <p:nvPr userDrawn="1"/>
        </p:nvCxnSpPr>
        <p:spPr>
          <a:xfrm>
            <a:off x="1522413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tt linje 17">
            <a:extLst>
              <a:ext uri="{FF2B5EF4-FFF2-40B4-BE49-F238E27FC236}">
                <a16:creationId xmlns:a16="http://schemas.microsoft.com/office/drawing/2014/main" id="{9C9F7C75-6683-453A-9D1D-2ADEB0C51336}"/>
              </a:ext>
            </a:extLst>
          </p:cNvPr>
          <p:cNvCxnSpPr/>
          <p:nvPr userDrawn="1"/>
        </p:nvCxnSpPr>
        <p:spPr>
          <a:xfrm>
            <a:off x="18291175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>
            <a:extLst>
              <a:ext uri="{FF2B5EF4-FFF2-40B4-BE49-F238E27FC236}">
                <a16:creationId xmlns:a16="http://schemas.microsoft.com/office/drawing/2014/main" id="{9B026ACA-3B63-455E-9059-5A3E0959017D}"/>
              </a:ext>
            </a:extLst>
          </p:cNvPr>
          <p:cNvCxnSpPr/>
          <p:nvPr userDrawn="1"/>
        </p:nvCxnSpPr>
        <p:spPr>
          <a:xfrm>
            <a:off x="7112000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>
            <a:extLst>
              <a:ext uri="{FF2B5EF4-FFF2-40B4-BE49-F238E27FC236}">
                <a16:creationId xmlns:a16="http://schemas.microsoft.com/office/drawing/2014/main" id="{D119814D-25D9-4B69-A446-34776D6C5331}"/>
              </a:ext>
            </a:extLst>
          </p:cNvPr>
          <p:cNvCxnSpPr/>
          <p:nvPr userDrawn="1"/>
        </p:nvCxnSpPr>
        <p:spPr>
          <a:xfrm>
            <a:off x="12701587" y="8126216"/>
            <a:ext cx="4572572" cy="0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29F073FD-AF78-46F7-8EE5-6EFB6F5BBB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685463" y="3654457"/>
            <a:ext cx="3025775" cy="3051175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5950" b="1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2pPr>
            <a:lvl3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3pPr>
            <a:lvl4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4pPr>
            <a:lvl5pPr>
              <a:defRPr sz="5950">
                <a:solidFill>
                  <a:schemeClr val="bg1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nb-NO" dirty="0" err="1"/>
              <a:t>Xxxx</a:t>
            </a:r>
            <a:endParaRPr lang="nb-NO" dirty="0"/>
          </a:p>
        </p:txBody>
      </p:sp>
      <p:sp>
        <p:nvSpPr>
          <p:cNvPr id="21" name="Plassholder for tekst 8">
            <a:extLst>
              <a:ext uri="{FF2B5EF4-FFF2-40B4-BE49-F238E27FC236}">
                <a16:creationId xmlns:a16="http://schemas.microsoft.com/office/drawing/2014/main" id="{A067CB03-097D-41A1-B0BF-35404A7A32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5713" y="2000672"/>
            <a:ext cx="9185274" cy="761747"/>
          </a:xfrm>
        </p:spPr>
        <p:txBody>
          <a:bodyPr wrap="square" anchor="b" anchorCtr="0">
            <a:spAutoFit/>
          </a:bodyPr>
          <a:lstStyle>
            <a:lvl1pPr marL="0" indent="0" algn="ctr">
              <a:lnSpc>
                <a:spcPct val="90000"/>
              </a:lnSpc>
              <a:buNone/>
              <a:defRPr sz="5500" b="1"/>
            </a:lvl1pPr>
          </a:lstStyle>
          <a:p>
            <a:pPr lvl="0"/>
            <a:r>
              <a:rPr lang="nb-NO" dirty="0"/>
              <a:t>Tittel</a:t>
            </a:r>
          </a:p>
        </p:txBody>
      </p:sp>
    </p:spTree>
    <p:extLst>
      <p:ext uri="{BB962C8B-B14F-4D97-AF65-F5344CB8AC3E}">
        <p14:creationId xmlns:p14="http://schemas.microsoft.com/office/powerpoint/2010/main" val="2417750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05713" y="0"/>
            <a:ext cx="16776700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7C3DDC3-0EE9-447E-9A99-E553652A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>
            <a:normAutofit/>
          </a:bodyPr>
          <a:lstStyle>
            <a:lvl1pPr>
              <a:defRPr sz="55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8322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punktlist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F6A0CAB9-EFB9-496B-A8E9-4361CDFB7C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5" y="0"/>
            <a:ext cx="12191207" cy="13716000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F2131D7-0AF4-4BA1-BBDD-FAE3CCC29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10036541" cy="9283456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9" name="Tittel 14">
            <a:extLst>
              <a:ext uri="{FF2B5EF4-FFF2-40B4-BE49-F238E27FC236}">
                <a16:creationId xmlns:a16="http://schemas.microsoft.com/office/drawing/2014/main" id="{9F425C94-8342-4509-8455-A16A5962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10036540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2862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25266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2851297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hvit og 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11DE7D1-8C9D-4D67-939F-CB5E940EBE45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089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32117"/>
            <a:ext cx="76057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rgbClr val="20202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919198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tekst og video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8306238" y="1296162"/>
            <a:ext cx="15439586" cy="10063258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</p:spTree>
    <p:extLst>
      <p:ext uri="{BB962C8B-B14F-4D97-AF65-F5344CB8AC3E}">
        <p14:creationId xmlns:p14="http://schemas.microsoft.com/office/powerpoint/2010/main" val="3855238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AEE3ECBB-F8CD-40EB-A9AF-746A02D44FBA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1522413" y="3179198"/>
            <a:ext cx="22223413" cy="9271159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ikonet for å legge til media</a:t>
            </a:r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77C21D35-2682-4C37-9369-8B21B52A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506249"/>
            <a:ext cx="13716000" cy="969496"/>
          </a:xfrm>
        </p:spPr>
        <p:txBody>
          <a:bodyPr wrap="square" anchor="t" anchorCtr="0">
            <a:spAutoFit/>
          </a:bodyPr>
          <a:lstStyle>
            <a:lvl1pPr>
              <a:lnSpc>
                <a:spcPct val="90000"/>
              </a:lnSpc>
              <a:defRPr sz="7000"/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9007D98-D6C3-416B-B59C-76C771F9F5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00513" y="2024334"/>
            <a:ext cx="6945313" cy="304699"/>
          </a:xfrm>
        </p:spPr>
        <p:txBody>
          <a:bodyPr wrap="square" anchor="b" anchorCtr="0">
            <a:spAutoFit/>
          </a:bodyPr>
          <a:lstStyle>
            <a:lvl1pPr marL="0" indent="0" algn="r">
              <a:lnSpc>
                <a:spcPct val="90000"/>
              </a:lnSpc>
              <a:buNone/>
              <a:defRPr sz="2200" u="sng"/>
            </a:lvl1pPr>
          </a:lstStyle>
          <a:p>
            <a:pPr lvl="0"/>
            <a:r>
              <a:rPr lang="nb-NO" dirty="0"/>
              <a:t>Kildelenke</a:t>
            </a:r>
          </a:p>
        </p:txBody>
      </p:sp>
    </p:spTree>
    <p:extLst>
      <p:ext uri="{BB962C8B-B14F-4D97-AF65-F5344CB8AC3E}">
        <p14:creationId xmlns:p14="http://schemas.microsoft.com/office/powerpoint/2010/main" val="3881784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 med k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2414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76701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03CEB276-EB34-4498-9E66-A492C61DFCD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29713" y="2124265"/>
            <a:ext cx="6083299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4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F9B9FE2A-AEDB-461E-B39B-E9833F7DA2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29713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0AE14427-350B-4070-A415-7AF5BF027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776702" y="1429734"/>
            <a:ext cx="6083299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10869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 med k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470D901B-4A09-4186-871A-0217E23470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2414" y="2124265"/>
            <a:ext cx="9136061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6" name="Plassholder for bilde 4">
            <a:extLst>
              <a:ext uri="{FF2B5EF4-FFF2-40B4-BE49-F238E27FC236}">
                <a16:creationId xmlns:a16="http://schemas.microsoft.com/office/drawing/2014/main" id="{6FBDA1A6-EF3F-4959-B6E4-5C465CFF9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711239" y="2124265"/>
            <a:ext cx="9148762" cy="8011002"/>
          </a:xfrm>
          <a:solidFill>
            <a:schemeClr val="bg2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2EDD7D93-B865-4328-BE9A-4189D149A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2414" y="1429734"/>
            <a:ext cx="9136061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0AE14427-350B-4070-A415-7AF5BF027C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711240" y="1429734"/>
            <a:ext cx="9148762" cy="276999"/>
          </a:xfrm>
        </p:spPr>
        <p:txBody>
          <a:bodyPr wrap="square" anchor="b" anchorCtr="0">
            <a:spAutoFit/>
          </a:bodyPr>
          <a:lstStyle>
            <a:lvl1pPr marL="0" indent="0" algn="l">
              <a:lnSpc>
                <a:spcPct val="90000"/>
              </a:lnSpc>
              <a:buNone/>
              <a:defRPr sz="2000" u="none"/>
            </a:lvl1pPr>
          </a:lstStyle>
          <a:p>
            <a:pPr lvl="0"/>
            <a:r>
              <a:rPr lang="nb-NO" dirty="0" err="1"/>
              <a:t>Xxxxxx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528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verskrif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236C0B6-DDF1-4B35-9ECE-8C9A53087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BEC9541-36FA-4FA0-9A86-A1FFA00DB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A38B395-6FCA-4B39-867D-C03F7FCF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37714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innhold (to spal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373DB64-FA9A-4917-B9BC-FDBF51AC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10244137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2F3F69F-D631-411F-BFF5-5611D6D8F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8A3F24D-DD5A-4BBF-970B-80B97882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E7D622E-D661-4849-BC9C-58B238BE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AA586D02-CE2A-48B0-AB3E-02553004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10244137" cy="8848213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0EDEDCD0-140E-4CA0-9E8E-4047CEFB2E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01575" y="3835400"/>
            <a:ext cx="10244137" cy="8848213"/>
          </a:xfrm>
        </p:spPr>
        <p:txBody>
          <a:bodyPr/>
          <a:lstStyle/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543B2193-A04A-49FA-B3BA-B0A5CB5E96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01575" y="631825"/>
            <a:ext cx="10244137" cy="2315021"/>
          </a:xfrm>
        </p:spPr>
        <p:txBody>
          <a:bodyPr anchor="b" anchorCtr="0"/>
          <a:lstStyle>
            <a:lvl1pPr marL="0" indent="0">
              <a:buNone/>
              <a:defRPr/>
            </a:lvl1pPr>
          </a:lstStyle>
          <a:p>
            <a:pPr lvl="0"/>
            <a:r>
              <a:rPr kumimoji="0" lang="nb-NO" sz="7000" b="1" i="0" u="none" strike="noStrike" kern="1200" cap="none" spc="0" normalizeH="0" baseline="0" noProof="0" dirty="0">
                <a:ln>
                  <a:noFill/>
                </a:ln>
                <a:solidFill>
                  <a:srgbClr val="20202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38631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teks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933CF2A8-5334-4380-BBD9-6589D1F04F1D}"/>
              </a:ext>
            </a:extLst>
          </p:cNvPr>
          <p:cNvSpPr/>
          <p:nvPr userDrawn="1"/>
        </p:nvSpPr>
        <p:spPr>
          <a:xfrm>
            <a:off x="7605713" y="0"/>
            <a:ext cx="16776700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29713" y="1929010"/>
            <a:ext cx="13730287" cy="111519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0" name="Tittel 14">
            <a:extLst>
              <a:ext uri="{FF2B5EF4-FFF2-40B4-BE49-F238E27FC236}">
                <a16:creationId xmlns:a16="http://schemas.microsoft.com/office/drawing/2014/main" id="{EF003730-D2A9-4F5F-BEEC-80D5C7189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>
            <a:normAutofit/>
          </a:bodyPr>
          <a:lstStyle>
            <a:lvl1pPr>
              <a:defRPr sz="55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44576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03C53EE7-6168-4988-A0E1-765A681A7A31}"/>
              </a:ext>
            </a:extLst>
          </p:cNvPr>
          <p:cNvGrpSpPr/>
          <p:nvPr userDrawn="1"/>
        </p:nvGrpSpPr>
        <p:grpSpPr>
          <a:xfrm>
            <a:off x="7101650" y="468059"/>
            <a:ext cx="16814103" cy="12781597"/>
            <a:chOff x="7101650" y="468059"/>
            <a:chExt cx="16814103" cy="12781597"/>
          </a:xfrm>
        </p:grpSpPr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933CF2A8-5334-4380-BBD9-6589D1F04F1D}"/>
                </a:ext>
              </a:extLst>
            </p:cNvPr>
            <p:cNvSpPr/>
            <p:nvPr userDrawn="1"/>
          </p:nvSpPr>
          <p:spPr>
            <a:xfrm>
              <a:off x="7605714" y="468059"/>
              <a:ext cx="16310039" cy="127815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3" name="Likebent trekant 2">
              <a:extLst>
                <a:ext uri="{FF2B5EF4-FFF2-40B4-BE49-F238E27FC236}">
                  <a16:creationId xmlns:a16="http://schemas.microsoft.com/office/drawing/2014/main" id="{86274A8D-C72C-4E89-AF3A-5587AFD7E9F9}"/>
                </a:ext>
              </a:extLst>
            </p:cNvPr>
            <p:cNvSpPr/>
            <p:nvPr userDrawn="1"/>
          </p:nvSpPr>
          <p:spPr>
            <a:xfrm rot="16200000">
              <a:off x="6849619" y="11053383"/>
              <a:ext cx="1008126" cy="50406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2AE79A2-C695-4A0D-8156-C6A9AFFF8D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29713" y="4483525"/>
            <a:ext cx="13730287" cy="3385542"/>
          </a:xfrm>
        </p:spPr>
        <p:txBody>
          <a:bodyPr>
            <a:normAutofit/>
          </a:bodyPr>
          <a:lstStyle>
            <a:lvl1pPr marL="0" indent="0">
              <a:buNone/>
              <a:defRPr sz="55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– Sitat  </a:t>
            </a:r>
          </a:p>
        </p:txBody>
      </p:sp>
      <p:sp>
        <p:nvSpPr>
          <p:cNvPr id="11" name="Plassholder for tekst 5">
            <a:extLst>
              <a:ext uri="{FF2B5EF4-FFF2-40B4-BE49-F238E27FC236}">
                <a16:creationId xmlns:a16="http://schemas.microsoft.com/office/drawing/2014/main" id="{116CDE2F-835B-4E7B-8DC0-5E54FA45D1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29713" y="9053599"/>
            <a:ext cx="13730287" cy="692497"/>
          </a:xfr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  <a:lvl2pPr>
              <a:defRPr sz="4500" b="1">
                <a:solidFill>
                  <a:schemeClr val="bg1"/>
                </a:solidFill>
              </a:defRPr>
            </a:lvl2pPr>
            <a:lvl3pPr>
              <a:defRPr sz="4500" b="1">
                <a:solidFill>
                  <a:schemeClr val="bg1"/>
                </a:solidFill>
              </a:defRPr>
            </a:lvl3pPr>
            <a:lvl4pPr>
              <a:defRPr sz="4500" b="1">
                <a:solidFill>
                  <a:schemeClr val="bg1"/>
                </a:solidFill>
              </a:defRPr>
            </a:lvl4pPr>
            <a:lvl5pPr>
              <a:defRPr sz="4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Etternavn (alder)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F685159-16FF-42C9-9050-65D31D02A7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172" y="1919040"/>
            <a:ext cx="2182372" cy="1709931"/>
          </a:xfrm>
          <a:prstGeom prst="rect">
            <a:avLst/>
          </a:prstGeom>
        </p:spPr>
      </p:pic>
      <p:sp>
        <p:nvSpPr>
          <p:cNvPr id="15" name="Tittel 14">
            <a:extLst>
              <a:ext uri="{FF2B5EF4-FFF2-40B4-BE49-F238E27FC236}">
                <a16:creationId xmlns:a16="http://schemas.microsoft.com/office/drawing/2014/main" id="{422851C1-D740-4919-AEAE-5D48CB232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5579237" cy="2315021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3132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diagram 13">
            <a:extLst>
              <a:ext uri="{FF2B5EF4-FFF2-40B4-BE49-F238E27FC236}">
                <a16:creationId xmlns:a16="http://schemas.microsoft.com/office/drawing/2014/main" id="{217D82E2-7AC7-4093-BC1B-DEBB97F1DBF8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522413" y="3985846"/>
            <a:ext cx="21326474" cy="8768861"/>
          </a:xfrm>
          <a:noFill/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825666F-F12E-4D05-8478-8905DBFFC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41CB094-CF4F-4C2D-A3C1-7B149E8E4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9C24BCA4-051E-48AF-A3F6-8C125106F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47278E0-BBE2-41C8-B7D9-3A7BE944BC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2414" y="2946846"/>
            <a:ext cx="21337586" cy="692497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b-NO" dirty="0"/>
          </a:p>
        </p:txBody>
      </p:sp>
      <p:sp>
        <p:nvSpPr>
          <p:cNvPr id="11" name="Tittel 10">
            <a:extLst>
              <a:ext uri="{FF2B5EF4-FFF2-40B4-BE49-F238E27FC236}">
                <a16:creationId xmlns:a16="http://schemas.microsoft.com/office/drawing/2014/main" id="{F5FF7035-5ED5-4B7D-A025-3D7B90E5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0004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DB41CECB-54C1-4DFF-88AC-5417CD54C13B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1086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innhold og diagram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7473B02-1FF5-4A94-B0A6-44D615C59DB8}"/>
              </a:ext>
            </a:extLst>
          </p:cNvPr>
          <p:cNvSpPr/>
          <p:nvPr userDrawn="1"/>
        </p:nvSpPr>
        <p:spPr>
          <a:xfrm>
            <a:off x="0" y="0"/>
            <a:ext cx="12191206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631825"/>
            <a:ext cx="10177218" cy="231502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61934-D80D-4814-8AA3-05C151338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3835400"/>
            <a:ext cx="10177218" cy="88482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Rediger tekststiler i malen
Andre nivå
Tredje nivå
Fjerde nivå
Femte nivå</a:t>
            </a:r>
            <a:endParaRPr lang="nn-NO" dirty="0"/>
          </a:p>
        </p:txBody>
      </p:sp>
      <p:sp>
        <p:nvSpPr>
          <p:cNvPr id="8" name="Plassholder for diagram 13">
            <a:extLst>
              <a:ext uri="{FF2B5EF4-FFF2-40B4-BE49-F238E27FC236}">
                <a16:creationId xmlns:a16="http://schemas.microsoft.com/office/drawing/2014/main" id="{2D541DF0-1015-41B6-9C52-85D89B6EEC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12191205" y="0"/>
            <a:ext cx="12191207" cy="13716000"/>
          </a:xfrm>
          <a:noFill/>
        </p:spPr>
        <p:txBody>
          <a:bodyPr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38245981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7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489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8" y="5605900"/>
            <a:ext cx="9467996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960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1C1750E-2643-47C8-936D-4607BFE540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206" y="5605900"/>
            <a:ext cx="9468000" cy="12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5353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med nettside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75B877F-AA1C-48A2-86EE-7F0E9A7BF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066" y="4821003"/>
            <a:ext cx="4462281" cy="30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55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6C530989-A218-44DA-9880-202328EBBC6E}"/>
              </a:ext>
            </a:extLst>
          </p:cNvPr>
          <p:cNvSpPr/>
          <p:nvPr userDrawn="1"/>
        </p:nvSpPr>
        <p:spPr>
          <a:xfrm>
            <a:off x="-1" y="0"/>
            <a:ext cx="24382413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9" y="3168396"/>
            <a:ext cx="10631446" cy="429464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1522413" y="8713665"/>
            <a:ext cx="14608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>
                <a:solidFill>
                  <a:schemeClr val="bg1"/>
                </a:solidFill>
              </a:rPr>
              <a:t>helsedirektoratet.no</a:t>
            </a:r>
            <a:endParaRPr lang="nb-NO" sz="40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8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od helse Gode liv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F9F67ED-7A72-405B-99F9-E7CDDCD2B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759" y="3168396"/>
            <a:ext cx="10631446" cy="4294641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5857388-D08B-465A-A7DC-13F17E84ACBD}"/>
              </a:ext>
            </a:extLst>
          </p:cNvPr>
          <p:cNvSpPr txBox="1"/>
          <p:nvPr userDrawn="1"/>
        </p:nvSpPr>
        <p:spPr>
          <a:xfrm>
            <a:off x="1522413" y="8713665"/>
            <a:ext cx="14608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u="sng" dirty="0">
                <a:solidFill>
                  <a:schemeClr val="dk2"/>
                </a:solidFill>
              </a:rPr>
              <a:t>helsedirektoratet.no</a:t>
            </a:r>
          </a:p>
        </p:txBody>
      </p:sp>
    </p:spTree>
    <p:extLst>
      <p:ext uri="{BB962C8B-B14F-4D97-AF65-F5344CB8AC3E}">
        <p14:creationId xmlns:p14="http://schemas.microsoft.com/office/powerpoint/2010/main" val="237320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6EB493B-B141-46A8-9C47-38E4C57EC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n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0C6AF37-3E02-4ADF-8C13-6ACF62C6E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63740D5-E0C9-4205-BD50-AF57EC91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02506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8755" y="1501140"/>
            <a:ext cx="21884909" cy="148209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48755" y="3398520"/>
            <a:ext cx="10739266" cy="9052560"/>
          </a:xfrm>
        </p:spPr>
        <p:txBody>
          <a:bodyPr/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4320"/>
            </a:lvl5pPr>
            <a:lvl6pPr>
              <a:defRPr sz="4320"/>
            </a:lvl6pPr>
            <a:lvl7pPr>
              <a:defRPr sz="4320"/>
            </a:lvl7pPr>
            <a:lvl8pPr>
              <a:defRPr sz="4320"/>
            </a:lvl8pPr>
            <a:lvl9pPr>
              <a:defRPr sz="432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12394393" y="3398520"/>
            <a:ext cx="10739269" cy="9052560"/>
          </a:xfrm>
        </p:spPr>
        <p:txBody>
          <a:bodyPr/>
          <a:lstStyle>
            <a:lvl1pPr>
              <a:defRPr sz="6720"/>
            </a:lvl1pPr>
            <a:lvl2pPr>
              <a:defRPr sz="5760"/>
            </a:lvl2pPr>
            <a:lvl3pPr>
              <a:defRPr sz="4800"/>
            </a:lvl3pPr>
            <a:lvl4pPr>
              <a:defRPr sz="4320"/>
            </a:lvl4pPr>
            <a:lvl5pPr>
              <a:defRPr sz="4320"/>
            </a:lvl5pPr>
            <a:lvl6pPr>
              <a:defRPr sz="4320"/>
            </a:lvl6pPr>
            <a:lvl7pPr>
              <a:defRPr sz="4320"/>
            </a:lvl7pPr>
            <a:lvl8pPr>
              <a:defRPr sz="4320"/>
            </a:lvl8pPr>
            <a:lvl9pPr>
              <a:defRPr sz="432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3">
            <a:extLst>
              <a:ext uri="{FF2B5EF4-FFF2-40B4-BE49-F238E27FC236}">
                <a16:creationId xmlns:a16="http://schemas.microsoft.com/office/drawing/2014/main" id="{B93A0581-7FD3-497E-A852-3D574CC7D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3BA6C-CB1D-4644-A058-84F95955A0F1}" type="datetime1">
              <a:rPr lang="nb-NO" altLang="nb-NO"/>
              <a:pPr>
                <a:defRPr/>
              </a:pPr>
              <a:t>22.10.2018</a:t>
            </a:fld>
            <a:endParaRPr lang="nb-NO" alt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9A082281-81DE-412A-9A2A-B7F0B828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413" y="12819018"/>
            <a:ext cx="1800225" cy="40011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Implementering av pakkeforløpene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6816A17A-72D6-4BCC-9B4C-47EB8097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9A927-E17A-47C0-8DFA-21AC1BE05CC8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6420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A42AE60F-ED9B-4EAC-A6F5-7B46A39B9711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2421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e tekster (hv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287C9BCE-BEF2-44DC-9450-5E6591F29F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3413" y="4551363"/>
            <a:ext cx="6005589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A97FE9F-BE81-451A-8483-90A8904A4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082" y="1901038"/>
            <a:ext cx="6750000" cy="882353"/>
          </a:xfrm>
          <a:prstGeom prst="rect">
            <a:avLst/>
          </a:prstGeom>
        </p:spPr>
      </p:pic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EAE6D394-5212-40CF-A5C7-4EC4D8A01C3C}"/>
              </a:ext>
            </a:extLst>
          </p:cNvPr>
          <p:cNvCxnSpPr/>
          <p:nvPr userDrawn="1"/>
        </p:nvCxnSpPr>
        <p:spPr>
          <a:xfrm>
            <a:off x="7652709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tt linje 11">
            <a:extLst>
              <a:ext uri="{FF2B5EF4-FFF2-40B4-BE49-F238E27FC236}">
                <a16:creationId xmlns:a16="http://schemas.microsoft.com/office/drawing/2014/main" id="{AA6120B1-CE31-4D51-814C-6BD1571D3DA5}"/>
              </a:ext>
            </a:extLst>
          </p:cNvPr>
          <p:cNvCxnSpPr/>
          <p:nvPr userDrawn="1"/>
        </p:nvCxnSpPr>
        <p:spPr>
          <a:xfrm>
            <a:off x="16576301" y="4500563"/>
            <a:ext cx="0" cy="4860608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2898F64E-8B7F-4EC6-ADCF-0B7D27EBC9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59083" y="4551363"/>
            <a:ext cx="6903512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495B61BA-C7FE-485D-AEB3-3FCA8DD0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90009" y="4551363"/>
            <a:ext cx="5998256" cy="4809808"/>
          </a:xfrm>
        </p:spPr>
        <p:txBody>
          <a:bodyPr wrap="square" anchor="ctr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4600"/>
            </a:lvl1pPr>
          </a:lstStyle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303548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, tekst og media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32117"/>
            <a:ext cx="76057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rgbClr val="202020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rgbClr val="202020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8743685A-51FE-462B-BD59-028A10C64D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06238" y="1296161"/>
            <a:ext cx="15439586" cy="10063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7459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, tekst og media 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C11A83FE-CDBC-466D-8513-0D8E635D758F}"/>
              </a:ext>
            </a:extLst>
          </p:cNvPr>
          <p:cNvSpPr/>
          <p:nvPr userDrawn="1"/>
        </p:nvSpPr>
        <p:spPr>
          <a:xfrm>
            <a:off x="0" y="0"/>
            <a:ext cx="76057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DAC2822-8075-4A35-A5C4-69F3B156D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1929010"/>
            <a:ext cx="5581771" cy="1692771"/>
          </a:xfrm>
        </p:spPr>
        <p:txBody>
          <a:bodyPr wrap="square" anchor="t" anchorCtr="0">
            <a:normAutofit/>
          </a:bodyPr>
          <a:lstStyle>
            <a:lvl1pPr>
              <a:lnSpc>
                <a:spcPct val="9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6" name="Plassholder for tekst 4">
            <a:extLst>
              <a:ext uri="{FF2B5EF4-FFF2-40B4-BE49-F238E27FC236}">
                <a16:creationId xmlns:a16="http://schemas.microsoft.com/office/drawing/2014/main" id="{900DAD15-023F-4241-9F53-C355E9719D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5581771" cy="9283456"/>
          </a:xfrm>
        </p:spPr>
        <p:txBody>
          <a:bodyPr>
            <a:normAutofit/>
          </a:bodyPr>
          <a:lstStyle>
            <a:lvl1pPr marL="0" indent="0">
              <a:buNone/>
              <a:defRPr sz="3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DEDC6E-CFAF-4046-B8BF-1CE2097ED5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06238" y="1296161"/>
            <a:ext cx="15439586" cy="100632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n-NO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860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7">
            <a:extLst>
              <a:ext uri="{FF2B5EF4-FFF2-40B4-BE49-F238E27FC236}">
                <a16:creationId xmlns:a16="http://schemas.microsoft.com/office/drawing/2014/main" id="{C5BDCE6A-8B30-6E4D-A5A3-838FE64F708E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pic>
        <p:nvPicPr>
          <p:cNvPr id="11" name="Bilde 15">
            <a:extLst>
              <a:ext uri="{FF2B5EF4-FFF2-40B4-BE49-F238E27FC236}">
                <a16:creationId xmlns:a16="http://schemas.microsoft.com/office/drawing/2014/main" id="{3057765A-E41A-D14B-AC43-0ADED42786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7D45AEC4-0870-8F4D-B8DD-6B679390D5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DE65CC81-C84B-F346-AA0D-0709C5BB2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rgbClr val="202020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5" name="Plassholder for tekst 7">
            <a:extLst>
              <a:ext uri="{FF2B5EF4-FFF2-40B4-BE49-F238E27FC236}">
                <a16:creationId xmlns:a16="http://schemas.microsoft.com/office/drawing/2014/main" id="{6DC2A9AB-CF22-B54F-BB30-3A2F5ACB1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rgbClr val="202020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4314CAAC-358F-E64E-9607-E3F18EE9EB4F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16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(lill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9B6E0B6F-F123-4914-BBE9-0E2AF05653C9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A91AF3C2-865F-458F-8F41-C0EA239CFE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8D4DA4F-2CBD-4D61-BDBA-0C4983167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254" y="1486986"/>
            <a:ext cx="10104141" cy="1010718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E4C9B63-8B99-45DF-89FC-4A9B5B15B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2413" y="3480475"/>
            <a:ext cx="10668793" cy="3185487"/>
          </a:xfrm>
        </p:spPr>
        <p:txBody>
          <a:bodyPr wrap="square" anchor="b">
            <a:normAutofit/>
          </a:bodyPr>
          <a:lstStyle>
            <a:lvl1pPr algn="l">
              <a:lnSpc>
                <a:spcPct val="90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8636491-274D-4BCC-9D7B-839DD038E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2415" y="7466012"/>
            <a:ext cx="10660062" cy="630942"/>
          </a:xfrm>
        </p:spPr>
        <p:txBody>
          <a:bodyPr wrap="square">
            <a:normAutofit/>
          </a:bodyPr>
          <a:lstStyle>
            <a:lvl1pPr marL="0" indent="0" algn="l">
              <a:buNone/>
              <a:defRPr sz="4100">
                <a:solidFill>
                  <a:schemeClr val="bg1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E1904601-30AD-430D-85BF-4E879C2722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2414" y="10497014"/>
            <a:ext cx="10660062" cy="430887"/>
          </a:xfrm>
        </p:spPr>
        <p:txBody>
          <a:bodyPr wrap="square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noProof="0" dirty="0"/>
              <a:t>Navn Etternavn, stillingstittel Helsedirektoratet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2EBB68E-D81F-4673-92C0-1797C8A4D118}"/>
              </a:ext>
            </a:extLst>
          </p:cNvPr>
          <p:cNvSpPr/>
          <p:nvPr userDrawn="1"/>
        </p:nvSpPr>
        <p:spPr>
          <a:xfrm>
            <a:off x="1522413" y="6916464"/>
            <a:ext cx="10668793" cy="14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194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mørk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012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lys blå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chemeClr val="l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021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apittel (grøn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375F8A1-C8DD-4783-AC2A-C0745F743FBA}"/>
              </a:ext>
            </a:extLst>
          </p:cNvPr>
          <p:cNvSpPr/>
          <p:nvPr userDrawn="1"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F08492A-D701-42A2-A533-E5061D93C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022084"/>
            <a:ext cx="21326475" cy="3185487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11500">
                <a:solidFill>
                  <a:srgbClr val="20202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n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A138385-F9D2-4EA0-84F6-C50764BA9233}"/>
              </a:ext>
            </a:extLst>
          </p:cNvPr>
          <p:cNvSpPr/>
          <p:nvPr userDrawn="1"/>
        </p:nvSpPr>
        <p:spPr>
          <a:xfrm>
            <a:off x="1522413" y="5472684"/>
            <a:ext cx="3438430" cy="14402"/>
          </a:xfrm>
          <a:prstGeom prst="rect">
            <a:avLst/>
          </a:prstGeom>
          <a:solidFill>
            <a:srgbClr val="20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>
              <a:solidFill>
                <a:srgbClr val="2020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60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85749669-6931-4C6E-B152-F25A1F21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631825"/>
            <a:ext cx="21326475" cy="231502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C510D1-D451-4A9F-8D9E-451907F84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2413" y="3835400"/>
            <a:ext cx="21326475" cy="884821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1C366B4-B3AC-46B9-9CB1-13C84BBCF6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291094" y="12919045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endParaRPr lang="nn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85FB4B-C816-4D4C-8D18-CE3B83BED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2413" y="12919045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r>
              <a:rPr lang="nn-NO"/>
              <a:t>Helsedirektoratet</a:t>
            </a:r>
            <a:endParaRPr lang="nn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928A03-7079-441D-9969-C152566BEA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059775" y="12977798"/>
            <a:ext cx="1800225" cy="200055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300">
                <a:solidFill>
                  <a:srgbClr val="202020"/>
                </a:solidFill>
              </a:defRPr>
            </a:lvl1pPr>
          </a:lstStyle>
          <a:p>
            <a:fld id="{1670A82E-6091-4B79-BDC9-9FEC8E0D8D32}" type="slidenum">
              <a:rPr lang="nn-NO" smtClean="0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9446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91" r:id="rId5"/>
    <p:sldLayoutId id="2147483663" r:id="rId6"/>
    <p:sldLayoutId id="2147483677" r:id="rId7"/>
    <p:sldLayoutId id="2147483678" r:id="rId8"/>
    <p:sldLayoutId id="2147483679" r:id="rId9"/>
    <p:sldLayoutId id="2147483680" r:id="rId10"/>
    <p:sldLayoutId id="2147483664" r:id="rId11"/>
    <p:sldLayoutId id="2147483651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50" r:id="rId25"/>
    <p:sldLayoutId id="2147483652" r:id="rId26"/>
    <p:sldLayoutId id="2147483681" r:id="rId27"/>
    <p:sldLayoutId id="2147483682" r:id="rId28"/>
    <p:sldLayoutId id="2147483654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55" r:id="rId38"/>
    <p:sldLayoutId id="2147483695" r:id="rId39"/>
    <p:sldLayoutId id="2147483696" r:id="rId40"/>
    <p:sldLayoutId id="2147483697" r:id="rId41"/>
    <p:sldLayoutId id="2147483698" r:id="rId42"/>
  </p:sldLayoutIdLst>
  <p:hf hdr="0" dt="0"/>
  <p:txStyles>
    <p:titleStyle>
      <a:lvl1pPr algn="l" defTabSz="1828709" rtl="0" eaLnBrk="1" latinLnBrk="0" hangingPunct="1">
        <a:lnSpc>
          <a:spcPct val="100000"/>
        </a:lnSpc>
        <a:spcBef>
          <a:spcPts val="0"/>
        </a:spcBef>
        <a:buNone/>
        <a:defRPr sz="7000" b="1" kern="1200">
          <a:solidFill>
            <a:srgbClr val="202020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4500" kern="1200">
          <a:solidFill>
            <a:srgbClr val="202020"/>
          </a:solidFill>
          <a:latin typeface="+mn-lt"/>
          <a:ea typeface="+mn-ea"/>
          <a:cs typeface="+mn-cs"/>
        </a:defRPr>
      </a:lvl1pPr>
      <a:lvl2pPr marL="72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4000" kern="1200">
          <a:solidFill>
            <a:srgbClr val="202020"/>
          </a:solidFill>
          <a:latin typeface="+mn-lt"/>
          <a:ea typeface="+mn-ea"/>
          <a:cs typeface="+mn-cs"/>
        </a:defRPr>
      </a:lvl2pPr>
      <a:lvl3pPr marL="108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600" kern="1200">
          <a:solidFill>
            <a:srgbClr val="202020"/>
          </a:solidFill>
          <a:latin typeface="+mn-lt"/>
          <a:ea typeface="+mn-ea"/>
          <a:cs typeface="+mn-cs"/>
        </a:defRPr>
      </a:lvl3pPr>
      <a:lvl4pPr marL="144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3200" kern="1200">
          <a:solidFill>
            <a:srgbClr val="202020"/>
          </a:solidFill>
          <a:latin typeface="+mn-lt"/>
          <a:ea typeface="+mn-ea"/>
          <a:cs typeface="+mn-cs"/>
        </a:defRPr>
      </a:lvl4pPr>
      <a:lvl5pPr marL="1800000" indent="-360000" algn="l" defTabSz="182870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rgbClr val="202020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9" userDrawn="1">
          <p15:clr>
            <a:srgbClr val="F26B43"/>
          </p15:clr>
        </p15:guide>
        <p15:guide id="2" pos="8637" userDrawn="1">
          <p15:clr>
            <a:srgbClr val="F26B43"/>
          </p15:clr>
        </p15:guide>
        <p15:guide id="3" pos="959" userDrawn="1">
          <p15:clr>
            <a:srgbClr val="F26B43"/>
          </p15:clr>
        </p15:guide>
        <p15:guide id="4" pos="2883" userDrawn="1">
          <p15:clr>
            <a:srgbClr val="F26B43"/>
          </p15:clr>
        </p15:guide>
        <p15:guide id="5" pos="6714" userDrawn="1">
          <p15:clr>
            <a:srgbClr val="F26B43"/>
          </p15:clr>
        </p15:guide>
        <p15:guide id="6" pos="5751" userDrawn="1">
          <p15:clr>
            <a:srgbClr val="F26B43"/>
          </p15:clr>
        </p15:guide>
        <p15:guide id="7" pos="4791" userDrawn="1">
          <p15:clr>
            <a:srgbClr val="F26B43"/>
          </p15:clr>
        </p15:guide>
        <p15:guide id="8" pos="3845" userDrawn="1">
          <p15:clr>
            <a:srgbClr val="F26B43"/>
          </p15:clr>
        </p15:guide>
        <p15:guide id="9" pos="1919" userDrawn="1">
          <p15:clr>
            <a:srgbClr val="F26B43"/>
          </p15:clr>
        </p15:guide>
        <p15:guide id="10" pos="9599" userDrawn="1">
          <p15:clr>
            <a:srgbClr val="F26B43"/>
          </p15:clr>
        </p15:guide>
        <p15:guide id="11" pos="10583" userDrawn="1">
          <p15:clr>
            <a:srgbClr val="F26B43"/>
          </p15:clr>
        </p15:guide>
        <p15:guide id="12" pos="11522" userDrawn="1">
          <p15:clr>
            <a:srgbClr val="F26B43"/>
          </p15:clr>
        </p15:guide>
        <p15:guide id="13" pos="12470" userDrawn="1">
          <p15:clr>
            <a:srgbClr val="F26B43"/>
          </p15:clr>
        </p15:guide>
        <p15:guide id="14" pos="13430" userDrawn="1">
          <p15:clr>
            <a:srgbClr val="F26B43"/>
          </p15:clr>
        </p15:guide>
        <p15:guide id="15" pos="14958" userDrawn="1">
          <p15:clr>
            <a:srgbClr val="F26B43"/>
          </p15:clr>
        </p15:guide>
        <p15:guide id="16" orient="horz" pos="8240" userDrawn="1">
          <p15:clr>
            <a:srgbClr val="F26B43"/>
          </p15:clr>
        </p15:guide>
        <p15:guide id="17" pos="399" userDrawn="1">
          <p15:clr>
            <a:srgbClr val="F26B43"/>
          </p15:clr>
        </p15:guide>
        <p15:guide id="18" pos="7674" userDrawn="1">
          <p15:clr>
            <a:srgbClr val="F26B43"/>
          </p15:clr>
        </p15:guide>
        <p15:guide id="19" pos="143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ettyImages-846314168.mp4">
            <a:hlinkClick r:id="" action="ppaction://media"/>
            <a:extLst>
              <a:ext uri="{FF2B5EF4-FFF2-40B4-BE49-F238E27FC236}">
                <a16:creationId xmlns:a16="http://schemas.microsoft.com/office/drawing/2014/main" id="{5E521171-8EB9-0440-A4D8-7B6DD9CFB0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6FAD13-D15D-0142-8B84-F80F02568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07A9A-CBB2-F742-9756-757E18FF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</a:t>
            </a:fld>
            <a:endParaRPr lang="nn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54B470-280A-9640-8DE1-10C5EE83DA54}"/>
              </a:ext>
            </a:extLst>
          </p:cNvPr>
          <p:cNvSpPr/>
          <p:nvPr/>
        </p:nvSpPr>
        <p:spPr>
          <a:xfrm>
            <a:off x="1587" y="0"/>
            <a:ext cx="24382413" cy="13716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541A801-A89B-3F4F-BC83-3C70F19E3AFC}"/>
              </a:ext>
            </a:extLst>
          </p:cNvPr>
          <p:cNvSpPr txBox="1">
            <a:spLocks/>
          </p:cNvSpPr>
          <p:nvPr/>
        </p:nvSpPr>
        <p:spPr>
          <a:xfrm>
            <a:off x="1493385" y="3533705"/>
            <a:ext cx="14479587" cy="3185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2000"/>
              </a:lnSpc>
            </a:pPr>
            <a:r>
              <a:rPr lang="nb-NO" sz="11500" dirty="0">
                <a:solidFill>
                  <a:schemeClr val="bg1"/>
                </a:solidFill>
              </a:rPr>
              <a:t>Pakkeforløp psykisk helse og rus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53EB738-39A1-314D-9C3D-CB2EE96B0B0E}"/>
              </a:ext>
            </a:extLst>
          </p:cNvPr>
          <p:cNvSpPr txBox="1">
            <a:spLocks/>
          </p:cNvSpPr>
          <p:nvPr/>
        </p:nvSpPr>
        <p:spPr>
          <a:xfrm>
            <a:off x="1522415" y="7466012"/>
            <a:ext cx="10660062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>Bergen 15. oktober 2018</a:t>
            </a:r>
          </a:p>
        </p:txBody>
      </p:sp>
      <p:pic>
        <p:nvPicPr>
          <p:cNvPr id="9" name="Bilde 15">
            <a:extLst>
              <a:ext uri="{FF2B5EF4-FFF2-40B4-BE49-F238E27FC236}">
                <a16:creationId xmlns:a16="http://schemas.microsoft.com/office/drawing/2014/main" id="{86641FC9-2E35-0441-85C8-9A7CAC336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1602200"/>
            <a:ext cx="5129794" cy="67056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F25770-5B93-2044-A46A-C9F013F49FC0}"/>
              </a:ext>
            </a:extLst>
          </p:cNvPr>
          <p:cNvCxnSpPr/>
          <p:nvPr/>
        </p:nvCxnSpPr>
        <p:spPr>
          <a:xfrm>
            <a:off x="1638525" y="6908800"/>
            <a:ext cx="106600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641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21486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6915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Henvisning og start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3109" y="6213725"/>
            <a:ext cx="18664423" cy="630901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1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>
            <a:extLst>
              <a:ext uri="{FF2B5EF4-FFF2-40B4-BE49-F238E27FC236}">
                <a16:creationId xmlns:a16="http://schemas.microsoft.com/office/drawing/2014/main" id="{A082A8C6-F000-4E31-9E3B-0B02E9987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Individuell tilpasning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BA34D4-EA77-8246-8247-11533BD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DAF0B-F360-7A48-98B7-88510E25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12</a:t>
            </a:fld>
            <a:endParaRPr lang="nn-NO"/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AB588B46-610A-47C0-977F-0D174160F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110" y="3835598"/>
            <a:ext cx="10243471" cy="8847638"/>
          </a:xfrm>
        </p:spPr>
        <p:txBody>
          <a:bodyPr/>
          <a:lstStyle/>
          <a:p>
            <a:r>
              <a:rPr lang="nb-NO" sz="5400" dirty="0"/>
              <a:t>Forløpene skal tilpasses hver enkelt pasients situasjon, ønsker og behov. </a:t>
            </a:r>
          </a:p>
          <a:p>
            <a:endParaRPr lang="nb-NO" sz="5400" dirty="0"/>
          </a:p>
          <a:p>
            <a:r>
              <a:rPr lang="nb-NO" sz="5400" dirty="0"/>
              <a:t>God informasjon og forutsigbarhet for pasient og pårørende skal sikres gjennom hele forløpet.</a:t>
            </a:r>
          </a:p>
          <a:p>
            <a:endParaRPr lang="nb-NO" dirty="0"/>
          </a:p>
        </p:txBody>
      </p:sp>
      <p:sp>
        <p:nvSpPr>
          <p:cNvPr id="14" name="Snakkeboble: oval 13">
            <a:extLst>
              <a:ext uri="{FF2B5EF4-FFF2-40B4-BE49-F238E27FC236}">
                <a16:creationId xmlns:a16="http://schemas.microsoft.com/office/drawing/2014/main" id="{AAA93D6D-4E83-40F8-8DFC-15AD0937C8F4}"/>
              </a:ext>
            </a:extLst>
          </p:cNvPr>
          <p:cNvSpPr/>
          <p:nvPr/>
        </p:nvSpPr>
        <p:spPr>
          <a:xfrm>
            <a:off x="14752381" y="3835597"/>
            <a:ext cx="8288796" cy="7746496"/>
          </a:xfrm>
          <a:prstGeom prst="wedgeEllipseCallout">
            <a:avLst>
              <a:gd name="adj1" fmla="val -79745"/>
              <a:gd name="adj2" fmla="val -3024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b="1" dirty="0">
                <a:solidFill>
                  <a:schemeClr val="tx1"/>
                </a:solidFill>
              </a:rPr>
              <a:t>Hva er viktig for deg?</a:t>
            </a:r>
          </a:p>
        </p:txBody>
      </p:sp>
    </p:spTree>
    <p:extLst>
      <p:ext uri="{BB962C8B-B14F-4D97-AF65-F5344CB8AC3E}">
        <p14:creationId xmlns:p14="http://schemas.microsoft.com/office/powerpoint/2010/main" val="353181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69C3149-25FA-6A4B-89C6-916C471D7F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29261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FC559-48F2-5741-9A03-A7FB9DE01C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pasienten er delaktig i henvisningen</a:t>
            </a:r>
          </a:p>
          <a:p>
            <a:endParaRPr lang="nb-NO" dirty="0"/>
          </a:p>
          <a:p>
            <a:r>
              <a:rPr lang="nb-NO" dirty="0"/>
              <a:t>koordinert henvisning</a:t>
            </a:r>
          </a:p>
          <a:p>
            <a:endParaRPr lang="nb-NO" dirty="0"/>
          </a:p>
          <a:p>
            <a:r>
              <a:rPr lang="nb-NO" dirty="0"/>
              <a:t>Kartlegging og vurdering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86DD5E-A144-1C46-A731-897AD3A73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Kartlegging og henvisning</a:t>
            </a:r>
          </a:p>
        </p:txBody>
      </p:sp>
    </p:spTree>
    <p:extLst>
      <p:ext uri="{BB962C8B-B14F-4D97-AF65-F5344CB8AC3E}">
        <p14:creationId xmlns:p14="http://schemas.microsoft.com/office/powerpoint/2010/main" val="3106173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037C4EF-6310-2746-BD4F-818457D756F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3" t="7104" r="4750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1962C-BE44-7F42-999E-CDB980748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pasienten deltar med ønsker og behov i henvisningen</a:t>
            </a:r>
          </a:p>
          <a:p>
            <a:endParaRPr lang="nb-NO" dirty="0"/>
          </a:p>
          <a:p>
            <a:r>
              <a:rPr lang="nb-NO" dirty="0"/>
              <a:t>pasienten bør oppfordres til å skrive sin egen beskrivelse som følger henvisningen</a:t>
            </a:r>
          </a:p>
          <a:p>
            <a:endParaRPr lang="nb-NO" dirty="0"/>
          </a:p>
          <a:p>
            <a:r>
              <a:rPr lang="nb-NO" dirty="0"/>
              <a:t>pårørende deltar i tråd med anbefalinger i pakkeforløpet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335C9F-3E2C-D946-B32D-A456DB637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Dialog med pasient </a:t>
            </a:r>
            <a:br>
              <a:rPr lang="nb-NO" dirty="0"/>
            </a:br>
            <a:r>
              <a:rPr lang="nb-NO" dirty="0"/>
              <a:t>og pårørende</a:t>
            </a:r>
          </a:p>
        </p:txBody>
      </p:sp>
    </p:spTree>
    <p:extLst>
      <p:ext uri="{BB962C8B-B14F-4D97-AF65-F5344CB8AC3E}">
        <p14:creationId xmlns:p14="http://schemas.microsoft.com/office/powerpoint/2010/main" val="1524306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8EC33A8-F80B-134F-9E30-0974E94BF1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2" t="1766" r="8725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47080-6F28-8046-96B6-025E6BA4A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alle pasienter som henvises til psykisk helsevern eller tverrfaglig spesialisert rusbehandling tilbys pakkeforløp</a:t>
            </a:r>
          </a:p>
          <a:p>
            <a:endParaRPr lang="nb-NO" dirty="0"/>
          </a:p>
          <a:p>
            <a:r>
              <a:rPr lang="nb-NO" dirty="0"/>
              <a:t>forløpet starter og slutter i kommunen</a:t>
            </a:r>
          </a:p>
          <a:p>
            <a:endParaRPr lang="nb-NO" dirty="0"/>
          </a:p>
          <a:p>
            <a:r>
              <a:rPr lang="nb-NO" dirty="0"/>
              <a:t>spesialist skal involveres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D004D4-FF36-B541-8222-180CA5A05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Start pakkeforløp</a:t>
            </a:r>
          </a:p>
        </p:txBody>
      </p:sp>
    </p:spTree>
    <p:extLst>
      <p:ext uri="{BB962C8B-B14F-4D97-AF65-F5344CB8AC3E}">
        <p14:creationId xmlns:p14="http://schemas.microsoft.com/office/powerpoint/2010/main" val="41925893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CE8D8D-0F2B-40EC-A28B-7BF1E15A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Forløpskoordinering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00A79A-CE4B-4276-8FAD-9D57A4A58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Skal sikre:</a:t>
            </a:r>
          </a:p>
          <a:p>
            <a:endParaRPr lang="nb-NO" dirty="0"/>
          </a:p>
          <a:p>
            <a:r>
              <a:rPr lang="nb-NO" dirty="0"/>
              <a:t>sammenhengende pasientforløp </a:t>
            </a:r>
          </a:p>
          <a:p>
            <a:endParaRPr lang="nb-NO" dirty="0"/>
          </a:p>
          <a:p>
            <a:r>
              <a:rPr lang="nb-NO" dirty="0"/>
              <a:t>oppfølging uten unødig ventetid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Forløpskoordinering både i spesialisthelsetjenesten og kommunen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B1BD8C2-0971-45EB-9CC7-22D51AC19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FCFBF1C-3EB1-4DA4-92A9-2454FCF7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95366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98507D-E2E8-44EC-89FD-378923426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Generell informasjon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8011FCE-5314-4154-ADA0-757E6D8A0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 Barns rett til medbestemmelse</a:t>
            </a:r>
          </a:p>
          <a:p>
            <a:endParaRPr lang="nb-NO" dirty="0"/>
          </a:p>
          <a:p>
            <a:r>
              <a:rPr lang="nb-NO" dirty="0"/>
              <a:t>Overgang fra barn til ungdom til voksen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225A053-9E96-4F9D-A1A5-3BF0DBF92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8A5E631-3CF3-45AE-B1C6-3B21D08C4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17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43960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Kartlegging og utredning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1ABD3-D737-BB4B-A25D-BE380BA7558C}"/>
              </a:ext>
            </a:extLst>
          </p:cNvPr>
          <p:cNvSpPr txBox="1">
            <a:spLocks/>
          </p:cNvSpPr>
          <p:nvPr/>
        </p:nvSpPr>
        <p:spPr>
          <a:xfrm>
            <a:off x="1523109" y="6213725"/>
            <a:ext cx="18664423" cy="630901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855F2-1AFF-F44E-B4D7-4CFCE8CC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088" y="-1126710"/>
            <a:ext cx="15971920" cy="159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57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5276D4D1-FCDF-4C5A-B58D-D56034738E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88AF3B-8AB7-4D8B-AEEB-FF95636CB1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avklare pasientens behov, mål og ønsker for behandlingen</a:t>
            </a:r>
          </a:p>
          <a:p>
            <a:endParaRPr lang="nb-NO" dirty="0"/>
          </a:p>
          <a:p>
            <a:r>
              <a:rPr lang="nb-NO" dirty="0"/>
              <a:t>pakkeforløpet kan avsluttes etter første samtale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Hvis pasienten har mindreårige barn eller søsken, må behandler sikre at barnas behov for informasjon og oppfølging blir ivaretatt.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83B1685-B0FA-4904-BD0D-ABE96CB7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Første samtale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D94EDBF-B7F2-4C82-B883-9FCF61FBBED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5" y="12918661"/>
            <a:ext cx="1800109" cy="200055"/>
          </a:xfrm>
        </p:spPr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4DAE98D-DD14-482D-9CB3-122D7CDE01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19</a:t>
            </a:fld>
            <a:endParaRPr lang="nn-NO"/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97CA884F-AAEE-4974-ADAA-0EA1D36F5347}"/>
              </a:ext>
            </a:extLst>
          </p:cNvPr>
          <p:cNvSpPr/>
          <p:nvPr/>
        </p:nvSpPr>
        <p:spPr>
          <a:xfrm>
            <a:off x="14123234" y="2033052"/>
            <a:ext cx="8326358" cy="83263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Første samtale</a:t>
            </a:r>
          </a:p>
        </p:txBody>
      </p:sp>
    </p:spTree>
    <p:extLst>
      <p:ext uri="{BB962C8B-B14F-4D97-AF65-F5344CB8AC3E}">
        <p14:creationId xmlns:p14="http://schemas.microsoft.com/office/powerpoint/2010/main" val="98376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Nå kommer pakkeforløpene!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1ABD3-D737-BB4B-A25D-BE380BA7558C}"/>
              </a:ext>
            </a:extLst>
          </p:cNvPr>
          <p:cNvSpPr txBox="1">
            <a:spLocks/>
          </p:cNvSpPr>
          <p:nvPr/>
        </p:nvSpPr>
        <p:spPr>
          <a:xfrm>
            <a:off x="1522413" y="6213680"/>
            <a:ext cx="18665638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>Jin Marte </a:t>
            </a:r>
            <a:r>
              <a:rPr lang="nb-NO" dirty="0" err="1">
                <a:solidFill>
                  <a:schemeClr val="bg1"/>
                </a:solidFill>
              </a:rPr>
              <a:t>Øvreeide</a:t>
            </a:r>
            <a:r>
              <a:rPr lang="nb-NO" dirty="0">
                <a:solidFill>
                  <a:schemeClr val="bg1"/>
                </a:solidFill>
              </a:rPr>
              <a:t>, seniorrådgiver/psykologspesialist i Helsedirektoratet</a:t>
            </a:r>
            <a:br>
              <a:rPr lang="nb-NO" dirty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855F2-1AFF-F44E-B4D7-4CFCE8CC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9430" y="-1141857"/>
            <a:ext cx="15972959" cy="159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0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BA6A0F-1C6E-A94F-B441-7A5017900D0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0"/>
          <a:stretch/>
        </p:blipFill>
        <p:spPr>
          <a:xfrm>
            <a:off x="12191206" y="447"/>
            <a:ext cx="12190414" cy="1371510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B11C1-6A15-884B-A1F4-47BF9B6D9E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fokus på mestring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lage plan for utredning</a:t>
            </a:r>
          </a:p>
          <a:p>
            <a:endParaRPr lang="nb-NO" dirty="0"/>
          </a:p>
          <a:p>
            <a:r>
              <a:rPr lang="nb-NO" dirty="0"/>
              <a:t>pasienten medvirker aktivt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Utredningen skal: lede til en helhetlig vurdering og beslutning om videre tiltak.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1465FD-5F4A-5947-89D6-A0C9A42E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Utredning</a:t>
            </a:r>
          </a:p>
        </p:txBody>
      </p:sp>
    </p:spTree>
    <p:extLst>
      <p:ext uri="{BB962C8B-B14F-4D97-AF65-F5344CB8AC3E}">
        <p14:creationId xmlns:p14="http://schemas.microsoft.com/office/powerpoint/2010/main" val="723369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D3D1FE-888B-4CE8-9242-B0895B04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Basisutredning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9BEE2C1-6DA8-4AB1-B2E3-D653D3D2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0C137A9-1726-4904-AD2D-E55AA7B2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21</a:t>
            </a:fld>
            <a:endParaRPr lang="nn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8848982-732C-4FCA-A76C-0257FDF47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9982" lvl="1" indent="0">
              <a:buNone/>
            </a:pPr>
            <a:endParaRPr lang="nb-NO" sz="6000" dirty="0"/>
          </a:p>
          <a:p>
            <a:pPr marL="359982" lvl="1" indent="0">
              <a:buNone/>
            </a:pPr>
            <a:r>
              <a:rPr lang="nb-NO" sz="6000" dirty="0"/>
              <a:t>Forløpstider</a:t>
            </a:r>
          </a:p>
          <a:p>
            <a:pPr lvl="2"/>
            <a:r>
              <a:rPr lang="nb-NO" sz="4800" dirty="0"/>
              <a:t>6 uker i psykisk helsevern</a:t>
            </a:r>
          </a:p>
          <a:p>
            <a:pPr lvl="2"/>
            <a:r>
              <a:rPr lang="nb-NO" sz="4800" dirty="0"/>
              <a:t>3 uker (poliklinikk) og 1 uke (døgn) i TSB</a:t>
            </a:r>
          </a:p>
          <a:p>
            <a:pPr marL="719964" lvl="2" indent="0">
              <a:buNone/>
            </a:pP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87C0545-0794-4AFC-8C6E-BE1623C5D05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2601550" y="3835598"/>
            <a:ext cx="10243471" cy="8847638"/>
          </a:xfrm>
        </p:spPr>
        <p:txBody>
          <a:bodyPr/>
          <a:lstStyle/>
          <a:p>
            <a:pPr marL="359982" lvl="1" indent="0">
              <a:buNone/>
            </a:pPr>
            <a:endParaRPr lang="nb-NO" sz="6000" dirty="0"/>
          </a:p>
          <a:p>
            <a:pPr marL="359982" lvl="1" indent="0">
              <a:buNone/>
            </a:pPr>
            <a:r>
              <a:rPr lang="nb-NO" sz="6000" dirty="0"/>
              <a:t>Forløpstider</a:t>
            </a:r>
            <a:endParaRPr lang="nb-NO" dirty="0"/>
          </a:p>
          <a:p>
            <a:pPr lvl="2"/>
            <a:r>
              <a:rPr lang="nb-NO" sz="4800" dirty="0"/>
              <a:t>6 uker i psykisk helsevern</a:t>
            </a:r>
          </a:p>
          <a:p>
            <a:endParaRPr lang="nb-NO" dirty="0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B58D3942-EADA-4106-80B3-1ECD2457F3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7000" b="1" dirty="0">
                <a:latin typeface="+mj-lt"/>
                <a:ea typeface="+mj-ea"/>
                <a:cs typeface="+mj-cs"/>
              </a:rPr>
              <a:t>Utvidet utredning</a:t>
            </a:r>
          </a:p>
        </p:txBody>
      </p:sp>
      <p:cxnSp>
        <p:nvCxnSpPr>
          <p:cNvPr id="8" name="Rett linje 7">
            <a:extLst>
              <a:ext uri="{FF2B5EF4-FFF2-40B4-BE49-F238E27FC236}">
                <a16:creationId xmlns:a16="http://schemas.microsoft.com/office/drawing/2014/main" id="{38E46325-3C63-4104-AA08-0BAD69B09EF1}"/>
              </a:ext>
            </a:extLst>
          </p:cNvPr>
          <p:cNvCxnSpPr>
            <a:cxnSpLocks/>
          </p:cNvCxnSpPr>
          <p:nvPr/>
        </p:nvCxnSpPr>
        <p:spPr>
          <a:xfrm>
            <a:off x="11448546" y="1953253"/>
            <a:ext cx="0" cy="8462725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90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CC6339-6DC2-4140-98ED-F646A0A382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Kartlegge:</a:t>
            </a:r>
          </a:p>
          <a:p>
            <a:endParaRPr lang="nb-NO" dirty="0"/>
          </a:p>
          <a:p>
            <a:r>
              <a:rPr lang="nb-NO" dirty="0"/>
              <a:t>pasientens mål, ressurser og interesser</a:t>
            </a:r>
          </a:p>
          <a:p>
            <a:r>
              <a:rPr lang="nb-NO" dirty="0"/>
              <a:t>livssituasjon</a:t>
            </a:r>
          </a:p>
          <a:p>
            <a:r>
              <a:rPr lang="nb-NO" dirty="0"/>
              <a:t>symptomer</a:t>
            </a:r>
          </a:p>
          <a:p>
            <a:r>
              <a:rPr lang="nb-NO" dirty="0"/>
              <a:t>belastende livshendelser</a:t>
            </a:r>
          </a:p>
          <a:p>
            <a:r>
              <a:rPr lang="nb-NO" dirty="0"/>
              <a:t>somatisk helse og legemiddelbruk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Vurdere eventuelle andre sykdommer/lidelser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7B704F9-463A-45E0-8D1C-488C40EC3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Basisutredning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791FC82-F618-46DC-ACA6-9438817C7CA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95" y="12918661"/>
            <a:ext cx="1800109" cy="200055"/>
          </a:xfrm>
        </p:spPr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AA58573-5BBC-4103-80BC-78806E31DCD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22</a:t>
            </a:fld>
            <a:endParaRPr lang="nn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2944941C-9B0B-4D2A-9362-A509E24FE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bg1"/>
          </a:solidFill>
        </p:spPr>
      </p:sp>
      <p:sp>
        <p:nvSpPr>
          <p:cNvPr id="10" name="Ellipse 11">
            <a:extLst>
              <a:ext uri="{FF2B5EF4-FFF2-40B4-BE49-F238E27FC236}">
                <a16:creationId xmlns:a16="http://schemas.microsoft.com/office/drawing/2014/main" id="{E9603D6C-E3F7-4F69-8335-8BB7F1C893CE}"/>
              </a:ext>
            </a:extLst>
          </p:cNvPr>
          <p:cNvSpPr/>
          <p:nvPr/>
        </p:nvSpPr>
        <p:spPr>
          <a:xfrm>
            <a:off x="14123234" y="2033052"/>
            <a:ext cx="8326358" cy="83263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Basis-utredning</a:t>
            </a:r>
          </a:p>
        </p:txBody>
      </p:sp>
    </p:spTree>
    <p:extLst>
      <p:ext uri="{BB962C8B-B14F-4D97-AF65-F5344CB8AC3E}">
        <p14:creationId xmlns:p14="http://schemas.microsoft.com/office/powerpoint/2010/main" val="896503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7EAE82-71A2-4CA5-8730-374C5A1FB2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når det mangler grunnlag for å vurdere tiltak</a:t>
            </a:r>
          </a:p>
          <a:p>
            <a:endParaRPr lang="nb-NO" dirty="0"/>
          </a:p>
          <a:p>
            <a:r>
              <a:rPr lang="nb-NO" dirty="0"/>
              <a:t>bør inkludere strukturerte utrednings- og kartleggingsverktøy</a:t>
            </a:r>
          </a:p>
          <a:p>
            <a:endParaRPr lang="nb-NO" dirty="0"/>
          </a:p>
          <a:p>
            <a:r>
              <a:rPr lang="nb-NO" dirty="0"/>
              <a:t>vurdere behov for samarbeidsmøte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59E013C-E6EA-4DC4-B3CA-E7C0DCF31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Utvidet utredning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F969D9B-B19B-421D-A5EE-0A8309715CA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1512" y="12977395"/>
            <a:ext cx="1800109" cy="200055"/>
          </a:xfrm>
        </p:spPr>
        <p:txBody>
          <a:bodyPr/>
          <a:lstStyle/>
          <a:p>
            <a:fld id="{1670A82E-6091-4B79-BDC9-9FEC8E0D8D32}" type="slidenum">
              <a:rPr lang="nn-NO" smtClean="0"/>
              <a:t>23</a:t>
            </a:fld>
            <a:endParaRPr lang="nn-NO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F99D2AB1-1BCA-4D18-9FA5-097E74C8AD6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/>
        </p:blipFill>
        <p:spPr/>
      </p:pic>
    </p:spTree>
    <p:extLst>
      <p:ext uri="{BB962C8B-B14F-4D97-AF65-F5344CB8AC3E}">
        <p14:creationId xmlns:p14="http://schemas.microsoft.com/office/powerpoint/2010/main" val="3344353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94BF36A-697A-4312-8F49-25D8ACF6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Vurdering og beslutning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B18092-742F-4258-A299-AE9076E35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I samarbeid med pasienten tas det beslutning om det:</a:t>
            </a:r>
          </a:p>
          <a:p>
            <a:endParaRPr lang="nb-NO" dirty="0"/>
          </a:p>
          <a:p>
            <a:r>
              <a:rPr lang="nb-NO" dirty="0"/>
              <a:t>er behov for behandling innen psykisk helsevern/TSB</a:t>
            </a:r>
          </a:p>
          <a:p>
            <a:r>
              <a:rPr lang="nb-NO" dirty="0"/>
              <a:t>er behov for behandling og oppfølging fra annen instans</a:t>
            </a:r>
          </a:p>
          <a:p>
            <a:r>
              <a:rPr lang="nb-NO" dirty="0"/>
              <a:t>ikke er behov for videre oppfølging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Pasienten skal få informasjon om ulike behandlingstilnærminger.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Pasientens eget ønske om hjelp skal ligge til grunn for beslutningen.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8B75140-7CC0-4F4C-86EA-5926F4C8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7D05BE1-4D11-426D-B8D5-460F87CB8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8920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Behandling, avslutning og videre oppfølging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2413" y="6213681"/>
            <a:ext cx="20506313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914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5D318D-C5C0-4AF7-838C-39883A2FE6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2412" y="3797545"/>
            <a:ext cx="10036541" cy="9283456"/>
          </a:xfrm>
        </p:spPr>
        <p:txBody>
          <a:bodyPr/>
          <a:lstStyle/>
          <a:p>
            <a:pPr marL="0" indent="0">
              <a:buNone/>
            </a:pPr>
            <a:r>
              <a:rPr lang="nb-NO" b="1" dirty="0"/>
              <a:t>Alle skal ha en behandlingsplan.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Behandler skal sammen med pasienten vurdere:</a:t>
            </a:r>
          </a:p>
          <a:p>
            <a:endParaRPr lang="nb-NO" dirty="0"/>
          </a:p>
          <a:p>
            <a:r>
              <a:rPr lang="nb-NO" dirty="0"/>
              <a:t>rett til individuell plan (IP)</a:t>
            </a:r>
          </a:p>
          <a:p>
            <a:r>
              <a:rPr lang="nb-NO" dirty="0"/>
              <a:t>behov for kriseplan</a:t>
            </a:r>
          </a:p>
          <a:p>
            <a:r>
              <a:rPr lang="nb-NO" dirty="0"/>
              <a:t>behov for ansvarsgruppe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E7813B-7FE4-4EEE-A7F1-7C3A1937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Planlegging av behandlingen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6660302-A903-4373-BB36-3123DAECCA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2188" y="12977813"/>
            <a:ext cx="1800225" cy="200025"/>
          </a:xfrm>
        </p:spPr>
        <p:txBody>
          <a:bodyPr/>
          <a:lstStyle/>
          <a:p>
            <a:fld id="{1670A82E-6091-4B79-BDC9-9FEC8E0D8D32}" type="slidenum">
              <a:rPr lang="nn-NO" smtClean="0"/>
              <a:t>26</a:t>
            </a:fld>
            <a:endParaRPr lang="nn-NO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0ED4BDC0-2E59-4F7E-9062-7A653BD8AF5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r="144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01330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8AD99-B057-475F-8E1D-71776601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Behandlingsplan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D5696-AFF9-442C-9284-E308325A9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En behandlingsplan bør minimum inneholde: </a:t>
            </a:r>
          </a:p>
          <a:p>
            <a:pPr marL="0" indent="0">
              <a:buNone/>
            </a:pPr>
            <a:endParaRPr lang="nb-NO" b="1" dirty="0"/>
          </a:p>
          <a:p>
            <a:r>
              <a:rPr lang="nb-NO" dirty="0"/>
              <a:t>behandlingsmål</a:t>
            </a:r>
          </a:p>
          <a:p>
            <a:r>
              <a:rPr lang="nb-NO" dirty="0"/>
              <a:t>rammer for behandlingen (hyppighet, varighet)</a:t>
            </a:r>
          </a:p>
          <a:p>
            <a:r>
              <a:rPr lang="nb-NO" dirty="0"/>
              <a:t>behandlingstilnærminger og tiltak</a:t>
            </a:r>
          </a:p>
          <a:p>
            <a:r>
              <a:rPr lang="nb-NO" dirty="0"/>
              <a:t>eventuelle tiltak utenfor psykisk helsevern</a:t>
            </a:r>
          </a:p>
          <a:p>
            <a:r>
              <a:rPr lang="nb-NO" dirty="0"/>
              <a:t>plan for tilbakevending til arbeid/skole</a:t>
            </a:r>
          </a:p>
          <a:p>
            <a:r>
              <a:rPr lang="nb-NO" dirty="0"/>
              <a:t>ansvarlige for de ulike tiltakene</a:t>
            </a:r>
          </a:p>
          <a:p>
            <a:r>
              <a:rPr lang="nb-NO" dirty="0"/>
              <a:t>hvilke ansvar pasienten har for å følge opp behandlingen</a:t>
            </a:r>
          </a:p>
          <a:p>
            <a:r>
              <a:rPr lang="nb-NO" dirty="0"/>
              <a:t>kriterier for avslutning</a:t>
            </a:r>
          </a:p>
          <a:p>
            <a:r>
              <a:rPr lang="nb-NO" dirty="0"/>
              <a:t>plan for evaluering av tiltakene </a:t>
            </a:r>
          </a:p>
          <a:p>
            <a:pPr lvl="1"/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B6644AD-5173-49FA-A03B-FD003044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8F5ECF3-BB0F-4632-ABE8-5CAEEC9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713116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743786AE-EB82-4ADE-ADDB-1BEEEDE7C2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5" y="0"/>
            <a:ext cx="12191207" cy="13716000"/>
          </a:xfrm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06BC1CF-7CB3-425D-8154-6945012B38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  <a:p>
            <a:pPr marL="0" indent="0">
              <a:buNone/>
            </a:pPr>
            <a:r>
              <a:rPr lang="nb-NO" dirty="0"/>
              <a:t>Skal være en integrert del av behandlingen.</a:t>
            </a:r>
          </a:p>
          <a:p>
            <a:pPr marL="0" indent="0">
              <a:buNone/>
            </a:pPr>
            <a:endParaRPr lang="nb-NO" sz="4800" dirty="0"/>
          </a:p>
          <a:p>
            <a:pPr marL="0" indent="0">
              <a:buNone/>
            </a:pPr>
            <a:r>
              <a:rPr lang="nb-NO" sz="4800" dirty="0"/>
              <a:t>Oppfølgingen bør skje i et samarbeid mellom fastlege, kommunehelsetjeneste og spesialisthelsetjeneste.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B6399E1-EBF2-42A5-B84C-EB10DC55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Somatisk helse</a:t>
            </a:r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F6F7B086-84CD-46FF-BF69-AEABD9083C36}"/>
              </a:ext>
            </a:extLst>
          </p:cNvPr>
          <p:cNvSpPr/>
          <p:nvPr/>
        </p:nvSpPr>
        <p:spPr>
          <a:xfrm>
            <a:off x="14123359" y="2032738"/>
            <a:ext cx="8326899" cy="8326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Behandling</a:t>
            </a:r>
          </a:p>
        </p:txBody>
      </p:sp>
    </p:spTree>
    <p:extLst>
      <p:ext uri="{BB962C8B-B14F-4D97-AF65-F5344CB8AC3E}">
        <p14:creationId xmlns:p14="http://schemas.microsoft.com/office/powerpoint/2010/main" val="3988586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98AD99-B057-475F-8E1D-71776601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 – tilbakemelding og avbrudd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7AD5696-AFF9-442C-9284-E308325A9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Bruk av feedbackverktøy:</a:t>
            </a:r>
          </a:p>
          <a:p>
            <a:endParaRPr lang="nb-NO" dirty="0"/>
          </a:p>
          <a:p>
            <a:pPr lvl="1"/>
            <a:r>
              <a:rPr lang="nb-NO" dirty="0"/>
              <a:t>systematisk tilbakemelding fra pasienten gjennom forløpet</a:t>
            </a:r>
          </a:p>
          <a:p>
            <a:pPr lvl="1"/>
            <a:r>
              <a:rPr lang="nb-NO" dirty="0"/>
              <a:t>fører til økt eierskap til behandlingen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Oppfølging knyttet til avbrudd:</a:t>
            </a:r>
          </a:p>
          <a:p>
            <a:endParaRPr lang="nb-NO" dirty="0"/>
          </a:p>
          <a:p>
            <a:pPr lvl="1"/>
            <a:r>
              <a:rPr lang="nb-NO" dirty="0"/>
              <a:t>fleksible behandlingsrammer</a:t>
            </a:r>
          </a:p>
          <a:p>
            <a:pPr lvl="1"/>
            <a:r>
              <a:rPr lang="nb-NO" dirty="0"/>
              <a:t>brukerstyrte plasser</a:t>
            </a:r>
          </a:p>
          <a:p>
            <a:pPr lvl="1"/>
            <a:r>
              <a:rPr lang="nb-NO" dirty="0"/>
              <a:t>plan for oppfølging ved avbrudd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B6644AD-5173-49FA-A03B-FD0030445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8F5ECF3-BB0F-4632-ABE8-5CAEEC9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29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74289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850B7DA-AACC-4258-AEE9-B6C8597EB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Utfordringer</a:t>
            </a:r>
          </a:p>
        </p:txBody>
      </p:sp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905CD255-01CC-4F72-847C-5925B9FEA6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sz="5400" dirty="0"/>
              <a:t>Uønsket variasjon </a:t>
            </a:r>
          </a:p>
          <a:p>
            <a:pPr lvl="1"/>
            <a:r>
              <a:rPr lang="nb-NO" altLang="nb-NO" sz="5400" dirty="0"/>
              <a:t>ventetid</a:t>
            </a:r>
          </a:p>
          <a:p>
            <a:pPr lvl="1"/>
            <a:r>
              <a:rPr lang="nb-NO" altLang="nb-NO" sz="5400" dirty="0"/>
              <a:t>utredning</a:t>
            </a:r>
          </a:p>
          <a:p>
            <a:pPr lvl="1"/>
            <a:r>
              <a:rPr lang="nb-NO" altLang="nb-NO" sz="5400" dirty="0"/>
              <a:t>behandling og oppfølging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nb-NO" altLang="nb-NO" sz="5400" dirty="0"/>
          </a:p>
          <a:p>
            <a:pPr marL="0" indent="0">
              <a:buNone/>
            </a:pPr>
            <a:r>
              <a:rPr lang="nb-NO" altLang="nb-NO" sz="5400" dirty="0"/>
              <a:t>Mangelfull innflytelse i behandlingen.</a:t>
            </a:r>
          </a:p>
          <a:p>
            <a:endParaRPr lang="nb-NO" dirty="0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0EC7D8C7-052F-437F-A648-C0B12CA440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altLang="nb-NO" sz="5400" dirty="0"/>
              <a:t>Behov for mer sammenhengende og koordinerte tjenester. </a:t>
            </a:r>
          </a:p>
          <a:p>
            <a:endParaRPr lang="nb-NO" altLang="nb-NO" sz="5400" dirty="0"/>
          </a:p>
          <a:p>
            <a:pPr marL="0" indent="0">
              <a:buNone/>
            </a:pPr>
            <a:r>
              <a:rPr lang="nb-NO" altLang="nb-NO" sz="5400" dirty="0"/>
              <a:t>Lavere levealder hos mennesker med psykiske lidelser og/eller rusmiddelproblemer.</a:t>
            </a:r>
          </a:p>
          <a:p>
            <a:endParaRPr lang="nb-NO" dirty="0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FEC4F22-78CD-4A34-A05E-120928818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B9F0E7E-3849-4DAB-854D-F8DF7DF84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291476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85DE2-1193-4B51-93D3-10C712F8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Behandling – samhandling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B8AF41-1611-435B-AD97-BDFE03382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Samhandling i forløpet:</a:t>
            </a:r>
          </a:p>
          <a:p>
            <a:endParaRPr lang="nb-NO" dirty="0"/>
          </a:p>
          <a:p>
            <a:r>
              <a:rPr lang="nb-NO" dirty="0"/>
              <a:t>tilbakemelding til henviser/fastlege når behandlingsplan er utarbeidet og ved større endringer</a:t>
            </a:r>
          </a:p>
          <a:p>
            <a:r>
              <a:rPr lang="nb-NO" dirty="0"/>
              <a:t>samarbeid med pårørende og/eller andre instanser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Samarbeidsmøter / ansvarsgruppemøter:</a:t>
            </a:r>
          </a:p>
          <a:p>
            <a:endParaRPr lang="nb-NO" dirty="0"/>
          </a:p>
          <a:p>
            <a:r>
              <a:rPr lang="nb-NO" dirty="0"/>
              <a:t>avklare og tydeliggjøre pasientens forventninger</a:t>
            </a:r>
          </a:p>
          <a:p>
            <a:r>
              <a:rPr lang="nb-NO" dirty="0"/>
              <a:t>sikre at tiltakene er godt koordinert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A514AFC-9009-45D6-B771-F5332947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24FFA6-4591-46D2-8F4E-1A3A4562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30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97710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D3DA2D5-D5CE-452B-9AF6-799C461F61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-1"/>
            <a:ext cx="12191207" cy="13716000"/>
          </a:xfrm>
          <a:solidFill>
            <a:schemeClr val="bg1"/>
          </a:solidFill>
        </p:spPr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1DF9CD4-6D19-49BC-BDE1-8DF7BA827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/>
              <a:t>Regelmessige evalueringspunkter:</a:t>
            </a:r>
            <a:endParaRPr lang="nb-NO" b="1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hva er status for utredning og behandling?</a:t>
            </a:r>
          </a:p>
          <a:p>
            <a:r>
              <a:rPr lang="nb-NO" dirty="0"/>
              <a:t>evaluere eksisterende tiltak, og planlegge og igangsette andre nødvendige tiltak</a:t>
            </a:r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Dersom pasienten opplever at behandlingsalliansen ikke er hensiktsmessig, bør det gis anledning til å bytte behandler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3654A54-5925-4D97-8551-6BF82E6B4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Evalueringspunkter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F639F46-DA2B-452E-B621-9FD923B970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2582188" y="12977813"/>
            <a:ext cx="1800225" cy="200025"/>
          </a:xfrm>
        </p:spPr>
        <p:txBody>
          <a:bodyPr/>
          <a:lstStyle/>
          <a:p>
            <a:endParaRPr lang="nn-NO" dirty="0"/>
          </a:p>
        </p:txBody>
      </p:sp>
      <p:sp>
        <p:nvSpPr>
          <p:cNvPr id="7" name="Ellipse 11">
            <a:extLst>
              <a:ext uri="{FF2B5EF4-FFF2-40B4-BE49-F238E27FC236}">
                <a16:creationId xmlns:a16="http://schemas.microsoft.com/office/drawing/2014/main" id="{A553CA52-D289-49D0-A5A3-C1BE4D0EBCC7}"/>
              </a:ext>
            </a:extLst>
          </p:cNvPr>
          <p:cNvSpPr/>
          <p:nvPr/>
        </p:nvSpPr>
        <p:spPr>
          <a:xfrm>
            <a:off x="14123359" y="2032738"/>
            <a:ext cx="8326899" cy="83268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8000" dirty="0">
                <a:solidFill>
                  <a:schemeClr val="tx1"/>
                </a:solidFill>
              </a:rPr>
              <a:t>Evaluering</a:t>
            </a:r>
          </a:p>
        </p:txBody>
      </p:sp>
    </p:spTree>
    <p:extLst>
      <p:ext uri="{BB962C8B-B14F-4D97-AF65-F5344CB8AC3E}">
        <p14:creationId xmlns:p14="http://schemas.microsoft.com/office/powerpoint/2010/main" val="16531505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59D246-F083-4D29-AB35-8BB73F365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Avslutning i spesialisthelsetjenesten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CBBB0C4-2D6E-4977-B820-4AB394B4B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Samhandling ved avslutning:</a:t>
            </a:r>
          </a:p>
          <a:p>
            <a:endParaRPr lang="nb-NO" dirty="0"/>
          </a:p>
          <a:p>
            <a:r>
              <a:rPr lang="nb-NO" dirty="0"/>
              <a:t>en gjensidig avtale mellom pasient, behandler og ev. kommune</a:t>
            </a:r>
          </a:p>
          <a:p>
            <a:r>
              <a:rPr lang="nb-NO" dirty="0"/>
              <a:t>gå gjennom sjekkliste for videre oppfølging</a:t>
            </a:r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b="1" dirty="0"/>
              <a:t>Avsluttende samtale</a:t>
            </a:r>
          </a:p>
          <a:p>
            <a:endParaRPr lang="nb-NO" dirty="0"/>
          </a:p>
          <a:p>
            <a:r>
              <a:rPr lang="nb-NO" dirty="0"/>
              <a:t>pasienten gir tilbakemelding om behandlingen</a:t>
            </a:r>
          </a:p>
          <a:p>
            <a:r>
              <a:rPr lang="nb-NO" dirty="0"/>
              <a:t>epikrisen blir gjennomgått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7F60F3E-8954-4B98-9179-5BA615EC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7C5F14-EC36-4CCC-8CA4-DE65220F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32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13924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D885DE2-1193-4B51-93D3-10C712F8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Avsluttende samtale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FB8AF41-1611-435B-AD97-BDFE03382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b="1" dirty="0"/>
              <a:t>Følgende bør gjennomgås: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Plan for videre tiltak og ansvar for dem, inkl. ivaretakelse av somatisk </a:t>
            </a:r>
            <a:r>
              <a:rPr lang="nb-NO"/>
              <a:t>helse </a:t>
            </a:r>
            <a:endParaRPr lang="nb-NO" dirty="0"/>
          </a:p>
          <a:p>
            <a:r>
              <a:rPr lang="nb-NO" dirty="0"/>
              <a:t>Kriseplan som er forankret hos involverte aktører</a:t>
            </a:r>
          </a:p>
          <a:p>
            <a:r>
              <a:rPr lang="nb-NO" dirty="0"/>
              <a:t>Aktuelle avtaler, henvisninger og søknader</a:t>
            </a:r>
          </a:p>
          <a:p>
            <a:r>
              <a:rPr lang="nb-NO" dirty="0"/>
              <a:t>Oppdatert legemiddelliste</a:t>
            </a:r>
          </a:p>
          <a:p>
            <a:r>
              <a:rPr lang="nb-NO" dirty="0"/>
              <a:t>Eventuelt sykemelding</a:t>
            </a:r>
          </a:p>
          <a:p>
            <a:r>
              <a:rPr lang="nb-NO" dirty="0"/>
              <a:t>Risikovurdering der det er behov, med beskrivelse av aktuelle tiltak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A514AFC-9009-45D6-B771-F5332947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C124FFA6-4591-46D2-8F4E-1A3A4562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33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934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F96888F-95F1-4121-A913-1C54F96DC273}"/>
              </a:ext>
            </a:extLst>
          </p:cNvPr>
          <p:cNvSpPr txBox="1"/>
          <p:nvPr/>
        </p:nvSpPr>
        <p:spPr>
          <a:xfrm>
            <a:off x="2590006" y="8095129"/>
            <a:ext cx="1920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solidFill>
                  <a:schemeClr val="bg1"/>
                </a:solidFill>
              </a:rPr>
              <a:t>Epost:</a:t>
            </a:r>
          </a:p>
          <a:p>
            <a:pPr algn="ctr"/>
            <a:r>
              <a:rPr lang="nb-NO" sz="8000" dirty="0">
                <a:solidFill>
                  <a:schemeClr val="bg1"/>
                </a:solidFill>
              </a:rPr>
              <a:t>pakkeforlop.psykiskhelse.rus@helsedir.no</a:t>
            </a:r>
            <a:br>
              <a:rPr lang="nb-NO" sz="8000" dirty="0">
                <a:solidFill>
                  <a:schemeClr val="bg1"/>
                </a:solidFill>
              </a:rPr>
            </a:br>
            <a:r>
              <a:rPr lang="nb-NO" sz="8000" dirty="0">
                <a:solidFill>
                  <a:schemeClr val="bg1"/>
                </a:solidFill>
              </a:rPr>
              <a:t/>
            </a:r>
            <a:br>
              <a:rPr lang="nb-NO" sz="8000" dirty="0">
                <a:solidFill>
                  <a:schemeClr val="bg1"/>
                </a:solidFill>
              </a:rPr>
            </a:br>
            <a:endParaRPr lang="nb-NO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84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CB3F-D50E-4245-A02E-51E7996C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Brukerinvolvering i pakkeforløpene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97D69E-287F-5B49-A49E-9BCE6936A44D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5413863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>Anne-Grethe Terjesen, rådgiver i brukermedvirkning, Helsedirektoratet</a:t>
            </a:r>
          </a:p>
        </p:txBody>
      </p:sp>
    </p:spTree>
    <p:extLst>
      <p:ext uri="{BB962C8B-B14F-4D97-AF65-F5344CB8AC3E}">
        <p14:creationId xmlns:p14="http://schemas.microsoft.com/office/powerpoint/2010/main" val="384437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077D8-42F9-AE45-9B87-C95FCE970C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215A1-5E55-5647-85A3-DD14747B40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r>
              <a:rPr lang="nb-NO" dirty="0"/>
              <a:t>4 av 10 pasienter i døgnbehandling psykisk helsevern </a:t>
            </a:r>
          </a:p>
          <a:p>
            <a:r>
              <a:rPr lang="nb-NO" dirty="0"/>
              <a:t>6 av 10  pasienter i døgnbehandling TSB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Sier at hjelpen og tilbudet de får ved institusjonen i svært stor grad gir dem tro på at de vil få et bedre liv etter utskriving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5C1D3B-EA1A-0742-8375-21BA60E7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PasOpp</a:t>
            </a:r>
            <a:r>
              <a:rPr lang="nb-NO" dirty="0"/>
              <a:t>-undersøkelse 2017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7B6FE27-3D48-48C4-BA6F-88DA8869EB77}"/>
              </a:ext>
            </a:extLst>
          </p:cNvPr>
          <p:cNvSpPr txBox="1"/>
          <p:nvPr/>
        </p:nvSpPr>
        <p:spPr>
          <a:xfrm>
            <a:off x="12549012" y="2946846"/>
            <a:ext cx="1183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0" b="1" dirty="0">
                <a:solidFill>
                  <a:schemeClr val="bg1"/>
                </a:solidFill>
              </a:rPr>
              <a:t>4 av 10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0AF17C4-6026-46E6-90B7-F3FD3DCB0DA7}"/>
              </a:ext>
            </a:extLst>
          </p:cNvPr>
          <p:cNvSpPr txBox="1"/>
          <p:nvPr/>
        </p:nvSpPr>
        <p:spPr>
          <a:xfrm>
            <a:off x="12191205" y="6822183"/>
            <a:ext cx="121912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0" b="1" dirty="0">
                <a:solidFill>
                  <a:schemeClr val="bg1"/>
                </a:solidFill>
              </a:rPr>
              <a:t>6 av 10</a:t>
            </a:r>
          </a:p>
        </p:txBody>
      </p:sp>
    </p:spTree>
    <p:extLst>
      <p:ext uri="{BB962C8B-B14F-4D97-AF65-F5344CB8AC3E}">
        <p14:creationId xmlns:p14="http://schemas.microsoft.com/office/powerpoint/2010/main" val="4266813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tel 1">
            <a:extLst>
              <a:ext uri="{FF2B5EF4-FFF2-40B4-BE49-F238E27FC236}">
                <a16:creationId xmlns:a16="http://schemas.microsoft.com/office/drawing/2014/main" id="{1D166246-967C-46A1-B9CD-AB4054F38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356" y="0"/>
            <a:ext cx="19697700" cy="2762249"/>
          </a:xfrm>
        </p:spPr>
        <p:txBody>
          <a:bodyPr>
            <a:normAutofit fontScale="90000"/>
          </a:bodyPr>
          <a:lstStyle/>
          <a:p>
            <a:r>
              <a:rPr lang="nb-NO" altLang="nb-NO" sz="7680" dirty="0">
                <a:solidFill>
                  <a:schemeClr val="tx2"/>
                </a:solidFill>
                <a:ea typeface="ＭＳ Ｐゴシック" panose="020B0600070205080204" pitchFamily="34" charset="-128"/>
              </a:rPr>
              <a:t/>
            </a:r>
            <a:br>
              <a:rPr lang="nb-NO" altLang="nb-NO" sz="7680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nb-NO" altLang="nb-NO" sz="768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Brukermedvirkning </a:t>
            </a:r>
            <a:r>
              <a:rPr lang="nb-NO" altLang="nb-NO" sz="7680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/>
            </a:r>
            <a:br>
              <a:rPr lang="nb-NO" altLang="nb-NO" sz="7680" dirty="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</a:br>
            <a:endParaRPr lang="nb-NO" altLang="nb-NO" sz="768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195" name="Plassholder for innhold 2">
            <a:extLst>
              <a:ext uri="{FF2B5EF4-FFF2-40B4-BE49-F238E27FC236}">
                <a16:creationId xmlns:a16="http://schemas.microsoft.com/office/drawing/2014/main" id="{BA7868AA-62CC-49D6-A13A-21576E31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1895" y="2165684"/>
            <a:ext cx="22619368" cy="10517929"/>
          </a:xfrm>
        </p:spPr>
        <p:txBody>
          <a:bodyPr>
            <a:normAutofit fontScale="92500" lnSpcReduction="10000"/>
          </a:bodyPr>
          <a:lstStyle/>
          <a:p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Pasienten/ pårørende </a:t>
            </a:r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får samme informasjon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/beskrivelse av pakkeforløpet</a:t>
            </a:r>
          </a:p>
          <a:p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Pasienten/pårørende </a:t>
            </a:r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er informert 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om de ulike behandlingsformer enheten tilbyr for aktuell lidelse(NPR)</a:t>
            </a:r>
          </a:p>
          <a:p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Pasienter/pårørende </a:t>
            </a:r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er involvert 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 utarbeidelse av utredningsplan og/eller behandlingsplan(NPR)</a:t>
            </a:r>
          </a:p>
          <a:p>
            <a:endParaRPr lang="nb-NO" altLang="nb-NO" sz="5760" b="1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Evaluering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med pasienten (evalueringspunkter)</a:t>
            </a:r>
          </a:p>
          <a:p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Feedbackverktøy</a:t>
            </a:r>
          </a:p>
          <a:p>
            <a:endParaRPr lang="nb-NO" altLang="nb-NO" sz="576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  <a:p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Pårørendeveilederen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skal benyttes systematisk i alle forløpene – herunder Barn som pårørende</a:t>
            </a:r>
          </a:p>
          <a:p>
            <a:r>
              <a:rPr lang="nb-NO" altLang="nb-NO" sz="576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Konkrete anbefalinger</a:t>
            </a:r>
            <a:r>
              <a:rPr lang="nb-NO" altLang="nb-NO" sz="576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, blant annet om samarbeid med pårørende, ansvar for ulike instanser</a:t>
            </a:r>
          </a:p>
          <a:p>
            <a:endParaRPr lang="nb-NO" altLang="nb-NO" sz="5760" dirty="0">
              <a:solidFill>
                <a:schemeClr val="tx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8196" name="Plassholder for lysbildenummer 3">
            <a:extLst>
              <a:ext uri="{FF2B5EF4-FFF2-40B4-BE49-F238E27FC236}">
                <a16:creationId xmlns:a16="http://schemas.microsoft.com/office/drawing/2014/main" id="{DC0E94A9-0A39-4D3C-87E0-0AC37AC55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2980273" y="31239049"/>
            <a:ext cx="4320540" cy="2954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1783080" indent="-6858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2743200" indent="-54864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3840480" indent="-54864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4937760" indent="-54864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6035040" indent="-54864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7132320" indent="-54864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8229600" indent="-54864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9326880" indent="-54864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5520">
                <a:solidFill>
                  <a:srgbClr val="00324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219F9E4-44D6-47F5-9391-626A444740FF}" type="slidenum">
              <a:rPr lang="nb-NO" altLang="nb-NO" sz="192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nb-NO" altLang="nb-NO" sz="1920"/>
          </a:p>
        </p:txBody>
      </p:sp>
    </p:spTree>
    <p:extLst>
      <p:ext uri="{BB962C8B-B14F-4D97-AF65-F5344CB8AC3E}">
        <p14:creationId xmlns:p14="http://schemas.microsoft.com/office/powerpoint/2010/main" val="1743078739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A49679-28B7-9749-AF25-C351C57EB5BB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8DB41C74-449E-314F-B4B6-AD789C17069B}"/>
              </a:ext>
            </a:extLst>
          </p:cNvPr>
          <p:cNvSpPr txBox="1">
            <a:spLocks/>
          </p:cNvSpPr>
          <p:nvPr/>
        </p:nvSpPr>
        <p:spPr>
          <a:xfrm>
            <a:off x="6500813" y="2577530"/>
            <a:ext cx="15627667" cy="572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5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0" dirty="0"/>
              <a:t>Det at fagfolk tar brukerperspektivet, erstatter ikke brukermedvirkning</a:t>
            </a:r>
          </a:p>
          <a:p>
            <a:r>
              <a:rPr lang="nb-NO" sz="9000" dirty="0"/>
              <a:t>  </a:t>
            </a:r>
          </a:p>
        </p:txBody>
      </p:sp>
      <p:pic>
        <p:nvPicPr>
          <p:cNvPr id="5" name="Bilde 13">
            <a:extLst>
              <a:ext uri="{FF2B5EF4-FFF2-40B4-BE49-F238E27FC236}">
                <a16:creationId xmlns:a16="http://schemas.microsoft.com/office/drawing/2014/main" id="{8527C889-1F99-B74C-B208-C02CA52B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04" y="2766190"/>
            <a:ext cx="3457196" cy="27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6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6C6B5194-33D8-D94E-AA32-6CF305BA89C1}"/>
              </a:ext>
            </a:extLst>
          </p:cNvPr>
          <p:cNvGrpSpPr/>
          <p:nvPr/>
        </p:nvGrpSpPr>
        <p:grpSpPr>
          <a:xfrm>
            <a:off x="1079211" y="3878557"/>
            <a:ext cx="22130858" cy="4858746"/>
            <a:chOff x="1079211" y="4572135"/>
            <a:chExt cx="22130858" cy="4858746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35FCB69-1A0F-654B-B906-DA7FD6863F1B}"/>
                </a:ext>
              </a:extLst>
            </p:cNvPr>
            <p:cNvCxnSpPr/>
            <p:nvPr/>
          </p:nvCxnSpPr>
          <p:spPr>
            <a:xfrm flipH="1">
              <a:off x="5326380" y="6967336"/>
              <a:ext cx="14081760" cy="0"/>
            </a:xfrm>
            <a:prstGeom prst="line">
              <a:avLst/>
            </a:prstGeom>
            <a:ln w="635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Ellipse 3">
              <a:extLst>
                <a:ext uri="{FF2B5EF4-FFF2-40B4-BE49-F238E27FC236}">
                  <a16:creationId xmlns:a16="http://schemas.microsoft.com/office/drawing/2014/main" id="{7013AC87-657B-E543-A53C-B4C1275FB80D}"/>
                </a:ext>
              </a:extLst>
            </p:cNvPr>
            <p:cNvSpPr/>
            <p:nvPr/>
          </p:nvSpPr>
          <p:spPr>
            <a:xfrm>
              <a:off x="1079211" y="4572135"/>
              <a:ext cx="4848694" cy="484869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Start pakkeforløp</a:t>
              </a:r>
            </a:p>
          </p:txBody>
        </p:sp>
        <p:sp>
          <p:nvSpPr>
            <p:cNvPr id="58" name="Ellipse 139">
              <a:extLst>
                <a:ext uri="{FF2B5EF4-FFF2-40B4-BE49-F238E27FC236}">
                  <a16:creationId xmlns:a16="http://schemas.microsoft.com/office/drawing/2014/main" id="{93748A4F-82E5-354B-8A30-4EA2153DDB2B}"/>
                </a:ext>
              </a:extLst>
            </p:cNvPr>
            <p:cNvSpPr/>
            <p:nvPr/>
          </p:nvSpPr>
          <p:spPr>
            <a:xfrm>
              <a:off x="18351323" y="4572135"/>
              <a:ext cx="4858746" cy="485874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4000" dirty="0">
                  <a:solidFill>
                    <a:schemeClr val="bg1"/>
                  </a:solidFill>
                </a:rPr>
                <a:t>Videre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oppfølging </a:t>
              </a:r>
              <a:br>
                <a:rPr lang="nb-NO" sz="4000" dirty="0">
                  <a:solidFill>
                    <a:schemeClr val="bg1"/>
                  </a:solidFill>
                </a:rPr>
              </a:br>
              <a:r>
                <a:rPr lang="nb-NO" sz="4000" dirty="0">
                  <a:solidFill>
                    <a:schemeClr val="bg1"/>
                  </a:solidFill>
                </a:rPr>
                <a:t>i kommunen</a:t>
              </a:r>
            </a:p>
          </p:txBody>
        </p:sp>
        <p:sp>
          <p:nvSpPr>
            <p:cNvPr id="59" name="Ellipse 7">
              <a:extLst>
                <a:ext uri="{FF2B5EF4-FFF2-40B4-BE49-F238E27FC236}">
                  <a16:creationId xmlns:a16="http://schemas.microsoft.com/office/drawing/2014/main" id="{2D1CEB26-F1F4-554A-9FA7-A437D2AF9ED2}"/>
                </a:ext>
              </a:extLst>
            </p:cNvPr>
            <p:cNvSpPr/>
            <p:nvPr/>
          </p:nvSpPr>
          <p:spPr>
            <a:xfrm>
              <a:off x="8098730" y="6288789"/>
              <a:ext cx="1370014" cy="13700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Første samtale</a:t>
              </a:r>
            </a:p>
          </p:txBody>
        </p:sp>
        <p:sp>
          <p:nvSpPr>
            <p:cNvPr id="68" name="Ellipse 11">
              <a:extLst>
                <a:ext uri="{FF2B5EF4-FFF2-40B4-BE49-F238E27FC236}">
                  <a16:creationId xmlns:a16="http://schemas.microsoft.com/office/drawing/2014/main" id="{6B92FA8D-3A8B-E14B-8B8F-B1BEE26E5830}"/>
                </a:ext>
              </a:extLst>
            </p:cNvPr>
            <p:cNvSpPr/>
            <p:nvPr/>
          </p:nvSpPr>
          <p:spPr>
            <a:xfrm>
              <a:off x="14819505" y="6288789"/>
              <a:ext cx="1370904" cy="13709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Evaluering</a:t>
              </a:r>
            </a:p>
          </p:txBody>
        </p:sp>
        <p:sp>
          <p:nvSpPr>
            <p:cNvPr id="69" name="Ellipse 87">
              <a:extLst>
                <a:ext uri="{FF2B5EF4-FFF2-40B4-BE49-F238E27FC236}">
                  <a16:creationId xmlns:a16="http://schemas.microsoft.com/office/drawing/2014/main" id="{EDD0EDDE-F608-DF48-850F-1C49C0EC4476}"/>
                </a:ext>
              </a:extLst>
            </p:cNvPr>
            <p:cNvSpPr/>
            <p:nvPr/>
          </p:nvSpPr>
          <p:spPr>
            <a:xfrm>
              <a:off x="16639272" y="6288789"/>
              <a:ext cx="1374181" cy="137418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3"/>
                  </a:solidFill>
                </a:rPr>
                <a:t>Avslutning pakkeforløp/</a:t>
              </a:r>
              <a:br>
                <a:rPr lang="nb-NO" sz="1200" dirty="0">
                  <a:solidFill>
                    <a:schemeClr val="accent3"/>
                  </a:solidFill>
                </a:rPr>
              </a:br>
              <a:r>
                <a:rPr lang="nb-NO" sz="1200" dirty="0">
                  <a:solidFill>
                    <a:schemeClr val="accent3"/>
                  </a:solidFill>
                </a:rPr>
                <a:t>avsluttende samtale</a:t>
              </a:r>
            </a:p>
          </p:txBody>
        </p:sp>
        <p:sp>
          <p:nvSpPr>
            <p:cNvPr id="70" name="Ellipse 6">
              <a:extLst>
                <a:ext uri="{FF2B5EF4-FFF2-40B4-BE49-F238E27FC236}">
                  <a16:creationId xmlns:a16="http://schemas.microsoft.com/office/drawing/2014/main" id="{58D80089-1A36-CD4D-AAC3-489B21F38C35}"/>
                </a:ext>
              </a:extLst>
            </p:cNvPr>
            <p:cNvSpPr/>
            <p:nvPr/>
          </p:nvSpPr>
          <p:spPr>
            <a:xfrm>
              <a:off x="6184610" y="6288789"/>
              <a:ext cx="1376502" cy="137650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nb-NO" sz="1200" dirty="0">
                  <a:solidFill>
                    <a:schemeClr val="accent1"/>
                  </a:solidFill>
                </a:rPr>
                <a:t>Rett til helsehjelp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00CD461-0940-4B4B-83E1-98642FE2BE53}"/>
                </a:ext>
              </a:extLst>
            </p:cNvPr>
            <p:cNvGrpSpPr/>
            <p:nvPr/>
          </p:nvGrpSpPr>
          <p:grpSpPr>
            <a:xfrm>
              <a:off x="10115579" y="4961046"/>
              <a:ext cx="4286584" cy="4043009"/>
              <a:chOff x="10115579" y="4961046"/>
              <a:chExt cx="4286584" cy="4043009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91636544-B3D3-3345-865A-A2186B5AB7D4}"/>
                  </a:ext>
                </a:extLst>
              </p:cNvPr>
              <p:cNvSpPr/>
              <p:nvPr/>
            </p:nvSpPr>
            <p:spPr>
              <a:xfrm>
                <a:off x="10798150" y="5511707"/>
                <a:ext cx="2907274" cy="2907274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20202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2863A76C-4CFA-1F44-80E8-00815B5B19F9}"/>
                  </a:ext>
                </a:extLst>
              </p:cNvPr>
              <p:cNvGrpSpPr/>
              <p:nvPr/>
            </p:nvGrpSpPr>
            <p:grpSpPr>
              <a:xfrm>
                <a:off x="10115579" y="4961046"/>
                <a:ext cx="4286584" cy="4043009"/>
                <a:chOff x="10115579" y="4961046"/>
                <a:chExt cx="4286584" cy="4043009"/>
              </a:xfrm>
            </p:grpSpPr>
            <p:sp>
              <p:nvSpPr>
                <p:cNvPr id="74" name="Ellipse 8">
                  <a:extLst>
                    <a:ext uri="{FF2B5EF4-FFF2-40B4-BE49-F238E27FC236}">
                      <a16:creationId xmlns:a16="http://schemas.microsoft.com/office/drawing/2014/main" id="{A27BDCA5-9EBA-FE49-87F7-10164F0629E9}"/>
                    </a:ext>
                  </a:extLst>
                </p:cNvPr>
                <p:cNvSpPr/>
                <p:nvPr/>
              </p:nvSpPr>
              <p:spPr>
                <a:xfrm>
                  <a:off x="10115579" y="6288789"/>
                  <a:ext cx="1375221" cy="1375221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Basis utredning</a:t>
                  </a:r>
                </a:p>
              </p:txBody>
            </p:sp>
            <p:sp>
              <p:nvSpPr>
                <p:cNvPr id="75" name="Ellipse 9">
                  <a:extLst>
                    <a:ext uri="{FF2B5EF4-FFF2-40B4-BE49-F238E27FC236}">
                      <a16:creationId xmlns:a16="http://schemas.microsoft.com/office/drawing/2014/main" id="{F48A5811-CC7C-CA44-BBFF-D50AC95DE494}"/>
                    </a:ext>
                  </a:extLst>
                </p:cNvPr>
                <p:cNvSpPr/>
                <p:nvPr/>
              </p:nvSpPr>
              <p:spPr>
                <a:xfrm>
                  <a:off x="11553580" y="4961046"/>
                  <a:ext cx="1357643" cy="135764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Plan-</a:t>
                  </a:r>
                  <a:br>
                    <a:rPr lang="nb-NO" sz="1200" dirty="0">
                      <a:solidFill>
                        <a:schemeClr val="accent3"/>
                      </a:solidFill>
                    </a:rPr>
                  </a:br>
                  <a:r>
                    <a:rPr lang="nb-NO" sz="1200" dirty="0">
                      <a:solidFill>
                        <a:schemeClr val="accent3"/>
                      </a:solidFill>
                    </a:rPr>
                    <a:t>legging av behandling</a:t>
                  </a:r>
                </a:p>
              </p:txBody>
            </p:sp>
            <p:sp>
              <p:nvSpPr>
                <p:cNvPr id="76" name="Ellipse 10">
                  <a:extLst>
                    <a:ext uri="{FF2B5EF4-FFF2-40B4-BE49-F238E27FC236}">
                      <a16:creationId xmlns:a16="http://schemas.microsoft.com/office/drawing/2014/main" id="{F93B57E6-DCA0-D446-9D86-60FF23DDFEFB}"/>
                    </a:ext>
                  </a:extLst>
                </p:cNvPr>
                <p:cNvSpPr/>
                <p:nvPr/>
              </p:nvSpPr>
              <p:spPr>
                <a:xfrm>
                  <a:off x="13026363" y="6288790"/>
                  <a:ext cx="1375800" cy="13758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Behandling</a:t>
                  </a:r>
                </a:p>
              </p:txBody>
            </p:sp>
            <p:sp>
              <p:nvSpPr>
                <p:cNvPr id="78" name="Ellipse 101">
                  <a:extLst>
                    <a:ext uri="{FF2B5EF4-FFF2-40B4-BE49-F238E27FC236}">
                      <a16:creationId xmlns:a16="http://schemas.microsoft.com/office/drawing/2014/main" id="{F52FCB6F-9E81-014A-BA75-03CEA1822B8B}"/>
                    </a:ext>
                  </a:extLst>
                </p:cNvPr>
                <p:cNvSpPr/>
                <p:nvPr/>
              </p:nvSpPr>
              <p:spPr>
                <a:xfrm>
                  <a:off x="11569260" y="7666281"/>
                  <a:ext cx="1337774" cy="1337774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nb-NO" sz="1200" dirty="0">
                      <a:solidFill>
                        <a:schemeClr val="accent3"/>
                      </a:solidFill>
                    </a:rPr>
                    <a:t>Utvidet utredning</a:t>
                  </a:r>
                </a:p>
              </p:txBody>
            </p:sp>
          </p:grpSp>
        </p:grpSp>
      </p:grpSp>
      <p:sp>
        <p:nvSpPr>
          <p:cNvPr id="79" name="TekstSylinder 26">
            <a:extLst>
              <a:ext uri="{FF2B5EF4-FFF2-40B4-BE49-F238E27FC236}">
                <a16:creationId xmlns:a16="http://schemas.microsoft.com/office/drawing/2014/main" id="{927AD443-69B6-674E-8A86-3DB41335BCCF}"/>
              </a:ext>
            </a:extLst>
          </p:cNvPr>
          <p:cNvSpPr txBox="1"/>
          <p:nvPr/>
        </p:nvSpPr>
        <p:spPr>
          <a:xfrm>
            <a:off x="1228233" y="13299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0DCE3A1-96C7-0B40-82AE-5755A449A395}"/>
              </a:ext>
            </a:extLst>
          </p:cNvPr>
          <p:cNvGrpSpPr/>
          <p:nvPr/>
        </p:nvGrpSpPr>
        <p:grpSpPr>
          <a:xfrm>
            <a:off x="3309257" y="9638203"/>
            <a:ext cx="17431657" cy="477054"/>
            <a:chOff x="5688845" y="11685948"/>
            <a:chExt cx="15386556" cy="477054"/>
          </a:xfrm>
        </p:grpSpPr>
        <p:cxnSp>
          <p:nvCxnSpPr>
            <p:cNvPr id="81" name="Rett linje 69">
              <a:extLst>
                <a:ext uri="{FF2B5EF4-FFF2-40B4-BE49-F238E27FC236}">
                  <a16:creationId xmlns:a16="http://schemas.microsoft.com/office/drawing/2014/main" id="{B84DAB81-41EA-3C42-A45C-B184BDC6B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kstSylinder 15">
              <a:extLst>
                <a:ext uri="{FF2B5EF4-FFF2-40B4-BE49-F238E27FC236}">
                  <a16:creationId xmlns:a16="http://schemas.microsoft.com/office/drawing/2014/main" id="{587C08DE-F6CE-7B40-9BB8-7F7865C6F71E}"/>
                </a:ext>
              </a:extLst>
            </p:cNvPr>
            <p:cNvSpPr txBox="1"/>
            <p:nvPr/>
          </p:nvSpPr>
          <p:spPr>
            <a:xfrm>
              <a:off x="11037901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Kommunen er med hele veien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6990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C97CBC-CC04-4A2E-9694-3FB48B037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067B3C9-EB01-42ED-AF40-B345AF838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altLang="nb-NO" sz="5400" dirty="0"/>
              <a:t>økt brukermedvirkning og brukertilfredshet</a:t>
            </a:r>
          </a:p>
          <a:p>
            <a:endParaRPr lang="nb-NO" altLang="nb-NO" sz="5400" dirty="0"/>
          </a:p>
          <a:p>
            <a:r>
              <a:rPr lang="nb-NO" altLang="nb-NO" sz="5400" dirty="0"/>
              <a:t>sammenhengende og koordinerte pasientforløp</a:t>
            </a:r>
          </a:p>
          <a:p>
            <a:endParaRPr lang="da-DK" altLang="nb-NO" sz="5400" dirty="0"/>
          </a:p>
          <a:p>
            <a:r>
              <a:rPr lang="nb-NO" altLang="nb-NO" sz="5400" dirty="0"/>
              <a:t>unngå unødig ventetid for utredning, behandling og oppfølging </a:t>
            </a:r>
          </a:p>
          <a:p>
            <a:endParaRPr lang="nb-NO" altLang="nb-NO" sz="5400" dirty="0"/>
          </a:p>
          <a:p>
            <a:r>
              <a:rPr lang="nb-NO" altLang="nb-NO" sz="5400" dirty="0"/>
              <a:t>likeverdig tilbud til pasienter og pårørende</a:t>
            </a:r>
          </a:p>
          <a:p>
            <a:endParaRPr lang="nb-NO" altLang="nb-NO" sz="5400" dirty="0"/>
          </a:p>
          <a:p>
            <a:r>
              <a:rPr lang="nb-NO" altLang="nb-NO" sz="5400" dirty="0"/>
              <a:t>bedre ivaretakelse av somatisk helse og gode levevaner</a:t>
            </a:r>
          </a:p>
          <a:p>
            <a:endParaRPr lang="nb-NO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D37765C-6CDE-4808-9C3E-565A32833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5662172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21486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9299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 127">
            <a:extLst>
              <a:ext uri="{FF2B5EF4-FFF2-40B4-BE49-F238E27FC236}">
                <a16:creationId xmlns:a16="http://schemas.microsoft.com/office/drawing/2014/main" id="{D4811F74-52F6-194D-9940-0B4324ED775E}"/>
              </a:ext>
            </a:extLst>
          </p:cNvPr>
          <p:cNvGrpSpPr/>
          <p:nvPr/>
        </p:nvGrpSpPr>
        <p:grpSpPr>
          <a:xfrm>
            <a:off x="288354" y="8153608"/>
            <a:ext cx="4582324" cy="3082806"/>
            <a:chOff x="309780" y="8675899"/>
            <a:chExt cx="4582324" cy="3082806"/>
          </a:xfrm>
        </p:grpSpPr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CC7D342-8159-3247-84E0-E3FB9C8E60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300962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kstSylinder 25">
              <a:extLst>
                <a:ext uri="{FF2B5EF4-FFF2-40B4-BE49-F238E27FC236}">
                  <a16:creationId xmlns:a16="http://schemas.microsoft.com/office/drawing/2014/main" id="{2D40F218-2C5B-2147-BC87-D39634D8B531}"/>
                </a:ext>
              </a:extLst>
            </p:cNvPr>
            <p:cNvSpPr txBox="1"/>
            <p:nvPr/>
          </p:nvSpPr>
          <p:spPr>
            <a:xfrm>
              <a:off x="309780" y="10927708"/>
              <a:ext cx="4401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2400" b="1" dirty="0">
                  <a:solidFill>
                    <a:srgbClr val="C00000"/>
                  </a:solidFill>
                </a:rPr>
                <a:t>Brukeren definerer sine behov for hjelp/behandling</a:t>
              </a:r>
            </a:p>
          </p:txBody>
        </p:sp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BF065B7E-6ECC-3348-AD12-2D4E2ACB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2002" y="9690236"/>
              <a:ext cx="1237472" cy="1237472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5773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28C50D6-4A31-4644-8DD6-763D6E91569A}"/>
              </a:ext>
            </a:extLst>
          </p:cNvPr>
          <p:cNvGrpSpPr/>
          <p:nvPr/>
        </p:nvGrpSpPr>
        <p:grpSpPr>
          <a:xfrm>
            <a:off x="4276715" y="8175379"/>
            <a:ext cx="1237472" cy="2004968"/>
            <a:chOff x="4264495" y="8675899"/>
            <a:chExt cx="1237472" cy="200496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682281F-3486-2542-9BAC-E706D19CCF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AF2ED6B-05D0-BF41-9821-36C3E70F91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54C42CD-B81B-F341-A402-82BB65C7AD5D}"/>
              </a:ext>
            </a:extLst>
          </p:cNvPr>
          <p:cNvGrpSpPr/>
          <p:nvPr/>
        </p:nvGrpSpPr>
        <p:grpSpPr>
          <a:xfrm>
            <a:off x="8032855" y="3858742"/>
            <a:ext cx="4325818" cy="2957285"/>
            <a:chOff x="3028403" y="9363819"/>
            <a:chExt cx="4325818" cy="2957285"/>
          </a:xfrm>
        </p:grpSpPr>
        <p:sp>
          <p:nvSpPr>
            <p:cNvPr id="133" name="TekstSylinder 25">
              <a:extLst>
                <a:ext uri="{FF2B5EF4-FFF2-40B4-BE49-F238E27FC236}">
                  <a16:creationId xmlns:a16="http://schemas.microsoft.com/office/drawing/2014/main" id="{9C1F3D18-D3A5-B24B-8DBB-BCE0EF9FC591}"/>
                </a:ext>
              </a:extLst>
            </p:cNvPr>
            <p:cNvSpPr txBox="1"/>
            <p:nvPr/>
          </p:nvSpPr>
          <p:spPr>
            <a:xfrm>
              <a:off x="4387757" y="9403978"/>
              <a:ext cx="29664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blir informert om ulike behandlingsformer</a:t>
              </a:r>
            </a:p>
          </p:txBody>
        </p: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0E4905A8-9202-BB4D-B8F6-64492C2DF9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F2FD044-072A-4946-A4F0-CE5646744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8403" y="9363819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7367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4F93DBE-4B4E-DB4A-BA1C-09FB3BE9CDB8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B3F2A87-6C89-FE4B-89C6-05B5F02D8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B3FA6F0-AA7C-5649-8E4F-40074F760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35A1239-9ACF-6942-B718-BFE82DF090C7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BFC1033-3BD4-9943-BACE-501DE864D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DEC620A-3989-D746-920A-9B8A1DDEC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13CF90-F2D2-0D48-9F81-F0657365A9C3}"/>
              </a:ext>
            </a:extLst>
          </p:cNvPr>
          <p:cNvGrpSpPr/>
          <p:nvPr/>
        </p:nvGrpSpPr>
        <p:grpSpPr>
          <a:xfrm>
            <a:off x="15597287" y="3767859"/>
            <a:ext cx="5822087" cy="3048168"/>
            <a:chOff x="4189981" y="9272936"/>
            <a:chExt cx="5822087" cy="3048168"/>
          </a:xfrm>
        </p:grpSpPr>
        <p:sp>
          <p:nvSpPr>
            <p:cNvPr id="150" name="TekstSylinder 25">
              <a:extLst>
                <a:ext uri="{FF2B5EF4-FFF2-40B4-BE49-F238E27FC236}">
                  <a16:creationId xmlns:a16="http://schemas.microsoft.com/office/drawing/2014/main" id="{E7D9D355-BF03-0040-B83F-7F76FDDECA04}"/>
                </a:ext>
              </a:extLst>
            </p:cNvPr>
            <p:cNvSpPr txBox="1"/>
            <p:nvPr/>
          </p:nvSpPr>
          <p:spPr>
            <a:xfrm>
              <a:off x="4341158" y="10490414"/>
              <a:ext cx="56709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blir involvert i utrednings- og/eller behandlingsplan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2698343-B175-0240-B4E1-4B4F85CDE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99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6BA5955-1E87-614A-A731-819B7BC5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895" y="9272936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80242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7B41978-246F-2D45-AEE2-0278ED123796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01F91AC-F525-464D-9B7D-FF2F2B56F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FFA89F5-371A-8B4D-87FA-0AE7B089A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EAB6318-DBF0-7E4A-90E6-866F39E5ACE0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8B8A37-8AFA-DC4C-8C27-6910DA15E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1275CD7-3133-0248-BB30-15278DB6C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C7FF1B-001B-3043-A323-0AD438C17494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982D53B-0F34-9741-9781-06AC6FBB60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3D87AC2-A921-974B-9036-A05F533A0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E13CF90-F2D2-0D48-9F81-F0657365A9C3}"/>
              </a:ext>
            </a:extLst>
          </p:cNvPr>
          <p:cNvGrpSpPr/>
          <p:nvPr/>
        </p:nvGrpSpPr>
        <p:grpSpPr>
          <a:xfrm>
            <a:off x="16081257" y="3822407"/>
            <a:ext cx="5298289" cy="2993620"/>
            <a:chOff x="4470748" y="9327484"/>
            <a:chExt cx="5298289" cy="2993620"/>
          </a:xfrm>
        </p:grpSpPr>
        <p:sp>
          <p:nvSpPr>
            <p:cNvPr id="150" name="TekstSylinder 25">
              <a:extLst>
                <a:ext uri="{FF2B5EF4-FFF2-40B4-BE49-F238E27FC236}">
                  <a16:creationId xmlns:a16="http://schemas.microsoft.com/office/drawing/2014/main" id="{E7D9D355-BF03-0040-B83F-7F76FDDECA04}"/>
                </a:ext>
              </a:extLst>
            </p:cNvPr>
            <p:cNvSpPr txBox="1"/>
            <p:nvPr/>
          </p:nvSpPr>
          <p:spPr>
            <a:xfrm>
              <a:off x="5788221" y="9355962"/>
              <a:ext cx="39808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b="1" dirty="0">
                  <a:solidFill>
                    <a:srgbClr val="C00000"/>
                  </a:solidFill>
                </a:rPr>
                <a:t>Brukeren gir systematisk tilbakemelding på behandlingen</a:t>
              </a:r>
            </a:p>
          </p:txBody>
        </p: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2698343-B175-0240-B4E1-4B4F85CDE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2381" y="9435626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2" name="Picture 151">
              <a:extLst>
                <a:ext uri="{FF2B5EF4-FFF2-40B4-BE49-F238E27FC236}">
                  <a16:creationId xmlns:a16="http://schemas.microsoft.com/office/drawing/2014/main" id="{86BA5955-1E87-614A-A731-819B7BC59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8" y="9327484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7425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32396894-F80B-6A4E-9AA3-257854557EEB}"/>
              </a:ext>
            </a:extLst>
          </p:cNvPr>
          <p:cNvGrpSpPr/>
          <p:nvPr/>
        </p:nvGrpSpPr>
        <p:grpSpPr>
          <a:xfrm>
            <a:off x="17128737" y="4380166"/>
            <a:ext cx="1237472" cy="2045028"/>
            <a:chOff x="4264495" y="9443395"/>
            <a:chExt cx="1237472" cy="204502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1D497BA-2089-474B-99E9-A922BDFA66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05CD3D8-7411-9448-BBE7-47DB7196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3213E4-718B-8E45-96E9-E5668E0442E3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AD523E-49B0-1D44-BB08-B11B99B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001360-5A7C-0E4F-B730-6B8D9570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6F7D25-C552-DD4B-BFCD-85C56F1274B2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61C048-C62C-3E41-8FE5-B00472E55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F43CE8-28B6-4142-B6EF-0E4E3AF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4DAD90-5CCC-7744-976B-74AB579DF18B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D1C1BA-E5A2-DF46-AA02-54750A357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EC551A-4A2C-6D4A-96FD-AEEF56EB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9C6BAA77-4146-D148-94C2-3879E064F962}"/>
              </a:ext>
            </a:extLst>
          </p:cNvPr>
          <p:cNvGrpSpPr/>
          <p:nvPr/>
        </p:nvGrpSpPr>
        <p:grpSpPr>
          <a:xfrm>
            <a:off x="16111558" y="7473103"/>
            <a:ext cx="4109393" cy="2990911"/>
            <a:chOff x="2877568" y="8330500"/>
            <a:chExt cx="4109393" cy="2990911"/>
          </a:xfrm>
        </p:grpSpPr>
        <p:sp>
          <p:nvSpPr>
            <p:cNvPr id="154" name="TekstSylinder 25">
              <a:extLst>
                <a:ext uri="{FF2B5EF4-FFF2-40B4-BE49-F238E27FC236}">
                  <a16:creationId xmlns:a16="http://schemas.microsoft.com/office/drawing/2014/main" id="{8974E2DB-6FCE-D240-8930-2DAD27C54CE4}"/>
                </a:ext>
              </a:extLst>
            </p:cNvPr>
            <p:cNvSpPr txBox="1"/>
            <p:nvPr/>
          </p:nvSpPr>
          <p:spPr>
            <a:xfrm>
              <a:off x="2877568" y="10490414"/>
              <a:ext cx="3959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nb-NO" sz="2400" b="1" dirty="0">
                  <a:solidFill>
                    <a:srgbClr val="C00000"/>
                  </a:solidFill>
                </a:rPr>
                <a:t>Brukeren deltar </a:t>
              </a:r>
              <a:br>
                <a:rPr lang="nb-NO" sz="2400" b="1" dirty="0">
                  <a:solidFill>
                    <a:srgbClr val="C00000"/>
                  </a:solidFill>
                </a:rPr>
              </a:br>
              <a:r>
                <a:rPr lang="nb-NO" sz="2400" b="1" dirty="0">
                  <a:solidFill>
                    <a:srgbClr val="C00000"/>
                  </a:solidFill>
                </a:rPr>
                <a:t>i samhandlingsmøter</a:t>
              </a:r>
            </a:p>
          </p:txBody>
        </p: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3A41A38C-AD04-164F-A46B-2E48633D56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6961" y="8330500"/>
              <a:ext cx="0" cy="2885478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0659C906-ADD9-B040-9853-B76BE5C9E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295" y="9272936"/>
              <a:ext cx="1190606" cy="1190606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06906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1E38C08-4A71-CC44-B4C5-FD53C8A06F06}"/>
              </a:ext>
            </a:extLst>
          </p:cNvPr>
          <p:cNvGrpSpPr/>
          <p:nvPr/>
        </p:nvGrpSpPr>
        <p:grpSpPr>
          <a:xfrm>
            <a:off x="19568009" y="8153608"/>
            <a:ext cx="1237472" cy="2004968"/>
            <a:chOff x="4264495" y="8675899"/>
            <a:chExt cx="1237472" cy="2004968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BE1FE51-5FB8-404D-97D8-829DEA7C0D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B54359B-99CE-D94E-9310-F29B8ED84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2396894-F80B-6A4E-9AA3-257854557EEB}"/>
              </a:ext>
            </a:extLst>
          </p:cNvPr>
          <p:cNvGrpSpPr/>
          <p:nvPr/>
        </p:nvGrpSpPr>
        <p:grpSpPr>
          <a:xfrm>
            <a:off x="17128737" y="4380166"/>
            <a:ext cx="1237472" cy="2045028"/>
            <a:chOff x="4264495" y="9443395"/>
            <a:chExt cx="1237472" cy="204502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1D497BA-2089-474B-99E9-A922BDFA66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05CD3D8-7411-9448-BBE7-47DB7196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F3213E4-718B-8E45-96E9-E5668E0442E3}"/>
              </a:ext>
            </a:extLst>
          </p:cNvPr>
          <p:cNvGrpSpPr/>
          <p:nvPr/>
        </p:nvGrpSpPr>
        <p:grpSpPr>
          <a:xfrm>
            <a:off x="15125759" y="4383582"/>
            <a:ext cx="1237472" cy="2045028"/>
            <a:chOff x="4264495" y="9443395"/>
            <a:chExt cx="1237472" cy="204502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6BAD523E-49B0-1D44-BB08-B11B99B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001360-5A7C-0E4F-B730-6B8D95708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46F7D25-C552-DD4B-BFCD-85C56F1274B2}"/>
              </a:ext>
            </a:extLst>
          </p:cNvPr>
          <p:cNvGrpSpPr/>
          <p:nvPr/>
        </p:nvGrpSpPr>
        <p:grpSpPr>
          <a:xfrm>
            <a:off x="9341282" y="4385348"/>
            <a:ext cx="1237472" cy="2045028"/>
            <a:chOff x="4264495" y="9443395"/>
            <a:chExt cx="1237472" cy="2045028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661C048-C62C-3E41-8FE5-B00472E558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7883" y="10720927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FF43CE8-28B6-4142-B6EF-0E4E3AF92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44DAD90-5CCC-7744-976B-74AB579DF18B}"/>
              </a:ext>
            </a:extLst>
          </p:cNvPr>
          <p:cNvGrpSpPr/>
          <p:nvPr/>
        </p:nvGrpSpPr>
        <p:grpSpPr>
          <a:xfrm>
            <a:off x="4254944" y="8153608"/>
            <a:ext cx="1237472" cy="2004968"/>
            <a:chOff x="4264495" y="8675899"/>
            <a:chExt cx="1237472" cy="2004968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9D1C1BA-E5A2-DF46-AA02-54750A3579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2104" y="8675899"/>
              <a:ext cx="0" cy="767496"/>
            </a:xfrm>
            <a:prstGeom prst="line">
              <a:avLst/>
            </a:prstGeom>
            <a:ln w="12700">
              <a:solidFill>
                <a:srgbClr val="2020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8EC551A-4A2C-6D4A-96FD-AEEF56EB5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4495" y="9443395"/>
              <a:ext cx="1237472" cy="1237472"/>
            </a:xfrm>
            <a:prstGeom prst="rect">
              <a:avLst/>
            </a:prstGeom>
          </p:spPr>
        </p:pic>
      </p:grpSp>
      <p:sp>
        <p:nvSpPr>
          <p:cNvPr id="91" name="TekstSylinder 26">
            <a:extLst>
              <a:ext uri="{FF2B5EF4-FFF2-40B4-BE49-F238E27FC236}">
                <a16:creationId xmlns:a16="http://schemas.microsoft.com/office/drawing/2014/main" id="{E58093F9-F3CA-6C48-9295-F7FA861864FC}"/>
              </a:ext>
            </a:extLst>
          </p:cNvPr>
          <p:cNvSpPr txBox="1"/>
          <p:nvPr/>
        </p:nvSpPr>
        <p:spPr>
          <a:xfrm>
            <a:off x="1075833" y="1177560"/>
            <a:ext cx="114328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5000" b="1" dirty="0"/>
              <a:t>Pakkeforløp for psykisk helse og rus</a:t>
            </a:r>
          </a:p>
        </p:txBody>
      </p:sp>
      <p:sp>
        <p:nvSpPr>
          <p:cNvPr id="92" name="TekstSylinder 31">
            <a:extLst>
              <a:ext uri="{FF2B5EF4-FFF2-40B4-BE49-F238E27FC236}">
                <a16:creationId xmlns:a16="http://schemas.microsoft.com/office/drawing/2014/main" id="{7A9F3F88-0DC7-1A4E-8B03-97B2A871709D}"/>
              </a:ext>
            </a:extLst>
          </p:cNvPr>
          <p:cNvSpPr txBox="1"/>
          <p:nvPr/>
        </p:nvSpPr>
        <p:spPr>
          <a:xfrm>
            <a:off x="1086642" y="3887026"/>
            <a:ext cx="490365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700" dirty="0"/>
              <a:t>Pasient med psykisk lidelse og/eller rus- og avhengighets-problemer henvender seg til: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9B6245A-E738-5C40-B67D-783C801CA3D8}"/>
              </a:ext>
            </a:extLst>
          </p:cNvPr>
          <p:cNvGrpSpPr/>
          <p:nvPr/>
        </p:nvGrpSpPr>
        <p:grpSpPr>
          <a:xfrm>
            <a:off x="1086642" y="4214200"/>
            <a:ext cx="22865885" cy="6050966"/>
            <a:chOff x="1086642" y="4876894"/>
            <a:chExt cx="22865885" cy="6050966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832FAFA-32AD-0A49-A633-281757BE59AC}"/>
                </a:ext>
              </a:extLst>
            </p:cNvPr>
            <p:cNvSpPr/>
            <p:nvPr/>
          </p:nvSpPr>
          <p:spPr>
            <a:xfrm>
              <a:off x="12036336" y="6177985"/>
              <a:ext cx="3541655" cy="3541655"/>
            </a:xfrm>
            <a:prstGeom prst="ellipse">
              <a:avLst/>
            </a:prstGeom>
            <a:noFill/>
            <a:ln w="63500">
              <a:solidFill>
                <a:srgbClr val="2020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grpSp>
          <p:nvGrpSpPr>
            <p:cNvPr id="95" name="Gruppe 34">
              <a:extLst>
                <a:ext uri="{FF2B5EF4-FFF2-40B4-BE49-F238E27FC236}">
                  <a16:creationId xmlns:a16="http://schemas.microsoft.com/office/drawing/2014/main" id="{82E1C6C7-3770-F245-8D2A-03393A3C6F83}"/>
                </a:ext>
              </a:extLst>
            </p:cNvPr>
            <p:cNvGrpSpPr/>
            <p:nvPr/>
          </p:nvGrpSpPr>
          <p:grpSpPr>
            <a:xfrm>
              <a:off x="1086642" y="4876894"/>
              <a:ext cx="22865885" cy="6050966"/>
              <a:chOff x="1086642" y="3323015"/>
              <a:chExt cx="22865885" cy="6050966"/>
            </a:xfrm>
          </p:grpSpPr>
          <p:cxnSp>
            <p:nvCxnSpPr>
              <p:cNvPr id="96" name="Rett linje 105">
                <a:extLst>
                  <a:ext uri="{FF2B5EF4-FFF2-40B4-BE49-F238E27FC236}">
                    <a16:creationId xmlns:a16="http://schemas.microsoft.com/office/drawing/2014/main" id="{0E0EE1B6-A920-C244-8F76-70C339B088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713277" y="6315765"/>
                <a:ext cx="7848812" cy="0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tt linje 5">
                <a:extLst>
                  <a:ext uri="{FF2B5EF4-FFF2-40B4-BE49-F238E27FC236}">
                    <a16:creationId xmlns:a16="http://schemas.microsoft.com/office/drawing/2014/main" id="{88F8B7C1-912E-7146-92A0-7040137ADD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7843" y="6315765"/>
                <a:ext cx="7930101" cy="22417"/>
              </a:xfrm>
              <a:prstGeom prst="line">
                <a:avLst/>
              </a:prstGeom>
              <a:ln w="63500">
                <a:solidFill>
                  <a:srgbClr val="20202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Ellipse 7">
                <a:extLst>
                  <a:ext uri="{FF2B5EF4-FFF2-40B4-BE49-F238E27FC236}">
                    <a16:creationId xmlns:a16="http://schemas.microsoft.com/office/drawing/2014/main" id="{9A73CF33-8CDC-5144-A111-B1A09D12A328}"/>
                  </a:ext>
                </a:extLst>
              </p:cNvPr>
              <p:cNvSpPr/>
              <p:nvPr/>
            </p:nvSpPr>
            <p:spPr>
              <a:xfrm>
                <a:off x="8883862" y="5245204"/>
                <a:ext cx="2162446" cy="216244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Første samtale</a:t>
                </a:r>
              </a:p>
            </p:txBody>
          </p:sp>
          <p:sp>
            <p:nvSpPr>
              <p:cNvPr id="99" name="Ellipse 8">
                <a:extLst>
                  <a:ext uri="{FF2B5EF4-FFF2-40B4-BE49-F238E27FC236}">
                    <a16:creationId xmlns:a16="http://schemas.microsoft.com/office/drawing/2014/main" id="{A6275FEF-F900-6A44-BBF2-4A700F54D92F}"/>
                  </a:ext>
                </a:extLst>
              </p:cNvPr>
              <p:cNvSpPr/>
              <p:nvPr/>
            </p:nvSpPr>
            <p:spPr>
              <a:xfrm>
                <a:off x="11311386" y="5245204"/>
                <a:ext cx="2170665" cy="2170665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Basis utredning</a:t>
                </a:r>
              </a:p>
            </p:txBody>
          </p:sp>
          <p:sp>
            <p:nvSpPr>
              <p:cNvPr id="100" name="Ellipse 9">
                <a:extLst>
                  <a:ext uri="{FF2B5EF4-FFF2-40B4-BE49-F238E27FC236}">
                    <a16:creationId xmlns:a16="http://schemas.microsoft.com/office/drawing/2014/main" id="{21607E82-D247-E64D-AF62-5E6F2BC3D654}"/>
                  </a:ext>
                </a:extLst>
              </p:cNvPr>
              <p:cNvSpPr/>
              <p:nvPr/>
            </p:nvSpPr>
            <p:spPr>
              <a:xfrm>
                <a:off x="12749387" y="3323015"/>
                <a:ext cx="2142919" cy="214291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Plan-</a:t>
                </a:r>
                <a:br>
                  <a:rPr lang="nb-NO" sz="2000" dirty="0">
                    <a:solidFill>
                      <a:schemeClr val="tx1"/>
                    </a:solidFill>
                  </a:rPr>
                </a:br>
                <a:r>
                  <a:rPr lang="nb-NO" sz="2000" dirty="0">
                    <a:solidFill>
                      <a:schemeClr val="tx1"/>
                    </a:solidFill>
                  </a:rPr>
                  <a:t>legging av behandling</a:t>
                </a:r>
              </a:p>
            </p:txBody>
          </p:sp>
          <p:sp>
            <p:nvSpPr>
              <p:cNvPr id="101" name="Ellipse 10">
                <a:extLst>
                  <a:ext uri="{FF2B5EF4-FFF2-40B4-BE49-F238E27FC236}">
                    <a16:creationId xmlns:a16="http://schemas.microsoft.com/office/drawing/2014/main" id="{A9DB7E49-4FA0-AB43-90E5-09F3977F95B5}"/>
                  </a:ext>
                </a:extLst>
              </p:cNvPr>
              <p:cNvSpPr/>
              <p:nvPr/>
            </p:nvSpPr>
            <p:spPr>
              <a:xfrm>
                <a:off x="14222169" y="5245204"/>
                <a:ext cx="2171579" cy="2171579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Behandling</a:t>
                </a:r>
              </a:p>
            </p:txBody>
          </p:sp>
          <p:sp>
            <p:nvSpPr>
              <p:cNvPr id="107" name="Ellipse 11">
                <a:extLst>
                  <a:ext uri="{FF2B5EF4-FFF2-40B4-BE49-F238E27FC236}">
                    <a16:creationId xmlns:a16="http://schemas.microsoft.com/office/drawing/2014/main" id="{6851F39A-BCF2-3541-BC30-E31C0AC52530}"/>
                  </a:ext>
                </a:extLst>
              </p:cNvPr>
              <p:cNvSpPr/>
              <p:nvPr/>
            </p:nvSpPr>
            <p:spPr>
              <a:xfrm>
                <a:off x="16687765" y="5245204"/>
                <a:ext cx="2163850" cy="216385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Evaluering</a:t>
                </a:r>
              </a:p>
            </p:txBody>
          </p:sp>
          <p:sp>
            <p:nvSpPr>
              <p:cNvPr id="108" name="TekstSylinder 25">
                <a:extLst>
                  <a:ext uri="{FF2B5EF4-FFF2-40B4-BE49-F238E27FC236}">
                    <a16:creationId xmlns:a16="http://schemas.microsoft.com/office/drawing/2014/main" id="{831B7C43-5C9A-3C40-BA66-E4893D1BF460}"/>
                  </a:ext>
                </a:extLst>
              </p:cNvPr>
              <p:cNvSpPr txBox="1"/>
              <p:nvPr/>
            </p:nvSpPr>
            <p:spPr>
              <a:xfrm>
                <a:off x="1086642" y="5308049"/>
                <a:ext cx="2531202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2000" dirty="0"/>
                  <a:t>Kommunal </a:t>
                </a:r>
                <a:br>
                  <a:rPr lang="nb-NO" sz="2000" dirty="0"/>
                </a:br>
                <a:r>
                  <a:rPr lang="nb-NO" sz="2000" dirty="0"/>
                  <a:t>helse- og </a:t>
                </a:r>
                <a:br>
                  <a:rPr lang="nb-NO" sz="2000" dirty="0"/>
                </a:br>
                <a:r>
                  <a:rPr lang="nb-NO" sz="2000" dirty="0"/>
                  <a:t>omsorgstjeneste</a:t>
                </a:r>
                <a:br>
                  <a:rPr lang="nb-NO" sz="2000" dirty="0"/>
                </a:br>
                <a:r>
                  <a:rPr lang="nb-NO" sz="2000" dirty="0"/>
                  <a:t>Fastlege</a:t>
                </a:r>
              </a:p>
              <a:p>
                <a:r>
                  <a:rPr lang="nb-NO" sz="2000" dirty="0"/>
                  <a:t>Annen spesialist</a:t>
                </a:r>
              </a:p>
              <a:p>
                <a:r>
                  <a:rPr lang="nb-NO" sz="2000" dirty="0"/>
                  <a:t>Annen henviser</a:t>
                </a:r>
              </a:p>
            </p:txBody>
          </p:sp>
          <p:grpSp>
            <p:nvGrpSpPr>
              <p:cNvPr id="110" name="Gruppe 71">
                <a:extLst>
                  <a:ext uri="{FF2B5EF4-FFF2-40B4-BE49-F238E27FC236}">
                    <a16:creationId xmlns:a16="http://schemas.microsoft.com/office/drawing/2014/main" id="{44AA17A8-62D8-7D4A-8581-356E1C2FF408}"/>
                  </a:ext>
                </a:extLst>
              </p:cNvPr>
              <p:cNvGrpSpPr/>
              <p:nvPr/>
            </p:nvGrpSpPr>
            <p:grpSpPr>
              <a:xfrm rot="5400000">
                <a:off x="2338427" y="6247107"/>
                <a:ext cx="2438398" cy="214420"/>
                <a:chOff x="-79248" y="3079837"/>
                <a:chExt cx="5471373" cy="323482"/>
              </a:xfrm>
            </p:grpSpPr>
            <p:cxnSp>
              <p:nvCxnSpPr>
                <p:cNvPr id="116" name="Rett linje 72">
                  <a:extLst>
                    <a:ext uri="{FF2B5EF4-FFF2-40B4-BE49-F238E27FC236}">
                      <a16:creationId xmlns:a16="http://schemas.microsoft.com/office/drawing/2014/main" id="{8C4C3310-05D6-B84E-BB06-EB3C13FDD9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-31329" y="3081234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Rett linje 73">
                  <a:extLst>
                    <a:ext uri="{FF2B5EF4-FFF2-40B4-BE49-F238E27FC236}">
                      <a16:creationId xmlns:a16="http://schemas.microsoft.com/office/drawing/2014/main" id="{13DDDEE7-58C2-D340-BAC4-E3639509A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29677" y="3079837"/>
                  <a:ext cx="0" cy="322085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Rett linje 74">
                  <a:extLst>
                    <a:ext uri="{FF2B5EF4-FFF2-40B4-BE49-F238E27FC236}">
                      <a16:creationId xmlns:a16="http://schemas.microsoft.com/office/drawing/2014/main" id="{A00EE8EF-461B-7045-A124-DDB2B3C659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6200000" flipH="1" flipV="1">
                  <a:off x="2648751" y="382744"/>
                  <a:ext cx="15375" cy="5471373"/>
                </a:xfrm>
                <a:prstGeom prst="line">
                  <a:avLst/>
                </a:prstGeom>
                <a:ln w="63500">
                  <a:solidFill>
                    <a:srgbClr val="20202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Ellipse 87">
                <a:extLst>
                  <a:ext uri="{FF2B5EF4-FFF2-40B4-BE49-F238E27FC236}">
                    <a16:creationId xmlns:a16="http://schemas.microsoft.com/office/drawing/2014/main" id="{839325EF-0444-4B42-A13D-8894A296BB6A}"/>
                  </a:ext>
                </a:extLst>
              </p:cNvPr>
              <p:cNvSpPr/>
              <p:nvPr/>
            </p:nvSpPr>
            <p:spPr>
              <a:xfrm>
                <a:off x="19138859" y="5245204"/>
                <a:ext cx="2169023" cy="216902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tx1"/>
                    </a:solidFill>
                  </a:rPr>
                  <a:t>Avslutning pakkeforløp/</a:t>
                </a:r>
                <a:br>
                  <a:rPr lang="nb-NO" sz="1900" dirty="0">
                    <a:solidFill>
                      <a:schemeClr val="tx1"/>
                    </a:solidFill>
                  </a:rPr>
                </a:br>
                <a:r>
                  <a:rPr lang="nb-NO" sz="1900" dirty="0">
                    <a:solidFill>
                      <a:schemeClr val="tx1"/>
                    </a:solidFill>
                  </a:rPr>
                  <a:t>avsluttende samtale</a:t>
                </a:r>
              </a:p>
            </p:txBody>
          </p:sp>
          <p:sp>
            <p:nvSpPr>
              <p:cNvPr id="112" name="Ellipse 101">
                <a:extLst>
                  <a:ext uri="{FF2B5EF4-FFF2-40B4-BE49-F238E27FC236}">
                    <a16:creationId xmlns:a16="http://schemas.microsoft.com/office/drawing/2014/main" id="{F8A7C214-3AFE-184B-895F-AA8CEFC09B0E}"/>
                  </a:ext>
                </a:extLst>
              </p:cNvPr>
              <p:cNvSpPr/>
              <p:nvPr/>
            </p:nvSpPr>
            <p:spPr>
              <a:xfrm>
                <a:off x="12765067" y="7262423"/>
                <a:ext cx="2111558" cy="211155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Utvidet utredning</a:t>
                </a:r>
              </a:p>
            </p:txBody>
          </p:sp>
          <p:sp>
            <p:nvSpPr>
              <p:cNvPr id="113" name="Ellipse 139">
                <a:extLst>
                  <a:ext uri="{FF2B5EF4-FFF2-40B4-BE49-F238E27FC236}">
                    <a16:creationId xmlns:a16="http://schemas.microsoft.com/office/drawing/2014/main" id="{D7A6CDF3-193F-8E41-8B36-1FCD65AA784D}"/>
                  </a:ext>
                </a:extLst>
              </p:cNvPr>
              <p:cNvSpPr/>
              <p:nvPr/>
            </p:nvSpPr>
            <p:spPr>
              <a:xfrm>
                <a:off x="21780347" y="5245204"/>
                <a:ext cx="2172180" cy="2172180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1900" dirty="0">
                    <a:solidFill>
                      <a:schemeClr val="bg1"/>
                    </a:solidFill>
                  </a:rPr>
                  <a:t>Videre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oppfølging </a:t>
                </a:r>
                <a:br>
                  <a:rPr lang="nb-NO" sz="1900" dirty="0">
                    <a:solidFill>
                      <a:schemeClr val="bg1"/>
                    </a:solidFill>
                  </a:rPr>
                </a:br>
                <a:r>
                  <a:rPr lang="nb-NO" sz="1900" dirty="0">
                    <a:solidFill>
                      <a:schemeClr val="bg1"/>
                    </a:solidFill>
                  </a:rPr>
                  <a:t>i kommunen</a:t>
                </a:r>
              </a:p>
            </p:txBody>
          </p:sp>
          <p:sp>
            <p:nvSpPr>
              <p:cNvPr id="115" name="Ellipse 6">
                <a:extLst>
                  <a:ext uri="{FF2B5EF4-FFF2-40B4-BE49-F238E27FC236}">
                    <a16:creationId xmlns:a16="http://schemas.microsoft.com/office/drawing/2014/main" id="{CB286145-74F7-7144-A900-43C81407FE79}"/>
                  </a:ext>
                </a:extLst>
              </p:cNvPr>
              <p:cNvSpPr/>
              <p:nvPr/>
            </p:nvSpPr>
            <p:spPr>
              <a:xfrm>
                <a:off x="6419606" y="5245204"/>
                <a:ext cx="2172686" cy="217268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tx1"/>
                    </a:solidFill>
                  </a:rPr>
                  <a:t>Rett til helsehjelp</a:t>
                </a:r>
              </a:p>
            </p:txBody>
          </p:sp>
          <p:sp>
            <p:nvSpPr>
              <p:cNvPr id="109" name="Ellipse 3">
                <a:extLst>
                  <a:ext uri="{FF2B5EF4-FFF2-40B4-BE49-F238E27FC236}">
                    <a16:creationId xmlns:a16="http://schemas.microsoft.com/office/drawing/2014/main" id="{758A6CE2-67F0-A342-96A5-AA89B1D9B8C7}"/>
                  </a:ext>
                </a:extLst>
              </p:cNvPr>
              <p:cNvSpPr/>
              <p:nvPr/>
            </p:nvSpPr>
            <p:spPr>
              <a:xfrm>
                <a:off x="3831436" y="5245204"/>
                <a:ext cx="2167686" cy="216768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nb-NO" sz="2000" dirty="0">
                    <a:solidFill>
                      <a:schemeClr val="bg1"/>
                    </a:solidFill>
                  </a:rPr>
                  <a:t>Start pakkeforløp</a:t>
                </a:r>
              </a:p>
            </p:txBody>
          </p:sp>
        </p:grp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BF92ACEF-5859-584E-9DA9-48EA2E721CB1}"/>
              </a:ext>
            </a:extLst>
          </p:cNvPr>
          <p:cNvGrpSpPr/>
          <p:nvPr/>
        </p:nvGrpSpPr>
        <p:grpSpPr>
          <a:xfrm>
            <a:off x="6194953" y="10938369"/>
            <a:ext cx="15386556" cy="477054"/>
            <a:chOff x="5688845" y="11685948"/>
            <a:chExt cx="15386556" cy="477054"/>
          </a:xfrm>
        </p:grpSpPr>
        <p:cxnSp>
          <p:nvCxnSpPr>
            <p:cNvPr id="120" name="Rett linje 69">
              <a:extLst>
                <a:ext uri="{FF2B5EF4-FFF2-40B4-BE49-F238E27FC236}">
                  <a16:creationId xmlns:a16="http://schemas.microsoft.com/office/drawing/2014/main" id="{0D369C05-E689-3D4E-82F8-03CAA3D1C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8845" y="11924475"/>
              <a:ext cx="15386556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none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kstSylinder 15">
              <a:extLst>
                <a:ext uri="{FF2B5EF4-FFF2-40B4-BE49-F238E27FC236}">
                  <a16:creationId xmlns:a16="http://schemas.microsoft.com/office/drawing/2014/main" id="{72B9CA86-CA1B-8A43-8548-4C8FBEA78D0A}"/>
                </a:ext>
              </a:extLst>
            </p:cNvPr>
            <p:cNvSpPr txBox="1"/>
            <p:nvPr/>
          </p:nvSpPr>
          <p:spPr>
            <a:xfrm>
              <a:off x="10787523" y="11685948"/>
              <a:ext cx="5054429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Registrering av koder </a:t>
              </a:r>
            </a:p>
          </p:txBody>
        </p:sp>
      </p:grpSp>
      <p:grpSp>
        <p:nvGrpSpPr>
          <p:cNvPr id="122" name="Gruppe 102">
            <a:extLst>
              <a:ext uri="{FF2B5EF4-FFF2-40B4-BE49-F238E27FC236}">
                <a16:creationId xmlns:a16="http://schemas.microsoft.com/office/drawing/2014/main" id="{8E184B00-5856-314C-BAF3-CA6EAC509F60}"/>
              </a:ext>
            </a:extLst>
          </p:cNvPr>
          <p:cNvGrpSpPr/>
          <p:nvPr/>
        </p:nvGrpSpPr>
        <p:grpSpPr>
          <a:xfrm>
            <a:off x="1172858" y="2973814"/>
            <a:ext cx="21538286" cy="477054"/>
            <a:chOff x="1343326" y="3665466"/>
            <a:chExt cx="21218320" cy="477054"/>
          </a:xfrm>
        </p:grpSpPr>
        <p:cxnSp>
          <p:nvCxnSpPr>
            <p:cNvPr id="123" name="Rett linje 69">
              <a:extLst>
                <a:ext uri="{FF2B5EF4-FFF2-40B4-BE49-F238E27FC236}">
                  <a16:creationId xmlns:a16="http://schemas.microsoft.com/office/drawing/2014/main" id="{DF05AF04-13B2-8F4D-89FD-5377AA74A5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3326" y="3909458"/>
              <a:ext cx="21218320" cy="0"/>
            </a:xfrm>
            <a:prstGeom prst="line">
              <a:avLst/>
            </a:prstGeom>
            <a:ln w="63500">
              <a:solidFill>
                <a:srgbClr val="202020"/>
              </a:solidFill>
              <a:prstDash val="solid"/>
              <a:headEnd type="arrow" w="lg" len="sm"/>
              <a:tailEnd w="lg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kstSylinder 15">
              <a:extLst>
                <a:ext uri="{FF2B5EF4-FFF2-40B4-BE49-F238E27FC236}">
                  <a16:creationId xmlns:a16="http://schemas.microsoft.com/office/drawing/2014/main" id="{7E2D66E7-EFDB-A84D-85E6-AF31F208BB0C}"/>
                </a:ext>
              </a:extLst>
            </p:cNvPr>
            <p:cNvSpPr txBox="1"/>
            <p:nvPr/>
          </p:nvSpPr>
          <p:spPr>
            <a:xfrm>
              <a:off x="9956567" y="3665466"/>
              <a:ext cx="7666745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nb-NO" sz="3000" b="1" dirty="0"/>
                <a:t>Brukermedvirkning og samhandling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F906E6EC-AF13-7D48-BB2B-1046F1BA5213}"/>
              </a:ext>
            </a:extLst>
          </p:cNvPr>
          <p:cNvGrpSpPr/>
          <p:nvPr/>
        </p:nvGrpSpPr>
        <p:grpSpPr>
          <a:xfrm>
            <a:off x="6181907" y="3986416"/>
            <a:ext cx="15399602" cy="6767720"/>
            <a:chOff x="6181907" y="3964937"/>
            <a:chExt cx="15399602" cy="6699858"/>
          </a:xfrm>
        </p:grpSpPr>
        <p:cxnSp>
          <p:nvCxnSpPr>
            <p:cNvPr id="126" name="Rett linje 19">
              <a:extLst>
                <a:ext uri="{FF2B5EF4-FFF2-40B4-BE49-F238E27FC236}">
                  <a16:creationId xmlns:a16="http://schemas.microsoft.com/office/drawing/2014/main" id="{8036E2E4-6718-1B41-937C-473069D0A500}"/>
                </a:ext>
              </a:extLst>
            </p:cNvPr>
            <p:cNvCxnSpPr>
              <a:cxnSpLocks/>
            </p:cNvCxnSpPr>
            <p:nvPr/>
          </p:nvCxnSpPr>
          <p:spPr>
            <a:xfrm>
              <a:off x="6181907" y="3984616"/>
              <a:ext cx="13046" cy="6680177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Rett linje 20">
              <a:extLst>
                <a:ext uri="{FF2B5EF4-FFF2-40B4-BE49-F238E27FC236}">
                  <a16:creationId xmlns:a16="http://schemas.microsoft.com/office/drawing/2014/main" id="{1B733086-7EC6-BC49-B861-F9599E0577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21875" y="3964937"/>
              <a:ext cx="59634" cy="6699858"/>
            </a:xfrm>
            <a:prstGeom prst="line">
              <a:avLst/>
            </a:prstGeom>
            <a:ln w="50800" cap="rnd">
              <a:solidFill>
                <a:srgbClr val="20202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12508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5A616C-9151-4093-87FC-C0F64421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 fakta om pårørende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0613C2B-9891-493F-B1B1-9CECB3BED4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90% kvinner</a:t>
            </a:r>
          </a:p>
          <a:p>
            <a:pPr marL="0" indent="0">
              <a:buNone/>
            </a:pPr>
            <a:r>
              <a:rPr lang="nb-NO" sz="5400" dirty="0"/>
              <a:t>53% har vært pårørende mer enn 10 år</a:t>
            </a:r>
          </a:p>
          <a:p>
            <a:pPr marL="0" indent="0">
              <a:buNone/>
            </a:pPr>
            <a:r>
              <a:rPr lang="nb-NO" sz="5400" dirty="0"/>
              <a:t>90% ingen økonomisk kompensasjon</a:t>
            </a:r>
          </a:p>
          <a:p>
            <a:pPr marL="0" indent="0">
              <a:buNone/>
            </a:pPr>
            <a:r>
              <a:rPr lang="nb-NO" sz="5400" dirty="0"/>
              <a:t>4 av 10 bor i samme hus</a:t>
            </a:r>
          </a:p>
          <a:p>
            <a:pPr marL="0" indent="0">
              <a:buNone/>
            </a:pPr>
            <a:r>
              <a:rPr lang="nb-NO" sz="5400" dirty="0"/>
              <a:t>73% oppgir dårlig helse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7DB680E-4CD4-4A1C-B931-9346CA594A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F6B3100-3B9F-49F9-B44E-816CDF7C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Implementering av pakkeforløpene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EF27F5-15F4-4FFD-A72B-C4F28B37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A927-E17A-47C0-8DFA-21AC1BE05CC8}" type="slidenum">
              <a:rPr lang="nb-NO" altLang="nb-NO" smtClean="0"/>
              <a:pPr/>
              <a:t>47</a:t>
            </a:fld>
            <a:endParaRPr lang="nb-NO" altLang="nb-NO"/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72797CCD-02F1-4948-BDDF-E0A643A7D141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r="18584"/>
          <a:stretch/>
        </p:blipFill>
        <p:spPr>
          <a:xfrm>
            <a:off x="12191206" y="0"/>
            <a:ext cx="12191207" cy="13716000"/>
          </a:xfrm>
          <a:prstGeom prst="rect">
            <a:avLst/>
          </a:prstGeom>
          <a:solidFill>
            <a:schemeClr val="bg2"/>
          </a:solidFill>
        </p:spPr>
      </p:pic>
    </p:spTree>
    <p:extLst>
      <p:ext uri="{BB962C8B-B14F-4D97-AF65-F5344CB8AC3E}">
        <p14:creationId xmlns:p14="http://schemas.microsoft.com/office/powerpoint/2010/main" val="22830727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9A49679-28B7-9749-AF25-C351C57EB5BB}"/>
              </a:ext>
            </a:extLst>
          </p:cNvPr>
          <p:cNvSpPr/>
          <p:nvPr/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8DB41C74-449E-314F-B4B6-AD789C17069B}"/>
              </a:ext>
            </a:extLst>
          </p:cNvPr>
          <p:cNvSpPr txBox="1">
            <a:spLocks/>
          </p:cNvSpPr>
          <p:nvPr/>
        </p:nvSpPr>
        <p:spPr>
          <a:xfrm>
            <a:off x="6500813" y="2577530"/>
            <a:ext cx="15627667" cy="5726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500" kern="1200">
                <a:solidFill>
                  <a:schemeClr val="bg1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9000" dirty="0"/>
              <a:t>Det som er viktig for meg er gode, koordinerte og forutsigbare tjenester og  </a:t>
            </a:r>
          </a:p>
          <a:p>
            <a:r>
              <a:rPr lang="nb-NO" sz="9000" dirty="0"/>
              <a:t>et tilpasset hjelpetilbud for vår situasjon </a:t>
            </a:r>
          </a:p>
          <a:p>
            <a:r>
              <a:rPr lang="nb-NO" sz="9000" dirty="0"/>
              <a:t>  </a:t>
            </a:r>
          </a:p>
        </p:txBody>
      </p:sp>
      <p:pic>
        <p:nvPicPr>
          <p:cNvPr id="5" name="Bilde 13">
            <a:extLst>
              <a:ext uri="{FF2B5EF4-FFF2-40B4-BE49-F238E27FC236}">
                <a16:creationId xmlns:a16="http://schemas.microsoft.com/office/drawing/2014/main" id="{8527C889-1F99-B74C-B208-C02CA52B9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04" y="2766190"/>
            <a:ext cx="3457196" cy="27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585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077D8-42F9-AE45-9B87-C95FCE970C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solidFill>
            <a:schemeClr val="accent1"/>
          </a:solidFill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215A1-5E55-5647-85A3-DD14747B40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85% hjelp av fagfolk</a:t>
            </a:r>
          </a:p>
          <a:p>
            <a:r>
              <a:rPr lang="nb-NO" dirty="0"/>
              <a:t>46% av andre pårørende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5C1D3B-EA1A-0742-8375-21BA60E7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7200" dirty="0"/>
              <a:t>Hvor ønsker du hjelp?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97B6FE27-3D48-48C4-BA6F-88DA8869EB77}"/>
              </a:ext>
            </a:extLst>
          </p:cNvPr>
          <p:cNvSpPr txBox="1"/>
          <p:nvPr/>
        </p:nvSpPr>
        <p:spPr>
          <a:xfrm>
            <a:off x="12549013" y="4862732"/>
            <a:ext cx="11833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0" b="1" dirty="0">
                <a:solidFill>
                  <a:schemeClr val="bg1"/>
                </a:solidFill>
              </a:rPr>
              <a:t>85%</a:t>
            </a:r>
          </a:p>
        </p:txBody>
      </p:sp>
    </p:spTree>
    <p:extLst>
      <p:ext uri="{BB962C8B-B14F-4D97-AF65-F5344CB8AC3E}">
        <p14:creationId xmlns:p14="http://schemas.microsoft.com/office/powerpoint/2010/main" val="2403211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D849665-A0E1-B64E-A258-22E593666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r="19587"/>
          <a:stretch/>
        </p:blipFill>
        <p:spPr>
          <a:xfrm>
            <a:off x="12191205" y="0"/>
            <a:ext cx="12191207" cy="1371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1B353-6F0C-F345-97CC-8D6671E9F5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r>
              <a:rPr lang="nb-NO" sz="5400" dirty="0"/>
              <a:t>barn som pårørende 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vold, overgrep og traumer</a:t>
            </a:r>
          </a:p>
          <a:p>
            <a:endParaRPr lang="nb-NO" sz="5400" dirty="0"/>
          </a:p>
          <a:p>
            <a:r>
              <a:rPr lang="nb-NO" sz="5400" dirty="0"/>
              <a:t>somatisk helse og levevaner</a:t>
            </a:r>
          </a:p>
          <a:p>
            <a:endParaRPr lang="nb-NO" sz="5400" dirty="0"/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6C63E8-9D23-694F-8206-4ADEC3F6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Sentrale områder</a:t>
            </a:r>
          </a:p>
        </p:txBody>
      </p:sp>
    </p:spTree>
    <p:extLst>
      <p:ext uri="{BB962C8B-B14F-4D97-AF65-F5344CB8AC3E}">
        <p14:creationId xmlns:p14="http://schemas.microsoft.com/office/powerpoint/2010/main" val="17488401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BD26F84-FFCD-412A-A31E-2D7364B4D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CF46F20-7E23-45D7-A6FC-6F456EEB0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50</a:t>
            </a:fld>
            <a:endParaRPr lang="nn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B7C96F-4E65-4C02-84DE-C0F8E3202598}"/>
              </a:ext>
            </a:extLst>
          </p:cNvPr>
          <p:cNvPicPr/>
          <p:nvPr/>
        </p:nvPicPr>
        <p:blipFill rotWithShape="1">
          <a:blip r:embed="rId3"/>
          <a:srcRect l="7363" t="26163" r="8415" b="6712"/>
          <a:stretch/>
        </p:blipFill>
        <p:spPr bwMode="auto">
          <a:xfrm>
            <a:off x="287383" y="78379"/>
            <a:ext cx="13428617" cy="60611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0E124E9-0698-4224-953F-4B5E2D989FA0}"/>
              </a:ext>
            </a:extLst>
          </p:cNvPr>
          <p:cNvPicPr/>
          <p:nvPr/>
        </p:nvPicPr>
        <p:blipFill rotWithShape="1">
          <a:blip r:embed="rId4"/>
          <a:srcRect l="9012" t="22794" r="7981" b="4913"/>
          <a:stretch/>
        </p:blipFill>
        <p:spPr bwMode="auto">
          <a:xfrm>
            <a:off x="13716000" y="4262649"/>
            <a:ext cx="10450286" cy="6605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29CC313C-0AFF-46AB-8D84-D4A9C5E94CDF}"/>
              </a:ext>
            </a:extLst>
          </p:cNvPr>
          <p:cNvSpPr/>
          <p:nvPr/>
        </p:nvSpPr>
        <p:spPr>
          <a:xfrm>
            <a:off x="940526" y="6813759"/>
            <a:ext cx="1118180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b="1" i="1" dirty="0"/>
              <a:t>Helsepersonell bør legge til rette for en forutsigbar dialog med pårørende ved helse- og omsorgstjenester til pasient/bruker. Dialog om personlige og helsemessige forhold krever samtykke fra pasienten eller brukeren når han/hun er over 16 år. </a:t>
            </a:r>
          </a:p>
          <a:p>
            <a:r>
              <a:rPr lang="nb-NO" sz="2800" b="1" i="1" dirty="0"/>
              <a:t>Formålet med en forutsigbar dialog 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800" b="1" i="1" dirty="0"/>
              <a:t>avklaring av forventninger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800" b="1" i="1" dirty="0"/>
              <a:t>gjensidig informasjonsflyt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800" b="1" i="1" dirty="0"/>
              <a:t>felles forståelse av pasientens eller brukerens situasjon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b-NO" sz="2800" b="1" i="1" dirty="0"/>
              <a:t>bedre tjenester og trygghet for pasient/bruker og pårørende </a:t>
            </a:r>
          </a:p>
          <a:p>
            <a:r>
              <a:rPr lang="nb-NO" sz="2800" b="1" i="1" dirty="0"/>
              <a:t>Pårørende bør ha tilbud om en fast kontaktperson i tjenesten. Når flere tjenester er involvert, bør tjenestene avklare hvem pårørende kan kontakte ved spørsmål om tjenestene; koordinator eller kontaktpersoner i de ulike tjenestene. </a:t>
            </a:r>
            <a:endParaRPr lang="nb-NO" sz="2800" b="1" i="1" dirty="0">
              <a:effectLst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BE9049A-5368-43DB-9D7B-D315746568FE}"/>
              </a:ext>
            </a:extLst>
          </p:cNvPr>
          <p:cNvSpPr txBox="1"/>
          <p:nvPr/>
        </p:nvSpPr>
        <p:spPr>
          <a:xfrm>
            <a:off x="14296437" y="1741846"/>
            <a:ext cx="85635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600" dirty="0"/>
              <a:t>Involvering av familien</a:t>
            </a:r>
          </a:p>
        </p:txBody>
      </p:sp>
    </p:spTree>
    <p:extLst>
      <p:ext uri="{BB962C8B-B14F-4D97-AF65-F5344CB8AC3E}">
        <p14:creationId xmlns:p14="http://schemas.microsoft.com/office/powerpoint/2010/main" val="4219897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DFEA024-0BDD-44A7-BCB3-AA8800E9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5400" dirty="0"/>
              <a:t>«Samarbeid er å jobbe sammen med andre for å oppnå felles mål»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AD917FC0-265C-4B1C-BFDE-B5F14A5EB9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7577" y="4032281"/>
            <a:ext cx="10806248" cy="7837714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</p:pic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0DEE4CA-BF3E-4B92-B248-6B41F666C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94393" y="3398520"/>
            <a:ext cx="10739269" cy="9052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Formålet med forutsigbar dialog:</a:t>
            </a:r>
          </a:p>
          <a:p>
            <a:pPr marL="0" indent="0">
              <a:buNone/>
            </a:pPr>
            <a:endParaRPr lang="nb-NO" sz="6000" dirty="0"/>
          </a:p>
          <a:p>
            <a:pPr marL="342900" indent="-342900"/>
            <a:r>
              <a:rPr lang="nb-NO" sz="4800" dirty="0"/>
              <a:t>avklaring av forventninger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gjensidig informasjonsflyt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felles forståelse av pasientens eller brukerens situasjon</a:t>
            </a:r>
          </a:p>
          <a:p>
            <a:pPr marL="342900" indent="-342900"/>
            <a:endParaRPr lang="nb-NO" sz="4800" dirty="0"/>
          </a:p>
          <a:p>
            <a:pPr marL="342900" indent="-342900"/>
            <a:r>
              <a:rPr lang="nb-NO" sz="4800" dirty="0"/>
              <a:t>bedre tjenester og trygghet for pasient/bruker og pårørende </a:t>
            </a:r>
          </a:p>
          <a:p>
            <a:endParaRPr lang="nb-NO" sz="4800" dirty="0"/>
          </a:p>
          <a:p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62B0C2-E1B2-48E8-BD07-D6866EBF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2413" y="12919045"/>
            <a:ext cx="1800225" cy="200055"/>
          </a:xfrm>
        </p:spPr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380677C-B0A8-418F-80AC-921851F0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A927-E17A-47C0-8DFA-21AC1BE05CC8}" type="slidenum">
              <a:rPr lang="nb-NO" altLang="nb-NO" smtClean="0"/>
              <a:pPr/>
              <a:t>51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39481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3B0B3EB9-B866-4B2B-8FCF-F85F5AAE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Pårørende og barn som pårørende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48ACA567-7191-4EED-B22C-6F4D4AF1E5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sz="5400" dirty="0"/>
              <a:t>Anbefalinger om kartlegging inn i alle pakkeforløp: 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200" dirty="0"/>
              <a:t>Spør om pasienten har barn og mindreårige søsken </a:t>
            </a:r>
          </a:p>
          <a:p>
            <a:r>
              <a:rPr lang="nb-NO" sz="5200" dirty="0"/>
              <a:t>Sikre at de barna blir fulgt opp </a:t>
            </a:r>
          </a:p>
          <a:p>
            <a:pPr lvl="1"/>
            <a:r>
              <a:rPr lang="nb-NO" sz="5200" dirty="0"/>
              <a:t>samtaler </a:t>
            </a:r>
          </a:p>
          <a:p>
            <a:pPr lvl="1"/>
            <a:r>
              <a:rPr lang="nb-NO" sz="5200" dirty="0"/>
              <a:t>informasjon </a:t>
            </a:r>
          </a:p>
          <a:p>
            <a:pPr lvl="1"/>
            <a:r>
              <a:rPr lang="nb-NO" sz="5200" dirty="0"/>
              <a:t>samarbeid med andre instanser (kommune, skole, barnehage)</a:t>
            </a:r>
          </a:p>
          <a:p>
            <a:pPr marL="360000" lvl="1" indent="0">
              <a:buNone/>
            </a:pPr>
            <a:r>
              <a:rPr lang="nb-NO" sz="5200" dirty="0"/>
              <a:t> </a:t>
            </a:r>
          </a:p>
          <a:p>
            <a:r>
              <a:rPr lang="nb-NO" sz="5200" dirty="0"/>
              <a:t>Tilby veiledning og hjelp til familien</a:t>
            </a:r>
          </a:p>
          <a:p>
            <a:pPr marL="0" indent="0">
              <a:buNone/>
            </a:pPr>
            <a:r>
              <a:rPr lang="nb-NO" sz="5200" dirty="0"/>
              <a:t> </a:t>
            </a:r>
          </a:p>
          <a:p>
            <a:r>
              <a:rPr lang="nb-NO" sz="5200" dirty="0"/>
              <a:t>Snakke med foreldrene om situasjonen til søsken 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EE983A6-D468-4D36-A7F6-0DAB3A6C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1D41B3-BD78-42B9-A4A8-48029269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52</a:t>
            </a:fld>
            <a:endParaRPr lang="nn-NO"/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A7367D9B-147B-47A5-A32A-09C16F1D2B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63BA1122-6E9C-49CD-9F54-906199DD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206" y="3358094"/>
            <a:ext cx="10544175" cy="9058275"/>
          </a:xfrm>
          <a:prstGeom prst="rect">
            <a:avLst/>
          </a:prstGeom>
          <a:solidFill>
            <a:schemeClr val="tx2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9191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8E2B-F88E-A340-8254-A4AAA86C5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Måling og evaluering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0384F-A44C-474B-9D7D-AFAAA17A27FA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8665638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>Bente Urfjell, seniorrådgiver i Helsedirektoratet </a:t>
            </a:r>
          </a:p>
        </p:txBody>
      </p:sp>
    </p:spTree>
    <p:extLst>
      <p:ext uri="{BB962C8B-B14F-4D97-AF65-F5344CB8AC3E}">
        <p14:creationId xmlns:p14="http://schemas.microsoft.com/office/powerpoint/2010/main" val="29421280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0FA8556-687A-8C49-A0AB-27B5772B37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" r="37677"/>
          <a:stretch/>
        </p:blipFill>
        <p:spPr>
          <a:xfrm>
            <a:off x="12191205" y="0"/>
            <a:ext cx="12191207" cy="13716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0D66D0-9B77-574E-8ED5-76AF113E0E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  <a:p>
            <a:pPr>
              <a:defRPr/>
            </a:pPr>
            <a:endParaRPr lang="nb-NO" dirty="0"/>
          </a:p>
          <a:p>
            <a:pPr marL="0" indent="0">
              <a:buNone/>
              <a:defRPr/>
            </a:pPr>
            <a:r>
              <a:rPr lang="nb-NO" dirty="0"/>
              <a:t>Følge med på om målene blir oppnådd</a:t>
            </a:r>
          </a:p>
          <a:p>
            <a:pPr lvl="1">
              <a:defRPr/>
            </a:pPr>
            <a:endParaRPr lang="nb-NO" dirty="0">
              <a:sym typeface="Wingdings" panose="05000000000000000000" pitchFamily="2" charset="2"/>
            </a:endParaRPr>
          </a:p>
          <a:p>
            <a:pPr lvl="1">
              <a:defRPr/>
            </a:pPr>
            <a:r>
              <a:rPr lang="nb-NO" dirty="0">
                <a:sym typeface="Wingdings" panose="05000000000000000000" pitchFamily="2" charset="2"/>
              </a:rPr>
              <a:t>justere kursen underveis hvis nødvendig</a:t>
            </a:r>
          </a:p>
          <a:p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FCAEB-D07C-564E-8673-C966AA784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Formålet med måling og evaluering</a:t>
            </a:r>
          </a:p>
        </p:txBody>
      </p:sp>
    </p:spTree>
    <p:extLst>
      <p:ext uri="{BB962C8B-B14F-4D97-AF65-F5344CB8AC3E}">
        <p14:creationId xmlns:p14="http://schemas.microsoft.com/office/powerpoint/2010/main" val="3047276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7716FD3-B72B-4287-BE80-221ED097C1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nb-NO" dirty="0"/>
          </a:p>
          <a:p>
            <a:pPr marL="0" lvl="1" indent="0" algn="ctr">
              <a:lnSpc>
                <a:spcPct val="90000"/>
              </a:lnSpc>
              <a:buNone/>
              <a:defRPr/>
            </a:pPr>
            <a:r>
              <a:rPr lang="nb-NO" sz="4600" dirty="0"/>
              <a:t>Mest mulig helhetlig bilde av utviklingen</a:t>
            </a:r>
          </a:p>
          <a:p>
            <a:pPr lvl="1">
              <a:buFont typeface="Arial" charset="0"/>
              <a:buChar char="–"/>
              <a:defRPr/>
            </a:pPr>
            <a:endParaRPr lang="nb-NO" dirty="0"/>
          </a:p>
          <a:p>
            <a:pPr lvl="1">
              <a:buFont typeface="Arial" charset="0"/>
              <a:buChar char="–"/>
              <a:defRPr/>
            </a:pPr>
            <a:endParaRPr lang="nb-NO" dirty="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50E80C5-6553-406D-9B66-4CA52FE05E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Ulike publiseringer til ulike formål og målgrupper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57572A5-BB76-4117-B59B-941A42F0D1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Sammenfattet i evalueringsrapporter</a:t>
            </a:r>
          </a:p>
          <a:p>
            <a:endParaRPr lang="nb-NO" dirty="0"/>
          </a:p>
        </p:txBody>
      </p:sp>
      <p:sp>
        <p:nvSpPr>
          <p:cNvPr id="5122" name="Tittel 1">
            <a:extLst>
              <a:ext uri="{FF2B5EF4-FFF2-40B4-BE49-F238E27FC236}">
                <a16:creationId xmlns:a16="http://schemas.microsoft.com/office/drawing/2014/main" id="{DC1C7F75-EBB3-4878-8ECA-745B0B7CF4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47601" y="1123215"/>
            <a:ext cx="21326475" cy="2415115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300000"/>
              </a:lnSpc>
            </a:pPr>
            <a:r>
              <a:rPr lang="nb-NO" dirty="0"/>
              <a:t>Benytter flere ulike datakilder</a:t>
            </a:r>
            <a:endParaRPr lang="nb-NO" altLang="nb-NO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315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8">
            <a:extLst>
              <a:ext uri="{FF2B5EF4-FFF2-40B4-BE49-F238E27FC236}">
                <a16:creationId xmlns:a16="http://schemas.microsoft.com/office/drawing/2014/main" id="{C45F435E-D90D-4F4D-8F82-BED30B7D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Ulike datakilder</a:t>
            </a:r>
          </a:p>
        </p:txBody>
      </p:sp>
      <p:graphicFrame>
        <p:nvGraphicFramePr>
          <p:cNvPr id="19" name="Plassholder for innhold 18">
            <a:extLst>
              <a:ext uri="{FF2B5EF4-FFF2-40B4-BE49-F238E27FC236}">
                <a16:creationId xmlns:a16="http://schemas.microsoft.com/office/drawing/2014/main" id="{BE03AC86-824D-4EC2-9E26-FE2012BBBE7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522413" y="3835400"/>
          <a:ext cx="21326475" cy="884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78146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E9B5D3-BED3-4ABF-99C7-BB65B1605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Brukere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ABD5A84-ABCB-407D-BA7E-4E3E400C3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Pårørende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540869A-D64B-4EFF-9310-78A13CDFF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Ansatte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31353D-E742-4E7A-AFA5-99E85BA4F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Befolkningen</a:t>
            </a: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171576-5252-4778-894A-6EE66C6C305E}"/>
              </a:ext>
            </a:extLst>
          </p:cNvPr>
          <p:cNvSpPr txBox="1">
            <a:spLocks/>
          </p:cNvSpPr>
          <p:nvPr/>
        </p:nvSpPr>
        <p:spPr>
          <a:xfrm>
            <a:off x="1527968" y="591924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Spørreskjemaundersøkelser før og etter 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88B48140-7775-4AD6-9593-3CDF92EC445D}"/>
              </a:ext>
            </a:extLst>
          </p:cNvPr>
          <p:cNvSpPr txBox="1">
            <a:spLocks/>
          </p:cNvSpPr>
          <p:nvPr/>
        </p:nvSpPr>
        <p:spPr>
          <a:xfrm>
            <a:off x="1527968" y="10708698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endParaRPr lang="nb-NO" altLang="nb-NO" sz="6000" dirty="0">
              <a:ea typeface="ＭＳ Ｐゴシック" panose="020B0600070205080204" pitchFamily="34" charset="-128"/>
            </a:endParaRPr>
          </a:p>
          <a:p>
            <a:pPr algn="ctr">
              <a:lnSpc>
                <a:spcPct val="320000"/>
              </a:lnSpc>
            </a:pPr>
            <a:r>
              <a:rPr lang="nb-NO" altLang="nb-NO" sz="6000" dirty="0">
                <a:ea typeface="ＭＳ Ｐゴシック" panose="020B0600070205080204" pitchFamily="34" charset="-128"/>
              </a:rPr>
              <a:t>På kommune- og spesialisthelsetjeneste nivå</a:t>
            </a:r>
          </a:p>
        </p:txBody>
      </p:sp>
    </p:spTree>
    <p:extLst>
      <p:ext uri="{BB962C8B-B14F-4D97-AF65-F5344CB8AC3E}">
        <p14:creationId xmlns:p14="http://schemas.microsoft.com/office/powerpoint/2010/main" val="32680430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60E15C62-7ECE-472E-B50D-6F5B66C312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Pakkeforløpene skal også følges gjennom ekstern evaluering over tre år, 2019-2021 </a:t>
            </a:r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r>
              <a:rPr lang="nb-NO" sz="5400" dirty="0"/>
              <a:t>Målet med evalueringen er å få kunnskap om:</a:t>
            </a:r>
          </a:p>
          <a:p>
            <a:pPr lvl="0"/>
            <a:r>
              <a:rPr lang="nb-NO" sz="5400" dirty="0"/>
              <a:t>pasientenes og tjenesteyternes erfaringer med pakkeforløp</a:t>
            </a:r>
          </a:p>
          <a:p>
            <a:pPr lvl="0"/>
            <a:r>
              <a:rPr lang="nb-NO" sz="5400" dirty="0"/>
              <a:t>om vi oppnår målsetningene med pakkeforløpene</a:t>
            </a:r>
          </a:p>
          <a:p>
            <a:pPr lvl="0"/>
            <a:endParaRPr lang="nb-NO" sz="5400" dirty="0"/>
          </a:p>
          <a:p>
            <a:r>
              <a:rPr lang="nb-NO" sz="5400" dirty="0"/>
              <a:t>Spørreskjemaundersøkelse av ansatte</a:t>
            </a:r>
          </a:p>
          <a:p>
            <a:r>
              <a:rPr lang="nb-NO" sz="5400" dirty="0"/>
              <a:t>Kvalitative intervju </a:t>
            </a:r>
          </a:p>
          <a:p>
            <a:r>
              <a:rPr lang="nb-NO" sz="5400" dirty="0"/>
              <a:t>Benytter alle eksiterende datakilder i evalueringsrapportene</a:t>
            </a:r>
          </a:p>
          <a:p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32FE0DA-8753-441E-88DC-8CBA60AF9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AA071CB-17B3-4850-8A53-E71BAD7A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58</a:t>
            </a:fld>
            <a:endParaRPr lang="nn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B63DC1A5-0F6C-4413-ACC0-78506EC84CFB}"/>
              </a:ext>
            </a:extLst>
          </p:cNvPr>
          <p:cNvSpPr txBox="1">
            <a:spLocks/>
          </p:cNvSpPr>
          <p:nvPr/>
        </p:nvSpPr>
        <p:spPr>
          <a:xfrm>
            <a:off x="1522412" y="245822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altLang="nb-NO" sz="6000" dirty="0">
                <a:ea typeface="ＭＳ Ｐゴシック" panose="020B0600070205080204" pitchFamily="34" charset="-128"/>
              </a:rPr>
              <a:t>Ekstern evaluering av pakkeforløpene</a:t>
            </a:r>
          </a:p>
        </p:txBody>
      </p:sp>
    </p:spTree>
    <p:extLst>
      <p:ext uri="{BB962C8B-B14F-4D97-AF65-F5344CB8AC3E}">
        <p14:creationId xmlns:p14="http://schemas.microsoft.com/office/powerpoint/2010/main" val="1467320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83F0CB-42AC-4538-BA04-D4E0C12D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1" y="1884405"/>
            <a:ext cx="5581771" cy="1692771"/>
          </a:xfrm>
        </p:spPr>
        <p:txBody>
          <a:bodyPr/>
          <a:lstStyle/>
          <a:p>
            <a:r>
              <a:rPr lang="nb-NO" dirty="0"/>
              <a:t>Rapportering til  NPR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B6483E8-F7AA-4D0C-9803-4134EE6DC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5400" dirty="0"/>
              <a:t>Mulig å registrere koder fra 01.01.19</a:t>
            </a:r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201F1E-B67A-45E3-B022-24C93F9B6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5400" dirty="0"/>
              <a:t>Ønsker å følge med på:</a:t>
            </a:r>
          </a:p>
          <a:p>
            <a:pPr lvl="1"/>
            <a:r>
              <a:rPr lang="nb-NO" sz="4800" dirty="0"/>
              <a:t>forløpstider</a:t>
            </a:r>
          </a:p>
          <a:p>
            <a:pPr lvl="1"/>
            <a:r>
              <a:rPr lang="nb-NO" sz="4800" dirty="0"/>
              <a:t>sentrale anbefalinger</a:t>
            </a:r>
          </a:p>
          <a:p>
            <a:pPr marL="914354" lvl="1" indent="0">
              <a:buNone/>
            </a:pPr>
            <a:endParaRPr lang="nb-NO" dirty="0"/>
          </a:p>
          <a:p>
            <a:endParaRPr lang="nb-NO" dirty="0"/>
          </a:p>
          <a:p>
            <a:pPr marL="0" indent="0">
              <a:buNone/>
            </a:pPr>
            <a:r>
              <a:rPr lang="nb-NO" sz="5400" dirty="0"/>
              <a:t>Bruker allerede eksisterende rapportering</a:t>
            </a:r>
          </a:p>
          <a:p>
            <a:pPr marL="0" indent="0">
              <a:buNone/>
            </a:pPr>
            <a:endParaRPr lang="nb-NO" sz="5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86499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0AABF-2314-47E9-829E-E628E4E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Trinnvis implementering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88C26-846A-4DC7-8AF7-1A1511E3D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sz="4800" b="1" dirty="0"/>
              <a:t>Generelle pakkeforløp fra 12. september 2018</a:t>
            </a:r>
          </a:p>
          <a:p>
            <a:pPr marL="0" indent="0">
              <a:buNone/>
            </a:pPr>
            <a:endParaRPr lang="nb-NO" sz="4800" dirty="0"/>
          </a:p>
          <a:p>
            <a:pPr lvl="1"/>
            <a:r>
              <a:rPr lang="nb-NO" sz="4800" dirty="0"/>
              <a:t>utredning og behandling i psykisk helsevern, voksne</a:t>
            </a:r>
          </a:p>
          <a:p>
            <a:pPr lvl="1"/>
            <a:r>
              <a:rPr lang="nb-NO" sz="4800" dirty="0"/>
              <a:t>utredning og behandling i psykisk helsevern, barn og unge</a:t>
            </a:r>
          </a:p>
          <a:p>
            <a:pPr lvl="1"/>
            <a:r>
              <a:rPr lang="nb-NO" sz="4800" dirty="0"/>
              <a:t>tverrfaglig spesialisert rusbehandling (TSB)</a:t>
            </a:r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r>
              <a:rPr lang="nb-NO" sz="4800" i="1" dirty="0"/>
              <a:t>Første pasient kan henvises 1. januar 2019</a:t>
            </a:r>
          </a:p>
          <a:p>
            <a:pPr marL="0" indent="0">
              <a:buNone/>
            </a:pPr>
            <a:endParaRPr lang="nb-NO" sz="4800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sz="6000" dirty="0"/>
              <a:t> 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25D09E-D941-4FF8-974A-8E146A1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4ECA5D-8505-4EAF-A058-3AE510A7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6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9862094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C1B5DB-D9EE-4B00-8AAC-2C20DBE32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3" y="244876"/>
            <a:ext cx="21032788" cy="1556215"/>
          </a:xfrm>
        </p:spPr>
        <p:txBody>
          <a:bodyPr/>
          <a:lstStyle/>
          <a:p>
            <a:r>
              <a:rPr lang="nb-NO" dirty="0"/>
              <a:t>Hvor står kodebeskrivelsene?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67E738-2A00-40FD-80C8-5AB5B54DE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1" y="2022765"/>
            <a:ext cx="21326475" cy="9259342"/>
          </a:xfrm>
        </p:spPr>
        <p:txBody>
          <a:bodyPr/>
          <a:lstStyle/>
          <a:p>
            <a:r>
              <a:rPr lang="nb-NO" dirty="0"/>
              <a:t>nederst under hver fase/ hvert kapittel, og samlet i nest siste kapittel</a:t>
            </a:r>
          </a:p>
          <a:p>
            <a:endParaRPr lang="nb-NO" dirty="0"/>
          </a:p>
          <a:p>
            <a:pPr marL="0" indent="0">
              <a:buNone/>
            </a:pPr>
            <a:r>
              <a:rPr lang="nb-NO" dirty="0"/>
              <a:t> 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BB6AD5A-5D3C-4C23-865F-3D1BEC806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2C97A2E-A73B-4EB1-9ECE-F46038BF9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60</a:t>
            </a:fld>
            <a:endParaRPr lang="nn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B6C645-4AE3-48DD-8ABD-96FDAC09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411" y="3184124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927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29AF07-9E11-4B01-A450-CCCDD27F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Opplæring for registrering av nye forløpskoder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1F9333D-681F-4F00-B9E3-12BAA2D26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5400" dirty="0"/>
              <a:t>Hvert RHF og HF er ansvarlig for opplæring for registrering av koder</a:t>
            </a:r>
          </a:p>
          <a:p>
            <a:endParaRPr lang="nb-NO" sz="5400" dirty="0"/>
          </a:p>
          <a:p>
            <a:r>
              <a:rPr lang="nb-NO" sz="5400" dirty="0"/>
              <a:t>Helsedirektoratet vil invitere til en samling</a:t>
            </a:r>
          </a:p>
          <a:p>
            <a:pPr lvl="2"/>
            <a:r>
              <a:rPr lang="nb-NO" sz="5400" dirty="0"/>
              <a:t>Lik praksis for registrering</a:t>
            </a:r>
            <a:endParaRPr lang="nb-NO" sz="5400" dirty="0">
              <a:highlight>
                <a:srgbClr val="FFFF00"/>
              </a:highlight>
            </a:endParaRPr>
          </a:p>
          <a:p>
            <a:pPr lvl="2"/>
            <a:r>
              <a:rPr lang="nb-NO" sz="5400" dirty="0"/>
              <a:t>Når sette kodene</a:t>
            </a:r>
          </a:p>
          <a:p>
            <a:pPr lvl="2"/>
            <a:r>
              <a:rPr lang="nb-NO" sz="5400" dirty="0"/>
              <a:t>Tolke kodebeskrivelsene mest mulig likt- forstå innholdet i kodene</a:t>
            </a:r>
          </a:p>
          <a:p>
            <a:endParaRPr lang="nb-NO" sz="5400" dirty="0"/>
          </a:p>
          <a:p>
            <a:endParaRPr lang="nb-NO" sz="5400" dirty="0"/>
          </a:p>
          <a:p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7414E85-77D7-4A6D-A390-3D2942FD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BE46E011-CFC1-473F-9EA1-FBECA1A85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61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7525615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83F0CB-42AC-4538-BA04-D4E0C12DB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561" y="1884405"/>
            <a:ext cx="5581771" cy="1692771"/>
          </a:xfrm>
        </p:spPr>
        <p:txBody>
          <a:bodyPr/>
          <a:lstStyle/>
          <a:p>
            <a:r>
              <a:rPr lang="nb-NO" dirty="0"/>
              <a:t>Rapportering til  NPR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B6483E8-F7AA-4D0C-9803-4134EE6DCC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sz="5400" dirty="0"/>
              <a:t>Mulig å registrere koder fra 01.01.19</a:t>
            </a:r>
          </a:p>
          <a:p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1201F1E-B67A-45E3-B022-24C93F9B6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sz="5400" dirty="0"/>
              <a:t>Klinikkene får månedlig tilbakemelding fra NPR</a:t>
            </a:r>
          </a:p>
          <a:p>
            <a:pPr lvl="1"/>
            <a:r>
              <a:rPr lang="nb-NO" sz="4800" dirty="0"/>
              <a:t>Se egne data</a:t>
            </a:r>
          </a:p>
          <a:p>
            <a:pPr lvl="1"/>
            <a:r>
              <a:rPr lang="nb-NO" sz="4800" dirty="0"/>
              <a:t>Kvalitetsforbedring</a:t>
            </a:r>
          </a:p>
          <a:p>
            <a:pPr lvl="1"/>
            <a:endParaRPr lang="nb-NO" sz="4800" dirty="0"/>
          </a:p>
          <a:p>
            <a:pPr lvl="1"/>
            <a:endParaRPr lang="nb-NO" sz="4800" dirty="0"/>
          </a:p>
          <a:p>
            <a:r>
              <a:rPr lang="nb-NO" sz="5400" dirty="0"/>
              <a:t>Egne forløpskoder</a:t>
            </a:r>
          </a:p>
          <a:p>
            <a:r>
              <a:rPr lang="nb-NO" sz="5400" dirty="0"/>
              <a:t>	Hvilket forløp</a:t>
            </a:r>
          </a:p>
          <a:p>
            <a:r>
              <a:rPr lang="nb-NO" sz="5400" dirty="0"/>
              <a:t>	Hendelser med utfall</a:t>
            </a:r>
          </a:p>
          <a:p>
            <a:pPr lvl="1"/>
            <a:endParaRPr lang="nb-NO" dirty="0"/>
          </a:p>
          <a:p>
            <a:r>
              <a:rPr lang="nb-NO" sz="5400" dirty="0"/>
              <a:t>Danner grunnlaget for indikatorer</a:t>
            </a:r>
          </a:p>
          <a:p>
            <a:endParaRPr lang="nb-NO" sz="5400" dirty="0"/>
          </a:p>
          <a:p>
            <a:r>
              <a:rPr lang="nb-NO" sz="5400" dirty="0"/>
              <a:t>	</a:t>
            </a:r>
          </a:p>
          <a:p>
            <a:r>
              <a:rPr lang="nb-NO" sz="5400" dirty="0"/>
              <a:t>	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3912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nb-NO" sz="4400" b="1" dirty="0"/>
              <a:t>Angis med dato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10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b="1" dirty="0"/>
              <a:t>For alle pakkeforløp</a:t>
            </a:r>
            <a:r>
              <a:rPr lang="nb-NO" dirty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/>
          </a:p>
          <a:p>
            <a:r>
              <a:rPr lang="nb-NO" b="1" dirty="0"/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943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61071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87405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5323C0-86F8-45CD-AE15-6E47F6A3F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 av klinisk beslutning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5826420-1F6C-4348-85BA-B573B55968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753418-FFFC-49C3-9311-CCF0CFBE2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utvidet utredning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innen psykisk helsevern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innen TSB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fra annen spesialisthelsetjeneste (ikke psykisk helsevern eller TSB)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behandling og/eller oppfølging fra fastlege, kommunal helse- og omsorgstjeneste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behov for oppfølging fra andre instanser som NAV, PPT, arbeidsgiver, skole, barnevern mm.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ikke behov for videre behandling og/eller oppfølging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358466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83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BD88C-A563-41FE-8B19-C557052D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 av samarbeidsmøte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EFBE6EA-7C4A-4AA6-A952-801174EC46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C81C594-A529-476C-83FE-5CD138342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r>
              <a:rPr lang="nb-NO" dirty="0"/>
              <a:t>Gjennomført møte</a:t>
            </a:r>
          </a:p>
          <a:p>
            <a:endParaRPr lang="nb-NO" dirty="0"/>
          </a:p>
          <a:p>
            <a:r>
              <a:rPr lang="nb-NO" dirty="0"/>
              <a:t>Vurdert ikke behov for møte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8750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6176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30AABF-2314-47E9-829E-E628E4EE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Trinnvis implementering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588C26-846A-4DC7-8AF7-1A1511E3D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21326475" cy="884821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endParaRPr lang="nb-NO" sz="11400" b="1" dirty="0"/>
          </a:p>
          <a:p>
            <a:pPr marL="0" indent="0">
              <a:buNone/>
            </a:pPr>
            <a:r>
              <a:rPr lang="nb-NO" sz="12000" b="1" dirty="0"/>
              <a:t>Tilstandsspesifikke pakkeforløp fra desember 2018</a:t>
            </a:r>
          </a:p>
          <a:p>
            <a:pPr marL="0" indent="0">
              <a:buNone/>
            </a:pPr>
            <a:endParaRPr lang="nb-NO" sz="12000" dirty="0"/>
          </a:p>
          <a:p>
            <a:pPr lvl="1">
              <a:lnSpc>
                <a:spcPct val="120000"/>
              </a:lnSpc>
            </a:pPr>
            <a:r>
              <a:rPr lang="nb-NO" sz="12000" dirty="0"/>
              <a:t>mistanke om psykoseutvikling og psykoselidelser</a:t>
            </a:r>
          </a:p>
          <a:p>
            <a:pPr lvl="1">
              <a:lnSpc>
                <a:spcPct val="120000"/>
              </a:lnSpc>
            </a:pPr>
            <a:r>
              <a:rPr lang="nb-NO" sz="12000" dirty="0"/>
              <a:t>utredning og behandling av tvangslidelse (OCD)</a:t>
            </a:r>
          </a:p>
          <a:p>
            <a:pPr lvl="1">
              <a:lnSpc>
                <a:spcPct val="120000"/>
              </a:lnSpc>
            </a:pPr>
            <a:r>
              <a:rPr lang="nb-NO" sz="12000" dirty="0"/>
              <a:t>spiseforstyrrelser hos barn og unge</a:t>
            </a:r>
          </a:p>
          <a:p>
            <a:pPr lvl="1">
              <a:lnSpc>
                <a:spcPct val="120000"/>
              </a:lnSpc>
            </a:pPr>
            <a:endParaRPr lang="nb-NO" sz="12000" dirty="0"/>
          </a:p>
          <a:p>
            <a:pPr lvl="1"/>
            <a:endParaRPr lang="nb-NO" sz="12000" dirty="0"/>
          </a:p>
          <a:p>
            <a:pPr marL="0" indent="0">
              <a:buNone/>
            </a:pPr>
            <a:r>
              <a:rPr lang="nb-NO" sz="12000" i="1" dirty="0"/>
              <a:t>Første pasient kan henvises 15. februar 2019</a:t>
            </a:r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4000" i="1" dirty="0"/>
          </a:p>
          <a:p>
            <a:pPr marL="0" indent="0">
              <a:buNone/>
            </a:pPr>
            <a:endParaRPr lang="nb-NO" sz="5400" i="1" dirty="0"/>
          </a:p>
          <a:p>
            <a:pPr marL="0" indent="0">
              <a:buNone/>
            </a:pPr>
            <a:endParaRPr lang="nb-NO" i="1" dirty="0"/>
          </a:p>
          <a:p>
            <a:pPr marL="0" indent="0">
              <a:buNone/>
            </a:pPr>
            <a:r>
              <a:rPr lang="nb-NO" sz="6000" dirty="0"/>
              <a:t> 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4825D09E-D941-4FF8-974A-8E146A11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24ECA5D-8505-4EAF-A058-3AE510A7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9633779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04F6E0-3A7C-45CF-B0B3-ED1CF7507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Utfall av utført aktivitet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AAAE611-3CB6-4B60-A9E0-66BA40346A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57C1B15-FDE3-4832-A891-C2E464523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6238" y="1296161"/>
            <a:ext cx="15439586" cy="11784840"/>
          </a:xfrm>
        </p:spPr>
        <p:txBody>
          <a:bodyPr>
            <a:normAutofit/>
          </a:bodyPr>
          <a:lstStyle/>
          <a:p>
            <a:r>
              <a:rPr lang="nb-NO" b="1" dirty="0"/>
              <a:t>For alle pakkeforløp</a:t>
            </a:r>
            <a:r>
              <a:rPr lang="nb-NO" dirty="0"/>
              <a:t>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pasient og/eller foreldre og eventuelt pårørende er involvert i utarbeidelse av behandlingsplan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pasient og/eller foreldre og eventuelt pårørende er informert om de ulike behandlingsformer enheten tilbyr for aktuell lidelse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dirty="0"/>
          </a:p>
          <a:p>
            <a:pPr marL="685800" indent="-685800">
              <a:buFont typeface="Arial" panose="020B0604020202020204" pitchFamily="34" charset="0"/>
              <a:buChar char="•"/>
            </a:pPr>
            <a:endParaRPr lang="nb-NO" dirty="0"/>
          </a:p>
          <a:p>
            <a:r>
              <a:rPr lang="nb-NO" b="1" dirty="0"/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brukt feedbackverktøy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familiebasert behandling spesifikt for spiseforstyrrelser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eksponeringsterapi for tvangslidelse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legemiddelbehandling for tvangslidelse	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brukt standardisert verktøy for måling av symptom og/eller funksjon	</a:t>
            </a:r>
          </a:p>
          <a:p>
            <a:r>
              <a:rPr lang="nb-NO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01420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C8CD5E-F886-4C6F-993C-6B811EA8A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Hendelser i forløp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B7A6C0-9AA6-4C55-AF63-0839F25B3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Hendelser med mulige utfall</a:t>
            </a:r>
          </a:p>
          <a:p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1C00473-8E34-4FA6-B394-CB17178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1702" y="1296161"/>
            <a:ext cx="15439586" cy="10063258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alle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pakkeforløp start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første fremmøte i pakkeforløpet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klinisk beslutning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evalueringspunkt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tilbakemelding til henviser og fastlege sendt underveis i pakkeforløpet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samarbeidsmøte med relevante instanser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/>
              <a:t>utført aktivitet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400" b="1" dirty="0">
                <a:solidFill>
                  <a:srgbClr val="FF0000"/>
                </a:solidFill>
              </a:rPr>
              <a:t>avslutning av pakkeforløp </a:t>
            </a:r>
          </a:p>
          <a:p>
            <a:endParaRPr lang="nb-NO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nb-NO" dirty="0">
                <a:solidFill>
                  <a:schemeClr val="bg1">
                    <a:lumMod val="65000"/>
                  </a:schemeClr>
                </a:solidFill>
              </a:rPr>
              <a:t>For noen pakkeforløp: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avrusning døgn avsluttet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OCD-behandling avsluttet 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sz="4000" dirty="0">
                <a:solidFill>
                  <a:schemeClr val="bg1">
                    <a:lumMod val="65000"/>
                  </a:schemeClr>
                </a:solidFill>
              </a:rPr>
              <a:t>start på symptomer på psykose 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97639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875F37-6321-4776-ABC2-CCDA2B4FA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Utfall av avslutning av pakkeforløp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EB93752-E0E2-49CD-954D-31513FA51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ACC049-B757-442B-A601-F80DB81C2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avbrudd etter pasientens/foresattes eget ønske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avslutning av andre årsaker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avslutning av gjennomført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skal ikke i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avbrudd fordi pasienten ikke har møtt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overført til annet helseforetak/ privat behandlingssted for videreføring av pågående pakkeforløp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overført til annet pakkeforløp innen psykisk helse eller rus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nb-NO" dirty="0"/>
              <a:t>rett til helsehjelp ikke innvilget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718657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B00FE2-D908-4D23-9B48-794CE0A6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6000" dirty="0"/>
              <a:t>Indikatorer - dashbord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60A4AB3-FD2D-482F-B9C6-F7F8774D5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3" y="3835400"/>
            <a:ext cx="10244137" cy="8848213"/>
          </a:xfrm>
        </p:spPr>
        <p:txBody>
          <a:bodyPr>
            <a:normAutofit fontScale="92500"/>
          </a:bodyPr>
          <a:lstStyle/>
          <a:p>
            <a:pPr marL="360000" lvl="1" indent="0">
              <a:buNone/>
            </a:pPr>
            <a:r>
              <a:rPr lang="nb-NO" sz="5400" dirty="0"/>
              <a:t>Følge utvikling i egen klinikk</a:t>
            </a:r>
          </a:p>
          <a:p>
            <a:pPr marL="360000" lvl="1" indent="0">
              <a:buNone/>
            </a:pPr>
            <a:endParaRPr lang="nb-NO" sz="5400" dirty="0"/>
          </a:p>
          <a:p>
            <a:pPr lvl="1"/>
            <a:r>
              <a:rPr lang="nb-NO" sz="5400" dirty="0"/>
              <a:t>publiseres månedlig</a:t>
            </a:r>
          </a:p>
          <a:p>
            <a:pPr lvl="1"/>
            <a:endParaRPr lang="nb-NO" sz="5400" dirty="0"/>
          </a:p>
          <a:p>
            <a:pPr lvl="1"/>
            <a:r>
              <a:rPr lang="nb-NO" sz="5400" dirty="0"/>
              <a:t>lokalt kvalitetsforbedringsarbeid</a:t>
            </a:r>
          </a:p>
          <a:p>
            <a:pPr marL="360000" lvl="1" indent="0">
              <a:buNone/>
            </a:pPr>
            <a:endParaRPr lang="nb-NO" sz="5400" dirty="0"/>
          </a:p>
          <a:p>
            <a:pPr lvl="1"/>
            <a:r>
              <a:rPr lang="nb-NO" sz="5400" dirty="0"/>
              <a:t>tilgjengelig for RHF, HF og klinikker månedlig</a:t>
            </a:r>
          </a:p>
          <a:p>
            <a:pPr lvl="1"/>
            <a:endParaRPr lang="nb-NO" sz="5400" dirty="0"/>
          </a:p>
          <a:p>
            <a:pPr lvl="1"/>
            <a:r>
              <a:rPr lang="nb-NO" sz="5400" dirty="0"/>
              <a:t>første offentlige publisering av resultater: 30.05.19</a:t>
            </a:r>
          </a:p>
          <a:p>
            <a:pPr lvl="1"/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pPr marL="0" indent="0">
              <a:buNone/>
            </a:pPr>
            <a:endParaRPr lang="nb-NO" dirty="0"/>
          </a:p>
          <a:p>
            <a:pPr lvl="1"/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74DA40F-F598-4080-AAA0-30A235A47AA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5400" dirty="0"/>
              <a:t>Noen nye nasjonale kvalitetsindikatorer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følge med på om vi når målene</a:t>
            </a:r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endParaRPr lang="nb-NO" sz="5400" dirty="0"/>
          </a:p>
          <a:p>
            <a:pPr marL="0" indent="0">
              <a:buNone/>
            </a:pPr>
            <a:r>
              <a:rPr lang="nb-NO" sz="5400" dirty="0"/>
              <a:t>Offentlig publisering tre ganger </a:t>
            </a:r>
          </a:p>
          <a:p>
            <a:pPr marL="0" indent="0">
              <a:buNone/>
            </a:pPr>
            <a:r>
              <a:rPr lang="nb-NO" sz="5400" dirty="0"/>
              <a:t>i året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438E10A-B41E-407E-9772-462CE3E5DE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46227" y="631825"/>
            <a:ext cx="10799486" cy="2315021"/>
          </a:xfrm>
        </p:spPr>
        <p:txBody>
          <a:bodyPr>
            <a:normAutofit/>
          </a:bodyPr>
          <a:lstStyle/>
          <a:p>
            <a:r>
              <a:rPr lang="nb-NO" sz="6000" b="1" dirty="0">
                <a:latin typeface="+mj-lt"/>
              </a:rPr>
              <a:t>Nasjonale</a:t>
            </a:r>
            <a:r>
              <a:rPr lang="nb-NO" sz="6000" b="1" dirty="0"/>
              <a:t> kvalitetsindikatorer</a:t>
            </a:r>
          </a:p>
        </p:txBody>
      </p:sp>
      <p:cxnSp>
        <p:nvCxnSpPr>
          <p:cNvPr id="7" name="Rett linje 6">
            <a:extLst>
              <a:ext uri="{FF2B5EF4-FFF2-40B4-BE49-F238E27FC236}">
                <a16:creationId xmlns:a16="http://schemas.microsoft.com/office/drawing/2014/main" id="{016FFA67-4A87-4563-A56E-ADF1DF0B39C9}"/>
              </a:ext>
            </a:extLst>
          </p:cNvPr>
          <p:cNvCxnSpPr>
            <a:cxnSpLocks/>
          </p:cNvCxnSpPr>
          <p:nvPr/>
        </p:nvCxnSpPr>
        <p:spPr>
          <a:xfrm>
            <a:off x="11448498" y="1952933"/>
            <a:ext cx="0" cy="9735484"/>
          </a:xfrm>
          <a:prstGeom prst="line">
            <a:avLst/>
          </a:prstGeom>
          <a:ln w="1270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8377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4E9B5D3-BED3-4ABF-99C7-BB65B16055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DABD5A84-ABCB-407D-BA7E-4E3E400C3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Involvering i utarbeidelse av behandlingsplan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540869A-D64B-4EFF-9310-78A13CDFFE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Informasjon om behandlingsformer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C31353D-E742-4E7A-AFA5-99E85BA4F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76171576-5252-4778-894A-6EE66C6C305E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Medvirkning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27106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E42E75C-4A47-4417-9E40-9A9931B843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0FFD862-812C-4EAE-B992-215936099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Ikke rett til helsehjelp</a:t>
            </a:r>
          </a:p>
          <a:p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9C71A49-C2F8-4152-8EC1-5E16E65C09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B4C15D2-5FCB-40DE-9E04-5E6456C68256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Pasientrettigheter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09209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95A6AEB-5DB2-4F66-BCB7-CA84B114B7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dirty="0"/>
              <a:t>Tid for utredning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AE9434C-7C1D-4470-B955-4159CCF5AB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b-NO" dirty="0"/>
              <a:t>Tid mellom avrusning og videre behandling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84F4F32-03BF-49CF-A22A-D4D218A3AC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Evalueringspunkter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BF506F57-8660-425C-A287-CD516E46BDB1}"/>
              </a:ext>
            </a:extLst>
          </p:cNvPr>
          <p:cNvSpPr txBox="1">
            <a:spLocks/>
          </p:cNvSpPr>
          <p:nvPr/>
        </p:nvSpPr>
        <p:spPr>
          <a:xfrm>
            <a:off x="1170432" y="924433"/>
            <a:ext cx="21326475" cy="2314575"/>
          </a:xfrm>
          <a:prstGeom prst="rect">
            <a:avLst/>
          </a:prstGeom>
          <a:solidFill>
            <a:schemeClr val="accent3"/>
          </a:solidFill>
        </p:spPr>
        <p:txBody>
          <a:bodyPr vert="horz" wrap="square" lIns="0" tIns="0" rIns="0" bIns="0" rtlCol="0" anchor="b" anchorCtr="0">
            <a:noAutofit/>
          </a:bodyPr>
          <a:lstStyle>
            <a:lvl1pPr algn="l" defTabSz="1828709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sz="7000" b="1" kern="1200">
                <a:solidFill>
                  <a:srgbClr val="20202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320000"/>
              </a:lnSpc>
            </a:pPr>
            <a:r>
              <a:rPr lang="nb-NO" sz="6000" dirty="0"/>
              <a:t>Forløpstider</a:t>
            </a:r>
            <a:endParaRPr lang="nb-NO" altLang="nb-NO" sz="6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3883913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FCBE200A-1300-4D8B-BF8A-DDB5BB92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 måling og evaluering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718B9752-FBC6-4103-8E2F-B0C969AD9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Vil følge med på om målene blir oppnådd</a:t>
            </a:r>
          </a:p>
          <a:p>
            <a:endParaRPr lang="nb-NO" dirty="0"/>
          </a:p>
          <a:p>
            <a:r>
              <a:rPr lang="nb-NO" dirty="0"/>
              <a:t>Benytter flere ulike datakilder</a:t>
            </a:r>
          </a:p>
          <a:p>
            <a:endParaRPr lang="nb-NO" dirty="0"/>
          </a:p>
          <a:p>
            <a:r>
              <a:rPr lang="nb-NO" dirty="0"/>
              <a:t>Ulike publiseringer til ulike formål og målgrupper</a:t>
            </a:r>
          </a:p>
          <a:p>
            <a:endParaRPr lang="nb-NO" dirty="0"/>
          </a:p>
          <a:p>
            <a:r>
              <a:rPr lang="nb-NO" dirty="0"/>
              <a:t>Opplæring for registrering av koder</a:t>
            </a:r>
          </a:p>
          <a:p>
            <a:endParaRPr lang="nb-NO" dirty="0"/>
          </a:p>
          <a:p>
            <a:r>
              <a:rPr lang="nb-NO" dirty="0"/>
              <a:t>Ekstern evaluering</a:t>
            </a:r>
          </a:p>
          <a:p>
            <a:pPr lvl="1"/>
            <a:r>
              <a:rPr lang="nb-NO" dirty="0"/>
              <a:t>Mest mulig helhetlig bilde av utviklingen</a:t>
            </a:r>
          </a:p>
          <a:p>
            <a:pPr lvl="1"/>
            <a:r>
              <a:rPr lang="nb-NO" dirty="0"/>
              <a:t>Årlige evalueringsrapporter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24813DC-95FC-4EEE-B83B-7F64FA6C4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874EF0A-B456-48CC-BBC3-9A74D94B3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77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4171301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DF96888F-95F1-4121-A913-1C54F96DC273}"/>
              </a:ext>
            </a:extLst>
          </p:cNvPr>
          <p:cNvSpPr txBox="1"/>
          <p:nvPr/>
        </p:nvSpPr>
        <p:spPr>
          <a:xfrm>
            <a:off x="2590006" y="8095129"/>
            <a:ext cx="19202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solidFill>
                  <a:schemeClr val="bg1"/>
                </a:solidFill>
              </a:rPr>
              <a:t>Epost:</a:t>
            </a:r>
          </a:p>
          <a:p>
            <a:pPr algn="ctr"/>
            <a:r>
              <a:rPr lang="nb-NO" sz="8000" dirty="0">
                <a:solidFill>
                  <a:schemeClr val="bg1"/>
                </a:solidFill>
              </a:rPr>
              <a:t>pakkeforlop.psykiskhelse.rus@helsedir.no</a:t>
            </a:r>
            <a:br>
              <a:rPr lang="nb-NO" sz="8000" dirty="0">
                <a:solidFill>
                  <a:schemeClr val="bg1"/>
                </a:solidFill>
              </a:rPr>
            </a:br>
            <a:r>
              <a:rPr lang="nb-NO" sz="8000" dirty="0">
                <a:solidFill>
                  <a:schemeClr val="bg1"/>
                </a:solidFill>
              </a:rPr>
              <a:t/>
            </a:r>
            <a:br>
              <a:rPr lang="nb-NO" sz="8000" dirty="0">
                <a:solidFill>
                  <a:schemeClr val="bg1"/>
                </a:solidFill>
              </a:rPr>
            </a:br>
            <a:endParaRPr lang="nb-NO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1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EA29A3D-1A76-49D3-BC58-A69ACC2A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Pakkeforløp må sees i en større sammenheng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7B2D14-0BFC-490F-AF14-C144900DE4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Strategien «Mestre hele livet»</a:t>
            </a:r>
          </a:p>
          <a:p>
            <a:endParaRPr lang="nb-NO" sz="5400" dirty="0"/>
          </a:p>
          <a:p>
            <a:r>
              <a:rPr lang="nb-NO" sz="5400" dirty="0"/>
              <a:t>Ny helse- og sykehusplan</a:t>
            </a:r>
          </a:p>
          <a:p>
            <a:pPr marL="0" indent="0">
              <a:buNone/>
            </a:pPr>
            <a:endParaRPr lang="nb-NO" sz="5400" dirty="0"/>
          </a:p>
          <a:p>
            <a:r>
              <a:rPr lang="nb-NO" sz="5400" dirty="0"/>
              <a:t>Opptrappingsplan barn og unges psykiske helse</a:t>
            </a:r>
          </a:p>
          <a:p>
            <a:endParaRPr lang="nb-NO" sz="5400" dirty="0"/>
          </a:p>
          <a:p>
            <a:r>
              <a:rPr lang="nb-NO" sz="5400" dirty="0"/>
              <a:t>Opptrappingsplan på rusfeltet</a:t>
            </a:r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55771B4-BE45-41A7-AA7A-D138B5BF03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4042572" y="3603172"/>
            <a:ext cx="7507627" cy="8152326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F0953235-891A-4849-AD33-F1C5FF17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/>
              <a:t>Helsedirektoratet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A55F4D-ADA9-4C84-BB87-232256E0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0A82E-6091-4B79-BDC9-9FEC8E0D8D32}" type="slidenum">
              <a:rPr lang="nn-NO" smtClean="0"/>
              <a:t>8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8061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7C292-F487-BA44-8B08-A8EE68B1D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sz="9000" dirty="0"/>
              <a:t>Innhold i pakkeforløp – sentrale elementer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1ABD3-D737-BB4B-A25D-BE380BA7558C}"/>
              </a:ext>
            </a:extLst>
          </p:cNvPr>
          <p:cNvSpPr txBox="1">
            <a:spLocks/>
          </p:cNvSpPr>
          <p:nvPr/>
        </p:nvSpPr>
        <p:spPr>
          <a:xfrm>
            <a:off x="1522414" y="6213681"/>
            <a:ext cx="18665638" cy="630942"/>
          </a:xfrm>
          <a:prstGeom prst="rect">
            <a:avLst/>
          </a:prstGeom>
        </p:spPr>
        <p:txBody>
          <a:bodyPr/>
          <a:lstStyle>
            <a:lvl1pPr marL="36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5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40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2pPr>
            <a:lvl3pPr marL="108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3pPr>
            <a:lvl4pPr marL="144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2020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/>
            </a:r>
            <a:br>
              <a:rPr lang="nb-NO" dirty="0">
                <a:solidFill>
                  <a:schemeClr val="bg1"/>
                </a:solidFill>
              </a:rPr>
            </a:br>
            <a:endParaRPr lang="nb-NO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B855F2-1AFF-F44E-B4D7-4CFCE8CC3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438" y="-1127230"/>
            <a:ext cx="15972959" cy="1597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69264"/>
      </p:ext>
    </p:extLst>
  </p:cSld>
  <p:clrMapOvr>
    <a:masterClrMapping/>
  </p:clrMapOvr>
</p:sld>
</file>

<file path=ppt/theme/theme1.xml><?xml version="1.0" encoding="utf-8"?>
<a:theme xmlns:a="http://schemas.openxmlformats.org/drawingml/2006/main" name="Helsedirektoratet 2018">
  <a:themeElements>
    <a:clrScheme name="Office">
      <a:dk1>
        <a:sysClr val="windowText" lastClr="000000"/>
      </a:dk1>
      <a:lt1>
        <a:sysClr val="window" lastClr="FFFFFF"/>
      </a:lt1>
      <a:dk2>
        <a:srgbClr val="19516A"/>
      </a:dk2>
      <a:lt2>
        <a:srgbClr val="DEDEDE"/>
      </a:lt2>
      <a:accent1>
        <a:srgbClr val="19516A"/>
      </a:accent1>
      <a:accent2>
        <a:srgbClr val="2A80A6"/>
      </a:accent2>
      <a:accent3>
        <a:srgbClr val="76C499"/>
      </a:accent3>
      <a:accent4>
        <a:srgbClr val="3C6558"/>
      </a:accent4>
      <a:accent5>
        <a:srgbClr val="70486C"/>
      </a:accent5>
      <a:accent6>
        <a:srgbClr val="EE9100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20202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dir_PPT.potx" id="{53CAD5B0-8F52-46F6-8DF6-4227CD79867C}" vid="{8EEA90BA-255F-4F81-9BEF-99CCFBC0B7D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NSPRollUpIngress xmlns="2b736855-fd40-4ef5-b84c-7e050bd66b15" xsi:nil="true"/>
    <PublishingExpirationDate xmlns="http://schemas.microsoft.com/sharepoint/v3" xsi:nil="true"/>
    <TaxKeywordTaxHTField xmlns="2b736855-fd40-4ef5-b84c-7e050bd66b15">
      <Terms xmlns="http://schemas.microsoft.com/office/infopath/2007/PartnerControls"/>
    </TaxKeywordTaxHTField>
    <PublishingStartDate xmlns="http://schemas.microsoft.com/sharepoint/v3" xsi:nil="true"/>
    <TaxCatchAll xmlns="2b736855-fd40-4ef5-b84c-7e050bd66b15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E8FC6395DAEC4C9DBB8BABEEB1C582" ma:contentTypeVersion="24" ma:contentTypeDescription="Opprett et nytt dokument." ma:contentTypeScope="" ma:versionID="e6525ca7107ce28b136ddde95b403c2c">
  <xsd:schema xmlns:xsd="http://www.w3.org/2001/XMLSchema" xmlns:xs="http://www.w3.org/2001/XMLSchema" xmlns:p="http://schemas.microsoft.com/office/2006/metadata/properties" xmlns:ns1="http://schemas.microsoft.com/sharepoint/v3" xmlns:ns2="2b736855-fd40-4ef5-b84c-7e050bd66b15" targetNamespace="http://schemas.microsoft.com/office/2006/metadata/properties" ma:root="true" ma:fieldsID="b4b6b1f29b8685c1775d7e20df322222" ns1:_="" ns2:_="">
    <xsd:import namespace="http://schemas.microsoft.com/sharepoint/v3"/>
    <xsd:import namespace="2b736855-fd40-4ef5-b84c-7e050bd66b15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14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736855-fd40-4ef5-b84c-7e050bd66b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da79b1bc-8501-45f1-a10b-26f75f2860bf}" ma:internalName="TaxCatchAll" ma:showField="CatchAllData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da79b1bc-8501-45f1-a10b-26f75f2860bf}" ma:internalName="TaxCatchAllLabel" ma:readOnly="true" ma:showField="CatchAllDataLabel" ma:web="2b736855-fd40-4ef5-b84c-7e050bd66b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2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F179EB-53AD-4798-8CB7-15AD3EB3B3FC}"/>
</file>

<file path=customXml/itemProps2.xml><?xml version="1.0" encoding="utf-8"?>
<ds:datastoreItem xmlns:ds="http://schemas.openxmlformats.org/officeDocument/2006/customXml" ds:itemID="{41978D93-B8A2-4BC5-A09D-F5D215E4974F}"/>
</file>

<file path=customXml/itemProps3.xml><?xml version="1.0" encoding="utf-8"?>
<ds:datastoreItem xmlns:ds="http://schemas.openxmlformats.org/officeDocument/2006/customXml" ds:itemID="{7987B3B3-2073-4278-BCCF-8F8A671A269E}"/>
</file>

<file path=docProps/app.xml><?xml version="1.0" encoding="utf-8"?>
<Properties xmlns="http://schemas.openxmlformats.org/officeDocument/2006/extended-properties" xmlns:vt="http://schemas.openxmlformats.org/officeDocument/2006/docPropsVTypes">
  <Template>Helsedirektoratet 2018</Template>
  <TotalTime>4430</TotalTime>
  <Words>2656</Words>
  <Application>Microsoft Office PowerPoint</Application>
  <PresentationFormat>Egendefinert</PresentationFormat>
  <Paragraphs>853</Paragraphs>
  <Slides>78</Slides>
  <Notes>74</Notes>
  <HiddenSlides>3</HiddenSlides>
  <MMClips>1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78</vt:i4>
      </vt:variant>
    </vt:vector>
  </HeadingPairs>
  <TitlesOfParts>
    <vt:vector size="85" baseType="lpstr">
      <vt:lpstr>ＭＳ Ｐゴシック</vt:lpstr>
      <vt:lpstr>Arial</vt:lpstr>
      <vt:lpstr>Calibri</vt:lpstr>
      <vt:lpstr>Georgia</vt:lpstr>
      <vt:lpstr>Lato</vt:lpstr>
      <vt:lpstr>Wingdings</vt:lpstr>
      <vt:lpstr>Helsedirektoratet 2018</vt:lpstr>
      <vt:lpstr>PowerPoint-presentasjon</vt:lpstr>
      <vt:lpstr>Nå kommer pakkeforløpene!</vt:lpstr>
      <vt:lpstr>Utfordringer</vt:lpstr>
      <vt:lpstr>Mål</vt:lpstr>
      <vt:lpstr>Sentrale områder</vt:lpstr>
      <vt:lpstr>Trinnvis implementering</vt:lpstr>
      <vt:lpstr>Trinnvis implementering</vt:lpstr>
      <vt:lpstr>Pakkeforløp må sees i en større sammenheng</vt:lpstr>
      <vt:lpstr>Innhold i pakkeforløp – sentrale elementer</vt:lpstr>
      <vt:lpstr>PowerPoint-presentasjon</vt:lpstr>
      <vt:lpstr>Henvisning og start</vt:lpstr>
      <vt:lpstr>Individuell tilpasning</vt:lpstr>
      <vt:lpstr>Kartlegging og henvisning</vt:lpstr>
      <vt:lpstr>Dialog med pasient  og pårørende</vt:lpstr>
      <vt:lpstr>Start pakkeforløp</vt:lpstr>
      <vt:lpstr>Forløpskoordinering</vt:lpstr>
      <vt:lpstr>Generell informasjon</vt:lpstr>
      <vt:lpstr>Kartlegging og utredning</vt:lpstr>
      <vt:lpstr>Første samtale</vt:lpstr>
      <vt:lpstr>Utredning</vt:lpstr>
      <vt:lpstr>Basisutredning</vt:lpstr>
      <vt:lpstr>Basisutredning</vt:lpstr>
      <vt:lpstr>Utvidet utredning</vt:lpstr>
      <vt:lpstr>Vurdering og beslutning</vt:lpstr>
      <vt:lpstr>Behandling, avslutning og videre oppfølging</vt:lpstr>
      <vt:lpstr>Planlegging av behandlingen</vt:lpstr>
      <vt:lpstr>Behandlingsplan</vt:lpstr>
      <vt:lpstr>Somatisk helse</vt:lpstr>
      <vt:lpstr>Behandling – tilbakemelding og avbrudd</vt:lpstr>
      <vt:lpstr>Behandling – samhandling</vt:lpstr>
      <vt:lpstr>Evalueringspunkter</vt:lpstr>
      <vt:lpstr>Avslutning i spesialisthelsetjenesten</vt:lpstr>
      <vt:lpstr>Avsluttende samtale</vt:lpstr>
      <vt:lpstr>PowerPoint-presentasjon</vt:lpstr>
      <vt:lpstr>Brukerinvolvering i pakkeforløpene</vt:lpstr>
      <vt:lpstr>PasOpp-undersøkelse 2017</vt:lpstr>
      <vt:lpstr> Brukermedvirkning  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Litt fakta om pårørende</vt:lpstr>
      <vt:lpstr>PowerPoint-presentasjon</vt:lpstr>
      <vt:lpstr>Hvor ønsker du hjelp?</vt:lpstr>
      <vt:lpstr>PowerPoint-presentasjon</vt:lpstr>
      <vt:lpstr>«Samarbeid er å jobbe sammen med andre for å oppnå felles mål»</vt:lpstr>
      <vt:lpstr>Pårørende og barn som pårørende</vt:lpstr>
      <vt:lpstr>Måling og evaluering</vt:lpstr>
      <vt:lpstr>Formålet med måling og evaluering</vt:lpstr>
      <vt:lpstr>Benytter flere ulike datakilder</vt:lpstr>
      <vt:lpstr>Ulike datakilder</vt:lpstr>
      <vt:lpstr>PowerPoint-presentasjon</vt:lpstr>
      <vt:lpstr>PowerPoint-presentasjon</vt:lpstr>
      <vt:lpstr>Rapportering til  NPR</vt:lpstr>
      <vt:lpstr>Hvor står kodebeskrivelsene?</vt:lpstr>
      <vt:lpstr>Opplæring for registrering av nye forløpskoder</vt:lpstr>
      <vt:lpstr>Rapportering til  NPR</vt:lpstr>
      <vt:lpstr>Hendelser i forløp </vt:lpstr>
      <vt:lpstr>Hendelser i forløp </vt:lpstr>
      <vt:lpstr>Hendelser i forløp </vt:lpstr>
      <vt:lpstr>Utfall av klinisk beslutning</vt:lpstr>
      <vt:lpstr>Hendelser i forløp </vt:lpstr>
      <vt:lpstr>Utfall av samarbeidsmøte</vt:lpstr>
      <vt:lpstr>Hendelser i forløp </vt:lpstr>
      <vt:lpstr>Utfall av utført aktivitet</vt:lpstr>
      <vt:lpstr>Hendelser i forløp </vt:lpstr>
      <vt:lpstr>Utfall av avslutning av pakkeforløp</vt:lpstr>
      <vt:lpstr>Indikatorer - dashbord</vt:lpstr>
      <vt:lpstr>PowerPoint-presentasjon</vt:lpstr>
      <vt:lpstr>PowerPoint-presentasjon</vt:lpstr>
      <vt:lpstr>PowerPoint-presentasjon</vt:lpstr>
      <vt:lpstr>Oppsummering måling og evaluering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Overordnet målsetning, pakkeforløp, brukermedvirkning og måling, Helsedirektoratet </dc:title>
  <dc:creator>Christina Lind</dc:creator>
  <cp:keywords/>
  <cp:lastModifiedBy>Olsen, Anne Christine Flageborg</cp:lastModifiedBy>
  <cp:revision>277</cp:revision>
  <cp:lastPrinted>2018-10-04T10:37:11Z</cp:lastPrinted>
  <dcterms:created xsi:type="dcterms:W3CDTF">2018-05-25T12:05:22Z</dcterms:created>
  <dcterms:modified xsi:type="dcterms:W3CDTF">2018-10-22T10:23:25Z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0x01010088E8FC6395DAEC4C9DBB8BABEEB1C582</vt:lpwstr>
  </property>
  <property fmtid="{D5CDD505-2E9C-101B-9397-08002B2CF9AE}" pid="3" name="TaxKeyword">
    <vt:lpwstr/>
  </property>
</Properties>
</file>