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1" r:id="rId5"/>
    <p:sldId id="268" r:id="rId6"/>
    <p:sldId id="273" r:id="rId7"/>
    <p:sldId id="274" r:id="rId8"/>
    <p:sldId id="275" r:id="rId9"/>
    <p:sldId id="276" r:id="rId10"/>
    <p:sldId id="277" r:id="rId11"/>
    <p:sldId id="279" r:id="rId12"/>
    <p:sldId id="278" r:id="rId13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3F4FA"/>
    <a:srgbClr val="E7E9F5"/>
    <a:srgbClr val="002983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2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22.10.2018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22.10.2018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0173" cy="6515390"/>
          </a:xfrm>
          <a:prstGeom prst="rect">
            <a:avLst/>
          </a:prstGeom>
        </p:spPr>
      </p:pic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26" y="0"/>
            <a:ext cx="9440173" cy="6515390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63560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5117" cy="6053834"/>
          </a:xfrm>
          <a:prstGeom prst="rect">
            <a:avLst/>
          </a:prstGeom>
        </p:spPr>
      </p:pic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83" y="0"/>
            <a:ext cx="9095117" cy="6053834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925471" y="1549366"/>
            <a:ext cx="10233596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 smtClean="0"/>
              <a:t>KLIKK FOR Å LEGGE TIL EN </a:t>
            </a:r>
            <a:r>
              <a:rPr lang="nb-NO" dirty="0" err="1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479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dirty="0" smtClean="0"/>
              <a:t>Klikk her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10233597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 smtClean="0"/>
              <a:t>Klikk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10233597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5763197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7025217" y="1903592"/>
            <a:ext cx="4133851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5" name="Ellipse 1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på ikonet i midten for å legge til et bilde som fyller hele siden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latin typeface="+mn-lt"/>
              </a:defRPr>
            </a:lvl1pPr>
          </a:lstStyle>
          <a:p>
            <a:r>
              <a:rPr lang="nb-NO" dirty="0" smtClean="0"/>
              <a:t>Klikk for å redigere 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70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25471" y="693738"/>
            <a:ext cx="10233597" cy="10080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sette inn tittel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1" y="1790701"/>
            <a:ext cx="4990697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10021825" y="1344169"/>
            <a:ext cx="2698988" cy="4143594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800" dirty="0" smtClean="0"/>
                <a:t> </a:t>
              </a:r>
              <a:endParaRPr lang="nb-NO" sz="1800" dirty="0"/>
            </a:p>
          </p:txBody>
        </p:sp>
      </p:grpSp>
      <p:sp>
        <p:nvSpPr>
          <p:cNvPr id="9" name="Plassholder for innhold 2"/>
          <p:cNvSpPr>
            <a:spLocks noGrp="1"/>
          </p:cNvSpPr>
          <p:nvPr>
            <p:ph idx="10"/>
          </p:nvPr>
        </p:nvSpPr>
        <p:spPr>
          <a:xfrm>
            <a:off x="6163057" y="1795274"/>
            <a:ext cx="4996012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09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25456" y="6071616"/>
            <a:ext cx="28665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753" r:id="rId3"/>
    <p:sldLayoutId id="2147483689" r:id="rId4"/>
    <p:sldLayoutId id="2147483666" r:id="rId5"/>
    <p:sldLayoutId id="2147483688" r:id="rId6"/>
    <p:sldLayoutId id="2147483655" r:id="rId7"/>
    <p:sldLayoutId id="2147483727" r:id="rId8"/>
    <p:sldLayoutId id="2147483754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026613" y="743281"/>
            <a:ext cx="9530550" cy="3893374"/>
          </a:xfrm>
        </p:spPr>
        <p:txBody>
          <a:bodyPr/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 og ungdom i pakkeforløp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Linda H. Flygel Knudsen</a:t>
            </a:r>
            <a:br>
              <a:rPr lang="nb-NO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Seksjonsleder</a:t>
            </a:r>
            <a:br>
              <a:rPr lang="nb-NO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klinikk </a:t>
            </a:r>
            <a:r>
              <a:rPr lang="nb-NO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pbu</a:t>
            </a:r>
            <a:r>
              <a:rPr lang="nb-NO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291" y="2761672"/>
            <a:ext cx="4008978" cy="30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Prosess</a:t>
            </a:r>
            <a:endParaRPr lang="nb-NO" sz="28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Fire arbeidsgrupper:</a:t>
            </a:r>
          </a:p>
          <a:p>
            <a:pPr lvl="1"/>
            <a:r>
              <a:rPr lang="nb-NO" dirty="0" smtClean="0"/>
              <a:t>Generell utredning</a:t>
            </a:r>
          </a:p>
          <a:p>
            <a:pPr lvl="1"/>
            <a:r>
              <a:rPr lang="nb-NO" dirty="0" smtClean="0"/>
              <a:t>Generell behandling</a:t>
            </a:r>
          </a:p>
          <a:p>
            <a:pPr lvl="1"/>
            <a:r>
              <a:rPr lang="nb-NO" dirty="0" smtClean="0"/>
              <a:t>Behandling spiseforstyrrelser</a:t>
            </a:r>
          </a:p>
          <a:p>
            <a:pPr lvl="1"/>
            <a:r>
              <a:rPr lang="nb-NO" dirty="0" smtClean="0"/>
              <a:t>Behandling tvangslidelser (OCD)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Kunnskapsbasert tilnærming (forskning, kliniske erfaringer og brukererfaringer)</a:t>
            </a:r>
          </a:p>
          <a:p>
            <a:r>
              <a:rPr lang="nb-NO" dirty="0" smtClean="0"/>
              <a:t>Bygger på andre sentrale publikasjoner (nasjonale veiledere)</a:t>
            </a:r>
          </a:p>
          <a:p>
            <a:r>
              <a:rPr lang="nb-NO" dirty="0" smtClean="0"/>
              <a:t>Mange høringsinnspill som ble grundig gjennomgått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02" y="972672"/>
            <a:ext cx="4218914" cy="299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3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latin typeface="+mn-lt"/>
              </a:rPr>
              <a:t>Henvisning og start pakkeforløp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925470" y="1790701"/>
            <a:ext cx="6235821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Grunnlag for </a:t>
            </a:r>
            <a:r>
              <a:rPr lang="nb-NO" dirty="0" smtClean="0"/>
              <a:t>henvisning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Prioriteringsveilederen gjelder som før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Kartlegging </a:t>
            </a:r>
            <a:r>
              <a:rPr lang="nb-NO" dirty="0"/>
              <a:t>før henvisning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Dialog med pasient og </a:t>
            </a:r>
            <a:r>
              <a:rPr lang="nb-NO" dirty="0" smtClean="0"/>
              <a:t>pårørende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Informert samtykke til henvisning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Start </a:t>
            </a:r>
            <a:r>
              <a:rPr lang="nb-NO" dirty="0"/>
              <a:t>pakkeforløp: </a:t>
            </a:r>
            <a:r>
              <a:rPr lang="nb-NO" dirty="0" smtClean="0"/>
              <a:t>Koordinering</a:t>
            </a:r>
            <a:endParaRPr lang="nb-NO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Forløpskoordinator </a:t>
            </a:r>
            <a:r>
              <a:rPr lang="nb-NO" dirty="0" err="1" smtClean="0"/>
              <a:t>vs</a:t>
            </a:r>
            <a:r>
              <a:rPr lang="nb-NO" dirty="0" smtClean="0"/>
              <a:t> pasientkoordinator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Overordnet ansvar for at forløpstider følges og at målepunkter blir kodet</a:t>
            </a:r>
          </a:p>
        </p:txBody>
      </p:sp>
    </p:spTree>
    <p:extLst>
      <p:ext uri="{BB962C8B-B14F-4D97-AF65-F5344CB8AC3E}">
        <p14:creationId xmlns:p14="http://schemas.microsoft.com/office/powerpoint/2010/main" val="3855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latin typeface="+mn-lt"/>
              </a:rPr>
              <a:t>Kartlegging og utredning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6457233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Første samtale – avklaring av behov/mål, gi informasjon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Basisutredning (forløpstid = 6 uker)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ym typeface="Wingdings" panose="05000000000000000000" pitchFamily="2" charset="2"/>
              </a:rPr>
              <a:t> Differensialdiagnostisk vurdering, skal involvere spesialist</a:t>
            </a:r>
            <a:endParaRPr lang="nb-NO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/>
              <a:t>Vurdering og beslutning om videre oppfølging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Utvidet utredning (forløpstid = 6 uker)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/>
              <a:t>Vurdering og beslutning om videre oppfølging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695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latin typeface="+mn-lt"/>
              </a:rPr>
              <a:t>Behandling og </a:t>
            </a:r>
            <a:r>
              <a:rPr lang="nb-NO" sz="2800" dirty="0" smtClean="0">
                <a:latin typeface="+mn-lt"/>
              </a:rPr>
              <a:t>oppfølging i spesialisthelsetjenesten</a:t>
            </a:r>
            <a:endParaRPr lang="nb-NO" sz="2800" dirty="0"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Innledende samtaler </a:t>
            </a:r>
            <a:r>
              <a:rPr lang="nb-NO" dirty="0" smtClean="0"/>
              <a:t>– gi informasjon om ulike behandlingsformer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Planlegging av behandling</a:t>
            </a:r>
          </a:p>
          <a:p>
            <a:pPr lvl="2"/>
            <a:r>
              <a:rPr lang="nb-NO" dirty="0"/>
              <a:t>Alle pasienter skal ha en </a:t>
            </a:r>
            <a:r>
              <a:rPr lang="nb-NO" u="sng" dirty="0"/>
              <a:t>behandlingsplan</a:t>
            </a:r>
            <a:r>
              <a:rPr lang="nb-NO" dirty="0"/>
              <a:t> som gir en samlet oversikt over planlagte tiltak med tidspunkt for evaluering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Samhandling i forløpet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Evalueringspunkter</a:t>
            </a:r>
            <a:endParaRPr lang="nb-NO" dirty="0"/>
          </a:p>
          <a:p>
            <a:pPr lvl="2"/>
            <a:r>
              <a:rPr lang="nb-NO" dirty="0"/>
              <a:t>Poliklinikk: første evaluering etter 6 uker, deretter hver 12.uke</a:t>
            </a:r>
          </a:p>
          <a:p>
            <a:pPr lvl="2"/>
            <a:r>
              <a:rPr lang="nb-NO" dirty="0"/>
              <a:t>Døgnenhet: første evaluering etter 2 uker, deretter hver 6.uke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Bruk av standardiserte verktøy for å måle effekt av behandling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421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latin typeface="+mn-lt"/>
              </a:rPr>
              <a:t>Avslutning og videre oppfølging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1" y="1790701"/>
            <a:ext cx="9332105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Samhandling ved avslutning av forløpet, sjekkliste: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Konkret fagperson er ansvarlig for oppfølging i kommunen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Gitt informasjon om prosedyrer ved eventuell </a:t>
            </a:r>
            <a:r>
              <a:rPr lang="nb-NO" dirty="0" err="1" smtClean="0"/>
              <a:t>rehenvisning</a:t>
            </a:r>
            <a:endParaRPr lang="nb-NO" dirty="0" smtClean="0"/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Fastlege/primærhelsetjenesten informeres om aktuelle </a:t>
            </a:r>
            <a:r>
              <a:rPr lang="nb-NO" dirty="0" err="1" smtClean="0"/>
              <a:t>selvmordsvurderinger</a:t>
            </a:r>
            <a:r>
              <a:rPr lang="nb-NO" dirty="0" smtClean="0"/>
              <a:t>/voldsrisikovurderinger og eventuelle tiltak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Avsluttende </a:t>
            </a:r>
            <a:r>
              <a:rPr lang="nb-NO" dirty="0" smtClean="0"/>
              <a:t>samtale og evalueringspunkt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Kan tilby oppfølgingssamtale 3-6 </a:t>
            </a:r>
            <a:r>
              <a:rPr lang="nb-NO" dirty="0" err="1" smtClean="0"/>
              <a:t>mnd</a:t>
            </a:r>
            <a:r>
              <a:rPr lang="nb-NO" dirty="0" smtClean="0"/>
              <a:t> etter utskriving dersom ønsket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Det skal alltid gjøres en evaluering ved avslutning av pakkeforløpet (for eksempel ved bruk av feedbackverktøy og standardiserte verktøy for måling av symptom og/eller funksjon)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654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latin typeface="+mn-lt"/>
              </a:rPr>
              <a:t>Ulike måter å avslutte et pakkeforløp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69" y="1790701"/>
            <a:ext cx="6136233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Rett </a:t>
            </a:r>
            <a:r>
              <a:rPr lang="nb-NO" dirty="0"/>
              <a:t>til helsehjelp ikke innvilget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Avslutning gjennomført pakkeforløp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Overføring annet helseforetak eller privat institusjon for å videreføre pakkeforløpet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Avbrudd etter pasientens/foreldrenes eget ønske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Avbrudd fordi pasienten ikke har møtt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Avbrudd av andre årsaker (eks dødsfall)</a:t>
            </a:r>
          </a:p>
        </p:txBody>
      </p:sp>
    </p:spTree>
    <p:extLst>
      <p:ext uri="{BB962C8B-B14F-4D97-AF65-F5344CB8AC3E}">
        <p14:creationId xmlns:p14="http://schemas.microsoft.com/office/powerpoint/2010/main" val="371430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latin typeface="+mn-lt"/>
              </a:rPr>
              <a:t>Hva med individuell tilpasning?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1"/>
            <a:ext cx="4651465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Mer eksplisitt fokus på: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Informert samtykke/brukermedvirkning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/>
              <a:t>M</a:t>
            </a:r>
            <a:r>
              <a:rPr lang="nb-NO" dirty="0" smtClean="0"/>
              <a:t>ålrettet behandlingsplan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/>
              <a:t>F</a:t>
            </a:r>
            <a:r>
              <a:rPr lang="nb-NO" dirty="0" smtClean="0"/>
              <a:t>aste evalueringspunkter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634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latin typeface="+mn-lt"/>
              </a:rPr>
              <a:t>Oppsummert: Hva er nytt?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5470" y="1790702"/>
            <a:ext cx="10233597" cy="12295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Etablering av ny rolle: Forløpskoordinator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Innføring </a:t>
            </a:r>
            <a:r>
              <a:rPr lang="nb-NO" dirty="0"/>
              <a:t>av definerte evalueringspunkter o</a:t>
            </a:r>
            <a:r>
              <a:rPr lang="nb-NO" dirty="0" smtClean="0"/>
              <a:t>g </a:t>
            </a:r>
            <a:r>
              <a:rPr lang="nb-NO" dirty="0"/>
              <a:t>standardiserte </a:t>
            </a:r>
            <a:r>
              <a:rPr lang="nb-NO" dirty="0" smtClean="0"/>
              <a:t>effekt-målinger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Mer systematisk koding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2437585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E8FC6395DAEC4C9DBB8BABEEB1C582" ma:contentTypeVersion="24" ma:contentTypeDescription="Opprett et nytt dokument." ma:contentTypeScope="" ma:versionID="e6525ca7107ce28b136ddde95b403c2c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b4b6b1f29b8685c1775d7e20df322222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A22638-5BE4-4F0E-966D-AFC4C4AA3B6D}"/>
</file>

<file path=customXml/itemProps2.xml><?xml version="1.0" encoding="utf-8"?>
<ds:datastoreItem xmlns:ds="http://schemas.openxmlformats.org/officeDocument/2006/customXml" ds:itemID="{9759E3BB-4D14-4BB9-9BDF-DDEB87399202}"/>
</file>

<file path=customXml/itemProps3.xml><?xml version="1.0" encoding="utf-8"?>
<ds:datastoreItem xmlns:ds="http://schemas.openxmlformats.org/officeDocument/2006/customXml" ds:itemID="{DBE14B5F-D9DE-496E-8093-7B314E85D59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2848</TotalTime>
  <Words>360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ScalaSans-Bold</vt:lpstr>
      <vt:lpstr>Wingdings</vt:lpstr>
      <vt:lpstr>Helse Førde - Presentasjon uten sidetal</vt:lpstr>
      <vt:lpstr>Barn og ungdom i pakkeforløp  Linda H. Flygel Knudsen Seksjonsleder klinikk pbu  </vt:lpstr>
      <vt:lpstr>Prosess</vt:lpstr>
      <vt:lpstr>Henvisning og start pakkeforløp</vt:lpstr>
      <vt:lpstr>Kartlegging og utredning</vt:lpstr>
      <vt:lpstr>Behandling og oppfølging i spesialisthelsetjenesten</vt:lpstr>
      <vt:lpstr>Avslutning og videre oppfølging</vt:lpstr>
      <vt:lpstr>Ulike måter å avslutte et pakkeforløp </vt:lpstr>
      <vt:lpstr>Hva med individuell tilpasning?</vt:lpstr>
      <vt:lpstr>Oppsummert: Hva er nytt?</vt:lpstr>
    </vt:vector>
  </TitlesOfParts>
  <Company>Helse Bergen 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 og ungdom i pakkeforløp, Linda Flygel Knudsen, seksjonsleder, PBU</dc:title>
  <dc:creator>kari.louise.nytun@helse-bergen.no</dc:creator>
  <cp:keywords/>
  <cp:lastModifiedBy>Olsen, Anne Christine Flageborg</cp:lastModifiedBy>
  <cp:revision>83</cp:revision>
  <cp:lastPrinted>2011-12-05T14:32:55Z</cp:lastPrinted>
  <dcterms:created xsi:type="dcterms:W3CDTF">2012-03-19T16:38:13Z</dcterms:created>
  <dcterms:modified xsi:type="dcterms:W3CDTF">2018-10-22T10:24:04Z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0x01010088E8FC6395DAEC4C9DBB8BABEEB1C582</vt:lpwstr>
  </property>
  <property fmtid="{D5CDD505-2E9C-101B-9397-08002B2CF9AE}" pid="4" name="TaxKeyword">
    <vt:lpwstr/>
  </property>
</Properties>
</file>