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8"/>
  </p:notesMasterIdLst>
  <p:sldIdLst>
    <p:sldId id="258" r:id="rId3"/>
    <p:sldId id="259" r:id="rId4"/>
    <p:sldId id="260" r:id="rId5"/>
    <p:sldId id="261" r:id="rId6"/>
    <p:sldId id="270" r:id="rId7"/>
    <p:sldId id="275" r:id="rId8"/>
    <p:sldId id="272" r:id="rId9"/>
    <p:sldId id="273" r:id="rId10"/>
    <p:sldId id="276" r:id="rId11"/>
    <p:sldId id="262" r:id="rId12"/>
    <p:sldId id="263" r:id="rId13"/>
    <p:sldId id="264" r:id="rId14"/>
    <p:sldId id="279" r:id="rId15"/>
    <p:sldId id="257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66" r:id="rId24"/>
    <p:sldId id="268" r:id="rId25"/>
    <p:sldId id="269" r:id="rId26"/>
    <p:sldId id="267" r:id="rId2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0254" autoAdjust="0"/>
  </p:normalViewPr>
  <p:slideViewPr>
    <p:cSldViewPr snapToGrid="0">
      <p:cViewPr varScale="1">
        <p:scale>
          <a:sx n="48" d="100"/>
          <a:sy n="48" d="100"/>
        </p:scale>
        <p:origin x="13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0D43B-0F50-4EB4-B65A-B31CAC07856F}" type="datetimeFigureOut">
              <a:rPr lang="nb-NO" smtClean="0"/>
              <a:t>22.10.2018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8D435-B2F5-4F67-9C21-8F907CA6BF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9572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D435-B2F5-4F67-9C21-8F907CA6BF0A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5344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4264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0174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8072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D435-B2F5-4F67-9C21-8F907CA6BF0A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7854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D435-B2F5-4F67-9C21-8F907CA6BF0A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6638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D435-B2F5-4F67-9C21-8F907CA6BF0A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25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D435-B2F5-4F67-9C21-8F907CA6BF0A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4894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D435-B2F5-4F67-9C21-8F907CA6BF0A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5478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D435-B2F5-4F67-9C21-8F907CA6BF0A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3434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D435-B2F5-4F67-9C21-8F907CA6BF0A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3892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91434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D435-B2F5-4F67-9C21-8F907CA6BF0A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4317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D435-B2F5-4F67-9C21-8F907CA6BF0A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702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2638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2838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D435-B2F5-4F67-9C21-8F907CA6BF0A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751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D435-B2F5-4F67-9C21-8F907CA6BF0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9148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D435-B2F5-4F67-9C21-8F907CA6BF0A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1811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D435-B2F5-4F67-9C21-8F907CA6BF0A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4771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D435-B2F5-4F67-9C21-8F907CA6BF0A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0782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EBC3-637F-433E-89BE-877CBF29409A}" type="datetimeFigureOut">
              <a:rPr lang="nb-NO" smtClean="0"/>
              <a:t>22.10.2018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0C37-940D-4F70-8B21-24E9C99F86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340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EBC3-637F-433E-89BE-877CBF29409A}" type="datetimeFigureOut">
              <a:rPr lang="nb-NO" smtClean="0"/>
              <a:t>22.10.2018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0C37-940D-4F70-8B21-24E9C99F86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8311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EBC3-637F-433E-89BE-877CBF29409A}" type="datetimeFigureOut">
              <a:rPr lang="nb-NO" smtClean="0"/>
              <a:t>22.10.2018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0C37-940D-4F70-8B21-24E9C99F86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229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Åpningsside alternati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orside_1_0905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40173" cy="6515390"/>
          </a:xfrm>
          <a:prstGeom prst="rect">
            <a:avLst/>
          </a:prstGeom>
        </p:spPr>
      </p:pic>
      <p:pic>
        <p:nvPicPr>
          <p:cNvPr id="2" name="Bilde 1" descr="Forside_1_0905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826" y="0"/>
            <a:ext cx="9440173" cy="6515390"/>
          </a:xfrm>
          <a:prstGeom prst="rect">
            <a:avLst/>
          </a:prstGeom>
        </p:spPr>
      </p:pic>
      <p:sp>
        <p:nvSpPr>
          <p:cNvPr id="16" name="Tittel 1"/>
          <p:cNvSpPr>
            <a:spLocks noGrp="1"/>
          </p:cNvSpPr>
          <p:nvPr>
            <p:ph type="ctrTitle" hasCustomPrompt="1"/>
          </p:nvPr>
        </p:nvSpPr>
        <p:spPr>
          <a:xfrm>
            <a:off x="925471" y="1563560"/>
            <a:ext cx="10233596" cy="63094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tabLst>
                <a:tab pos="7353300" algn="l"/>
              </a:tabLst>
              <a:defRPr sz="3300" b="1" i="0" kern="1200" cap="all" spc="300" baseline="0">
                <a:solidFill>
                  <a:schemeClr val="bg1"/>
                </a:solidFill>
                <a:latin typeface="Calibri"/>
                <a:cs typeface="Arial"/>
              </a:defRPr>
            </a:lvl1pPr>
          </a:lstStyle>
          <a:p>
            <a:r>
              <a:rPr lang="nb-NO" dirty="0" smtClean="0"/>
              <a:t>KLIKK FOR Å LEGGE TIL EN </a:t>
            </a:r>
            <a:r>
              <a:rPr lang="nb-NO" dirty="0" err="1" smtClean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152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sshaldar til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/>
          <a:lstStyle>
            <a:lvl1pPr>
              <a:defRPr sz="2100" b="0" i="0" cap="none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nb-NO" dirty="0" smtClean="0"/>
              <a:t>Klikk på ikonet i midten for å legge til et bilde som fyller hele siden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75175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8D61-F044-441A-97B7-905B8910455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22.10.2018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C4F9-D00E-42E5-ADC3-8989F8D8FC1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78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8D61-F044-441A-97B7-905B8910455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22.10.2018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C4F9-D00E-42E5-ADC3-8989F8D8FC1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50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8D61-F044-441A-97B7-905B8910455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22.10.2018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C4F9-D00E-42E5-ADC3-8989F8D8FC1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42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8D61-F044-441A-97B7-905B8910455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22.10.2018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C4F9-D00E-42E5-ADC3-8989F8D8FC1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37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8D61-F044-441A-97B7-905B8910455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22.10.2018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C4F9-D00E-42E5-ADC3-8989F8D8FC1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49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8D61-F044-441A-97B7-905B8910455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22.10.2018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C4F9-D00E-42E5-ADC3-8989F8D8FC1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27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EBC3-637F-433E-89BE-877CBF29409A}" type="datetimeFigureOut">
              <a:rPr lang="nb-NO" smtClean="0"/>
              <a:t>22.10.2018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0C37-940D-4F70-8B21-24E9C99F86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8649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8D61-F044-441A-97B7-905B8910455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22.10.2018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C4F9-D00E-42E5-ADC3-8989F8D8FC1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15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8D61-F044-441A-97B7-905B8910455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22.10.2018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C4F9-D00E-42E5-ADC3-8989F8D8FC1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5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8D61-F044-441A-97B7-905B8910455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22.10.2018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C4F9-D00E-42E5-ADC3-8989F8D8FC1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39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8D61-F044-441A-97B7-905B8910455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22.10.2018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C4F9-D00E-42E5-ADC3-8989F8D8FC1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50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8D61-F044-441A-97B7-905B8910455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22.10.2018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C4F9-D00E-42E5-ADC3-8989F8D8FC1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EBC3-637F-433E-89BE-877CBF29409A}" type="datetimeFigureOut">
              <a:rPr lang="nb-NO" smtClean="0"/>
              <a:t>22.10.2018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0C37-940D-4F70-8B21-24E9C99F86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874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EBC3-637F-433E-89BE-877CBF29409A}" type="datetimeFigureOut">
              <a:rPr lang="nb-NO" smtClean="0"/>
              <a:t>22.10.2018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0C37-940D-4F70-8B21-24E9C99F86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202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EBC3-637F-433E-89BE-877CBF29409A}" type="datetimeFigureOut">
              <a:rPr lang="nb-NO" smtClean="0"/>
              <a:t>22.10.2018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0C37-940D-4F70-8B21-24E9C99F86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304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EBC3-637F-433E-89BE-877CBF29409A}" type="datetimeFigureOut">
              <a:rPr lang="nb-NO" smtClean="0"/>
              <a:t>22.10.2018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0C37-940D-4F70-8B21-24E9C99F86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004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EBC3-637F-433E-89BE-877CBF29409A}" type="datetimeFigureOut">
              <a:rPr lang="nb-NO" smtClean="0"/>
              <a:t>22.10.2018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0C37-940D-4F70-8B21-24E9C99F86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850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EBC3-637F-433E-89BE-877CBF29409A}" type="datetimeFigureOut">
              <a:rPr lang="nb-NO" smtClean="0"/>
              <a:t>22.10.2018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0C37-940D-4F70-8B21-24E9C99F86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1667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EBC3-637F-433E-89BE-877CBF29409A}" type="datetimeFigureOut">
              <a:rPr lang="nb-NO" smtClean="0"/>
              <a:t>22.10.2018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0C37-940D-4F70-8B21-24E9C99F86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348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EEBC3-637F-433E-89BE-877CBF29409A}" type="datetimeFigureOut">
              <a:rPr lang="nb-NO" smtClean="0"/>
              <a:t>22.10.2018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40C37-940D-4F70-8B21-24E9C99F86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305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78D61-F044-441A-97B7-905B8910455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22.10.2018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FC4F9-D00E-42E5-ADC3-8989F8D8FC1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7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utta.no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helse-bergen.no/behandlinger/sovnforstyrrelser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helsedirektoratet.no/retningslinjer/avrusning-fra-rusmidler-og-vanedannende-legemidler" TargetMode="External"/><Relationship Id="rId3" Type="http://schemas.openxmlformats.org/officeDocument/2006/relationships/hyperlink" Target="https://helsedirektoratet.no/retningslinjer/roykeavvenning" TargetMode="External"/><Relationship Id="rId7" Type="http://schemas.openxmlformats.org/officeDocument/2006/relationships/hyperlink" Target="https://helsedirektoratet.no/retningslinjer/nasjonal-faglig-retningslinje-for-forebygging-utredning-og-behandling-av-overvekt-og-fedme-hos-voksne" TargetMode="External"/><Relationship Id="rId12" Type="http://schemas.openxmlformats.org/officeDocument/2006/relationships/hyperlink" Target="http://www.helsebiblioteket.no/retningslinjer/endokrinologi-veileder/elektrolytter-og-ernaering/reernaeringssyndr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helsedirektoratet.no/retningslinjer/diabetes" TargetMode="External"/><Relationship Id="rId11" Type="http://schemas.openxmlformats.org/officeDocument/2006/relationships/hyperlink" Target="https://helsedirektoratet.no/retningslinjer/spiseforstyrrelser" TargetMode="External"/><Relationship Id="rId5" Type="http://schemas.openxmlformats.org/officeDocument/2006/relationships/hyperlink" Target="https://helsedirektoratet.no/retningslinjer/forebygging-av-hjerte-og-karsykdom" TargetMode="External"/><Relationship Id="rId10" Type="http://schemas.openxmlformats.org/officeDocument/2006/relationships/hyperlink" Target="https://helsedirektoratet.no/retningslinjer/nasjonal-faglig-retningslinje-for-forebygging-og-behandling-av-underernering" TargetMode="External"/><Relationship Id="rId4" Type="http://schemas.openxmlformats.org/officeDocument/2006/relationships/hyperlink" Target="https://helsedirektoratet.no/retningslinjer/nasjonal-faglig-retningslinje-og-veileder-for-forebygging-diagnostisering-og-oppfolging-av-personer-med-kols" TargetMode="External"/><Relationship Id="rId9" Type="http://schemas.openxmlformats.org/officeDocument/2006/relationships/hyperlink" Target="https://helsedirektoratet.no/retningslinjer/kosthandboken-veileder-i-erneringsarbeid-i-helse-og-omsorgstjeneste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s://journals.plos.org/plosone/article?id=10.1371/journal.pone.0202028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2218104" y="1563538"/>
            <a:ext cx="5287597" cy="1107996"/>
          </a:xfrm>
        </p:spPr>
        <p:txBody>
          <a:bodyPr/>
          <a:lstStyle/>
          <a:p>
            <a:r>
              <a:rPr lang="nb-NO" dirty="0" smtClean="0"/>
              <a:t>Somatisk helse og levevaner</a:t>
            </a:r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2218104" y="3145536"/>
            <a:ext cx="4795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F3F4FA"/>
                </a:solidFill>
              </a:rPr>
              <a:t>Rune A. Kroken</a:t>
            </a:r>
          </a:p>
          <a:p>
            <a:r>
              <a:rPr lang="nb-NO" sz="2400" dirty="0" smtClean="0">
                <a:solidFill>
                  <a:srgbClr val="F3F4FA"/>
                </a:solidFill>
              </a:rPr>
              <a:t>Avdelingssjef ASP</a:t>
            </a:r>
          </a:p>
          <a:p>
            <a:r>
              <a:rPr lang="nb-NO" sz="2400" dirty="0" smtClean="0">
                <a:solidFill>
                  <a:srgbClr val="F3F4FA"/>
                </a:solidFill>
              </a:rPr>
              <a:t>Førsteamanuensis II UiB</a:t>
            </a:r>
            <a:endParaRPr lang="nb-NO" sz="2400" dirty="0">
              <a:solidFill>
                <a:srgbClr val="F3F4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4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Bakgrunn for Helsedirektoratets anbefalinger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Dårlig somatisk helse og lavere forventet levealder</a:t>
            </a:r>
          </a:p>
          <a:p>
            <a:r>
              <a:rPr lang="nb-NO" dirty="0" smtClean="0"/>
              <a:t>Mulig økende gap i forhold til normalbefolkningen siste 20-30 år</a:t>
            </a:r>
          </a:p>
          <a:p>
            <a:r>
              <a:rPr lang="nb-NO" dirty="0" smtClean="0"/>
              <a:t>God anledning til å identifisere ugunstige levevaner, risikofaktorer og somatisk sykdom gjennom kontakt med spesialisthelsetjenesten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76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Ansvar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Spesialisthelsetjenesten: identifisere, vurdere og eventuelt henvise til rett spesialist. Kommunisere til primærhelsetjenesten. Noen ganger behandle</a:t>
            </a:r>
          </a:p>
          <a:p>
            <a:r>
              <a:rPr lang="nb-NO" dirty="0" smtClean="0"/>
              <a:t>Fastlege </a:t>
            </a:r>
          </a:p>
          <a:p>
            <a:r>
              <a:rPr lang="nb-NO" dirty="0" smtClean="0"/>
              <a:t>Øvrig primærhelsetjeneste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sz="3200" dirty="0" smtClean="0"/>
              <a:t>«Psykiske </a:t>
            </a:r>
            <a:r>
              <a:rPr lang="nb-NO" sz="3200" dirty="0"/>
              <a:t>lidelser, somatiske sykdommer og problematisk bruk av rusmidler henger sammen og bør behandles under </a:t>
            </a:r>
            <a:r>
              <a:rPr lang="nb-NO" sz="3200" dirty="0" smtClean="0"/>
              <a:t>ett».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35853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Kardiometabolske</a:t>
            </a:r>
            <a:r>
              <a:rPr lang="nb-NO" dirty="0"/>
              <a:t> </a:t>
            </a:r>
            <a:r>
              <a:rPr lang="nb-NO" dirty="0" smtClean="0"/>
              <a:t>risikofaktorer - </a:t>
            </a:r>
            <a:r>
              <a:rPr lang="nb-NO" dirty="0" smtClean="0">
                <a:solidFill>
                  <a:srgbClr val="FF0000"/>
                </a:solidFill>
              </a:rPr>
              <a:t>Hjertefrisk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røyking</a:t>
            </a:r>
          </a:p>
          <a:p>
            <a:r>
              <a:rPr lang="nb-NO" dirty="0"/>
              <a:t>inaktiv livsstil</a:t>
            </a:r>
          </a:p>
          <a:p>
            <a:r>
              <a:rPr lang="nb-NO" dirty="0"/>
              <a:t>uheldig kosthold</a:t>
            </a:r>
          </a:p>
          <a:p>
            <a:r>
              <a:rPr lang="nb-NO" dirty="0"/>
              <a:t>forhøyet blodtrykk</a:t>
            </a:r>
          </a:p>
          <a:p>
            <a:r>
              <a:rPr lang="nb-NO" dirty="0"/>
              <a:t>forhøyet blodsukker / diabetes type II</a:t>
            </a:r>
          </a:p>
          <a:p>
            <a:r>
              <a:rPr lang="nb-NO" dirty="0"/>
              <a:t>forhøyet kolesterol / </a:t>
            </a:r>
            <a:r>
              <a:rPr lang="nb-NO" dirty="0" err="1"/>
              <a:t>dyslipidemi</a:t>
            </a:r>
            <a:endParaRPr lang="nb-NO" dirty="0"/>
          </a:p>
          <a:p>
            <a:r>
              <a:rPr lang="nb-NO" dirty="0"/>
              <a:t>overvekt/fedme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573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421" y="0"/>
            <a:ext cx="9161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685" y="0"/>
            <a:ext cx="9668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8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Røyking – </a:t>
            </a:r>
            <a:r>
              <a:rPr lang="nb-NO" dirty="0" smtClean="0">
                <a:solidFill>
                  <a:srgbClr val="FF0000"/>
                </a:solidFill>
              </a:rPr>
              <a:t>tilby hjelp til røykeslutt 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Kartlegging</a:t>
            </a:r>
          </a:p>
          <a:p>
            <a:pPr lvl="1"/>
            <a:r>
              <a:rPr lang="nb-NO" dirty="0"/>
              <a:t>Røyker du</a:t>
            </a:r>
            <a:r>
              <a:rPr lang="nb-NO" dirty="0" smtClean="0"/>
              <a:t>? / Hva </a:t>
            </a:r>
            <a:r>
              <a:rPr lang="nb-NO" dirty="0"/>
              <a:t>tenker du om det</a:t>
            </a:r>
            <a:r>
              <a:rPr lang="nb-NO" dirty="0" smtClean="0"/>
              <a:t>? / Jeg </a:t>
            </a:r>
            <a:r>
              <a:rPr lang="nb-NO" dirty="0"/>
              <a:t>vil anbefale deg å slutte, og jeg kan hjelpe deg. </a:t>
            </a:r>
            <a:endParaRPr lang="nb-NO" dirty="0" smtClean="0"/>
          </a:p>
          <a:p>
            <a:pPr lvl="1"/>
            <a:r>
              <a:rPr lang="nb-NO" dirty="0" smtClean="0"/>
              <a:t>&gt;40 år + symptomer fra luftveier: spirometri</a:t>
            </a:r>
          </a:p>
          <a:p>
            <a:r>
              <a:rPr lang="nb-NO" dirty="0" smtClean="0"/>
              <a:t>Tiltak</a:t>
            </a:r>
          </a:p>
          <a:p>
            <a:pPr lvl="1"/>
            <a:r>
              <a:rPr lang="nb-NO" dirty="0" smtClean="0"/>
              <a:t>Tilbud om strukturert hjelp: veiledning og legemidler til røykeslutt</a:t>
            </a:r>
          </a:p>
          <a:p>
            <a:pPr lvl="1"/>
            <a:r>
              <a:rPr lang="nb-NO" dirty="0" smtClean="0"/>
              <a:t>Henvisning frisklivssentraler, </a:t>
            </a:r>
            <a:r>
              <a:rPr lang="nb-NO" dirty="0" smtClean="0">
                <a:hlinkClick r:id="rId3"/>
              </a:rPr>
              <a:t>www.slutta.no</a:t>
            </a:r>
            <a:endParaRPr lang="nb-NO" dirty="0" smtClean="0"/>
          </a:p>
          <a:p>
            <a:pPr lvl="1"/>
            <a:r>
              <a:rPr lang="nb-NO" dirty="0" smtClean="0"/>
              <a:t>Snusing mindre skadelig enn røyking</a:t>
            </a:r>
          </a:p>
          <a:p>
            <a:r>
              <a:rPr lang="nb-NO" dirty="0" smtClean="0"/>
              <a:t>Nb røykeslutt kan påvirke legemiddelomsetningen</a:t>
            </a:r>
            <a:endParaRPr lang="nb-NO" dirty="0"/>
          </a:p>
          <a:p>
            <a:pPr lvl="1"/>
            <a:endParaRPr lang="nb-NO" dirty="0" smtClean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042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Ernæring – </a:t>
            </a:r>
            <a:r>
              <a:rPr lang="nb-NO" dirty="0" smtClean="0">
                <a:solidFill>
                  <a:srgbClr val="FF0000"/>
                </a:solidFill>
              </a:rPr>
              <a:t>underernæring, overvekt, feilernæring 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Kartlegging av ernæringstilstand og kosthold</a:t>
            </a:r>
          </a:p>
          <a:p>
            <a:pPr lvl="1"/>
            <a:r>
              <a:rPr lang="nb-NO" dirty="0" smtClean="0"/>
              <a:t>Vekt, BMI, midjemål, blodprøver</a:t>
            </a:r>
          </a:p>
          <a:p>
            <a:r>
              <a:rPr lang="nb-NO" dirty="0" smtClean="0"/>
              <a:t>Individuelt tilpasset kostveiledning</a:t>
            </a:r>
          </a:p>
          <a:p>
            <a:r>
              <a:rPr lang="nb-NO" dirty="0" smtClean="0"/>
              <a:t>Godt og tilpasset kosthold ved institusjoner</a:t>
            </a:r>
          </a:p>
          <a:p>
            <a:r>
              <a:rPr lang="nb-NO" dirty="0" smtClean="0"/>
              <a:t>Spiseforstyrrelser – se egne anbefalinger</a:t>
            </a:r>
          </a:p>
          <a:p>
            <a:r>
              <a:rPr lang="nb-NO" dirty="0" smtClean="0"/>
              <a:t>Personer med rusproblemer har særlige behov</a:t>
            </a:r>
          </a:p>
          <a:p>
            <a:r>
              <a:rPr lang="nb-NO" dirty="0" err="1" smtClean="0"/>
              <a:t>Reernæringssyndrom</a:t>
            </a:r>
            <a:r>
              <a:rPr lang="nb-NO" dirty="0" smtClean="0"/>
              <a:t>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3049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Fysisk aktivitet – </a:t>
            </a:r>
            <a:r>
              <a:rPr lang="nb-NO" dirty="0" smtClean="0">
                <a:solidFill>
                  <a:srgbClr val="FF0000"/>
                </a:solidFill>
              </a:rPr>
              <a:t>en del av den ordinære behandlingen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Nedsatt kondisjon risikofaktor </a:t>
            </a:r>
          </a:p>
          <a:p>
            <a:r>
              <a:rPr lang="nb-NO" dirty="0" smtClean="0"/>
              <a:t>Nedsatt styrke nedsetter funksjon </a:t>
            </a:r>
          </a:p>
          <a:p>
            <a:r>
              <a:rPr lang="nb-NO" dirty="0"/>
              <a:t>Kartlegging</a:t>
            </a:r>
          </a:p>
          <a:p>
            <a:endParaRPr lang="nb-NO" dirty="0" smtClean="0"/>
          </a:p>
          <a:p>
            <a:r>
              <a:rPr lang="nb-NO" dirty="0" smtClean="0"/>
              <a:t>Tiltak</a:t>
            </a:r>
          </a:p>
          <a:p>
            <a:pPr lvl="1"/>
            <a:r>
              <a:rPr lang="nb-NO" dirty="0" smtClean="0"/>
              <a:t>Ved innleggelse i institusjon</a:t>
            </a:r>
          </a:p>
          <a:p>
            <a:pPr lvl="2"/>
            <a:r>
              <a:rPr lang="nb-NO" dirty="0" smtClean="0"/>
              <a:t>Mindre stillesitting</a:t>
            </a:r>
          </a:p>
          <a:p>
            <a:pPr lvl="2"/>
            <a:r>
              <a:rPr lang="nb-NO" dirty="0" smtClean="0"/>
              <a:t>Regelmessig fysisk aktivitet og trening</a:t>
            </a:r>
          </a:p>
          <a:p>
            <a:pPr lvl="1"/>
            <a:r>
              <a:rPr lang="nb-NO" dirty="0" smtClean="0"/>
              <a:t>Ved poliklinisk behandling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901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Søvn – </a:t>
            </a:r>
            <a:r>
              <a:rPr lang="nb-NO" dirty="0" smtClean="0">
                <a:solidFill>
                  <a:srgbClr val="FF0000"/>
                </a:solidFill>
              </a:rPr>
              <a:t>ikke-medisinske intervensjoner viktige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Kartlegging</a:t>
            </a:r>
          </a:p>
          <a:p>
            <a:r>
              <a:rPr lang="nb-NO" dirty="0"/>
              <a:t>Se </a:t>
            </a:r>
            <a:r>
              <a:rPr lang="nb-NO" dirty="0">
                <a:hlinkClick r:id="rId2"/>
              </a:rPr>
              <a:t>behandlingsprogram inkludert utredning, behandling og oppfølging for ulike søvnvansker hos Nasjonal kompetansetjeneste for søvnsykdommer (helsebergen.no</a:t>
            </a:r>
            <a:r>
              <a:rPr lang="nb-NO" dirty="0" smtClean="0">
                <a:hlinkClick r:id="rId2"/>
              </a:rPr>
              <a:t>)</a:t>
            </a:r>
            <a:r>
              <a:rPr lang="nb-NO" dirty="0" smtClean="0"/>
              <a:t>.</a:t>
            </a:r>
          </a:p>
          <a:p>
            <a:r>
              <a:rPr lang="nb-NO" dirty="0" smtClean="0"/>
              <a:t>Ved enkelte tilstander er medikamenter nyttige</a:t>
            </a:r>
          </a:p>
          <a:p>
            <a:pPr lvl="1"/>
            <a:r>
              <a:rPr lang="nb-NO" dirty="0" smtClean="0"/>
              <a:t>Abstinenstilstander</a:t>
            </a:r>
          </a:p>
          <a:p>
            <a:pPr lvl="1"/>
            <a:r>
              <a:rPr lang="nb-NO" dirty="0" smtClean="0"/>
              <a:t>Andre spesifikke </a:t>
            </a:r>
            <a:r>
              <a:rPr lang="nb-NO" dirty="0" err="1" smtClean="0"/>
              <a:t>insomni</a:t>
            </a:r>
            <a:r>
              <a:rPr lang="nb-NO" dirty="0" smtClean="0"/>
              <a:t>-tilstander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351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Alkohol – </a:t>
            </a:r>
            <a:r>
              <a:rPr lang="nb-NO" dirty="0" smtClean="0">
                <a:solidFill>
                  <a:srgbClr val="FF0000"/>
                </a:solidFill>
              </a:rPr>
              <a:t>kartlegg alle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Kartlegging</a:t>
            </a:r>
          </a:p>
          <a:p>
            <a:pPr lvl="1"/>
            <a:r>
              <a:rPr lang="nb-NO" dirty="0" smtClean="0"/>
              <a:t>AUDIT, </a:t>
            </a:r>
            <a:r>
              <a:rPr lang="nb-NO" dirty="0" err="1" smtClean="0"/>
              <a:t>Alcohol</a:t>
            </a:r>
            <a:r>
              <a:rPr lang="nb-NO" dirty="0" smtClean="0"/>
              <a:t>-E</a:t>
            </a:r>
          </a:p>
          <a:p>
            <a:pPr lvl="1"/>
            <a:r>
              <a:rPr lang="nb-NO" dirty="0" smtClean="0"/>
              <a:t>Fullstendig klinisk undersøkelse inkludert nevrologisk undersøkelse og </a:t>
            </a:r>
            <a:r>
              <a:rPr lang="nb-NO" dirty="0" err="1" smtClean="0"/>
              <a:t>leverstigmata</a:t>
            </a:r>
            <a:r>
              <a:rPr lang="nb-NO" dirty="0" smtClean="0"/>
              <a:t>, beregning av BMI</a:t>
            </a:r>
          </a:p>
          <a:p>
            <a:pPr lvl="1"/>
            <a:r>
              <a:rPr lang="nb-NO" dirty="0" smtClean="0"/>
              <a:t>Blodprøver</a:t>
            </a:r>
          </a:p>
          <a:p>
            <a:r>
              <a:rPr lang="nb-NO" dirty="0" smtClean="0"/>
              <a:t>CIWA-Ar: abstinens/delirium</a:t>
            </a:r>
          </a:p>
          <a:p>
            <a:r>
              <a:rPr lang="nb-NO" dirty="0" smtClean="0"/>
              <a:t>Økt </a:t>
            </a:r>
            <a:r>
              <a:rPr lang="nb-NO" dirty="0"/>
              <a:t>risiko for infeksjoner, hjerteflimmer, </a:t>
            </a:r>
            <a:r>
              <a:rPr lang="nb-NO" dirty="0" smtClean="0"/>
              <a:t>hjertemuskelsykdom</a:t>
            </a:r>
          </a:p>
          <a:p>
            <a:r>
              <a:rPr lang="nb-NO" dirty="0" smtClean="0"/>
              <a:t>Økt kreftrisiko: </a:t>
            </a:r>
            <a:r>
              <a:rPr lang="nb-NO" dirty="0"/>
              <a:t>spiserør, mage, munn, tarm, bukspyttkjertel, lever og bryst</a:t>
            </a:r>
            <a:endParaRPr lang="nb-NO" dirty="0" smtClean="0"/>
          </a:p>
          <a:p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734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5576" b="557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870030" y="6157731"/>
            <a:ext cx="1045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https://helsedirektoratet.no/retningslinjer/somatisk-helse-og-levevaner-pakkeforlop-for-psykisk-helse-og-rus</a:t>
            </a:r>
          </a:p>
        </p:txBody>
      </p:sp>
    </p:spTree>
    <p:extLst>
      <p:ext uri="{BB962C8B-B14F-4D97-AF65-F5344CB8AC3E}">
        <p14:creationId xmlns:p14="http://schemas.microsoft.com/office/powerpoint/2010/main" val="416291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Injisering av rusmidler – </a:t>
            </a:r>
            <a:r>
              <a:rPr lang="nb-NO" dirty="0" smtClean="0">
                <a:solidFill>
                  <a:srgbClr val="FF0000"/>
                </a:solidFill>
              </a:rPr>
              <a:t>mye somatisk sykdom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Virushepatitter </a:t>
            </a:r>
            <a:r>
              <a:rPr lang="nb-NO" dirty="0"/>
              <a:t>og </a:t>
            </a:r>
            <a:r>
              <a:rPr lang="nb-NO" dirty="0" smtClean="0"/>
              <a:t>HIV</a:t>
            </a:r>
          </a:p>
          <a:p>
            <a:r>
              <a:rPr lang="nb-NO" dirty="0"/>
              <a:t>Infeksjoner i hud og </a:t>
            </a:r>
            <a:r>
              <a:rPr lang="nb-NO" dirty="0" smtClean="0"/>
              <a:t>underhud</a:t>
            </a:r>
          </a:p>
          <a:p>
            <a:r>
              <a:rPr lang="nb-NO" dirty="0" smtClean="0"/>
              <a:t>Alvorlige infeksjoner</a:t>
            </a:r>
          </a:p>
          <a:p>
            <a:r>
              <a:rPr lang="nb-NO" dirty="0"/>
              <a:t>Dyp venetrombose (DVT), lungeemboli og andre </a:t>
            </a:r>
            <a:r>
              <a:rPr lang="nb-NO" dirty="0" smtClean="0"/>
              <a:t>embolier</a:t>
            </a:r>
          </a:p>
          <a:p>
            <a:r>
              <a:rPr lang="nb-NO" dirty="0" smtClean="0"/>
              <a:t>Nyresvikt</a:t>
            </a:r>
          </a:p>
          <a:p>
            <a:r>
              <a:rPr lang="nb-NO" dirty="0"/>
              <a:t>Somatiske komplikasjoner ved ikke-dødelige </a:t>
            </a:r>
            <a:r>
              <a:rPr lang="nb-NO" dirty="0" smtClean="0"/>
              <a:t>overdoser</a:t>
            </a:r>
          </a:p>
          <a:p>
            <a:r>
              <a:rPr lang="nb-NO" dirty="0"/>
              <a:t>Senskader i hud og </a:t>
            </a:r>
            <a:r>
              <a:rPr lang="nb-NO" dirty="0" smtClean="0"/>
              <a:t>vener</a:t>
            </a:r>
          </a:p>
          <a:p>
            <a:r>
              <a:rPr lang="nb-NO" dirty="0" smtClean="0"/>
              <a:t>Ernæringsproblemer</a:t>
            </a:r>
          </a:p>
          <a:p>
            <a:r>
              <a:rPr lang="nb-NO" dirty="0" smtClean="0"/>
              <a:t>Redusert tannhelse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863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6351" y="340411"/>
            <a:ext cx="11011930" cy="1325563"/>
          </a:xfrm>
        </p:spPr>
        <p:txBody>
          <a:bodyPr/>
          <a:lstStyle/>
          <a:p>
            <a:r>
              <a:rPr lang="nb-NO" dirty="0" smtClean="0"/>
              <a:t>Tannhelse – </a:t>
            </a:r>
            <a:r>
              <a:rPr lang="nb-NO" dirty="0" smtClean="0">
                <a:solidFill>
                  <a:srgbClr val="FF0000"/>
                </a:solidFill>
              </a:rPr>
              <a:t>henvis offentlig tannhelse-tjeneste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Dersom </a:t>
            </a:r>
            <a:r>
              <a:rPr lang="nb-NO" dirty="0"/>
              <a:t>pasienten tilhører en av følgende</a:t>
            </a:r>
          </a:p>
          <a:p>
            <a:pPr lvl="1"/>
            <a:r>
              <a:rPr lang="nb-NO" dirty="0"/>
              <a:t>e</a:t>
            </a:r>
            <a:r>
              <a:rPr lang="nb-NO" dirty="0" smtClean="0"/>
              <a:t>r 20 </a:t>
            </a:r>
            <a:r>
              <a:rPr lang="nb-NO" dirty="0"/>
              <a:t>år eller yngre</a:t>
            </a:r>
          </a:p>
          <a:p>
            <a:pPr lvl="1"/>
            <a:r>
              <a:rPr lang="nb-NO" dirty="0"/>
              <a:t>mottar personlig assistanse, herunder praktisk bistand, opplæring, støttekontakt </a:t>
            </a:r>
            <a:r>
              <a:rPr lang="nb-NO" dirty="0" smtClean="0"/>
              <a:t>eller avlastningstiltak</a:t>
            </a:r>
            <a:endParaRPr lang="nb-NO" dirty="0"/>
          </a:p>
          <a:p>
            <a:pPr lvl="1"/>
            <a:r>
              <a:rPr lang="nb-NO" dirty="0"/>
              <a:t>e</a:t>
            </a:r>
            <a:r>
              <a:rPr lang="nb-NO" dirty="0" smtClean="0"/>
              <a:t>r i </a:t>
            </a:r>
            <a:r>
              <a:rPr lang="nb-NO" dirty="0"/>
              <a:t>LAR/MAR</a:t>
            </a:r>
          </a:p>
          <a:p>
            <a:pPr lvl="1"/>
            <a:r>
              <a:rPr lang="nb-NO" dirty="0"/>
              <a:t>h</a:t>
            </a:r>
            <a:r>
              <a:rPr lang="nb-NO" dirty="0" smtClean="0"/>
              <a:t>ar døgnopphold </a:t>
            </a:r>
            <a:r>
              <a:rPr lang="nb-NO" dirty="0"/>
              <a:t>i spesialisthelsetjenesten eller institusjon som har avtale </a:t>
            </a:r>
            <a:r>
              <a:rPr lang="nb-NO" dirty="0" smtClean="0"/>
              <a:t>med spesialisthelsetjenesten </a:t>
            </a:r>
            <a:r>
              <a:rPr lang="nb-NO" dirty="0"/>
              <a:t>eller HELFO om å yte spesialisthelsetjeneste</a:t>
            </a:r>
          </a:p>
          <a:p>
            <a:pPr lvl="1"/>
            <a:r>
              <a:rPr lang="nb-NO" dirty="0"/>
              <a:t>h</a:t>
            </a:r>
            <a:r>
              <a:rPr lang="nb-NO" dirty="0" smtClean="0"/>
              <a:t>ar vedtak </a:t>
            </a:r>
            <a:r>
              <a:rPr lang="nb-NO" dirty="0"/>
              <a:t>om hjemmebasert helsetjeneste i form av hjemmesykepleie, jf. Helse- </a:t>
            </a:r>
            <a:r>
              <a:rPr lang="nb-NO" dirty="0" smtClean="0"/>
              <a:t>og omsorgstjenesteloven</a:t>
            </a:r>
            <a:endParaRPr lang="nb-NO" dirty="0"/>
          </a:p>
          <a:p>
            <a:pPr lvl="1"/>
            <a:r>
              <a:rPr lang="nb-NO" dirty="0"/>
              <a:t>sitter i fengsel (ev. § 12-soning</a:t>
            </a:r>
            <a:r>
              <a:rPr lang="nb-NO" dirty="0" smtClean="0"/>
              <a:t>)</a:t>
            </a:r>
          </a:p>
          <a:p>
            <a:r>
              <a:rPr lang="nb-NO" dirty="0"/>
              <a:t>Dersom pasienten er tortur- eller overgrepsutsatt, eller har sterk angst for </a:t>
            </a:r>
            <a:r>
              <a:rPr lang="nb-NO" dirty="0" smtClean="0"/>
              <a:t>tannbehandling (odontofobi</a:t>
            </a:r>
            <a:r>
              <a:rPr lang="nb-NO" dirty="0"/>
              <a:t>), sendes henvisningen til tilrettelagt tannhelsetilbud, TOO-team.</a:t>
            </a:r>
          </a:p>
        </p:txBody>
      </p:sp>
    </p:spTree>
    <p:extLst>
      <p:ext uri="{BB962C8B-B14F-4D97-AF65-F5344CB8AC3E}">
        <p14:creationId xmlns:p14="http://schemas.microsoft.com/office/powerpoint/2010/main" val="158101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Fra gode sjekklister til god praksis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Bra å få samlet fremstilt de viktigste somatiske problemer og intervensjoner</a:t>
            </a:r>
          </a:p>
          <a:p>
            <a:r>
              <a:rPr lang="nb-NO" dirty="0" smtClean="0"/>
              <a:t>Pakkeforløpsmetoden kan gjøre det lettere å endre praksis</a:t>
            </a:r>
          </a:p>
          <a:p>
            <a:r>
              <a:rPr lang="nb-NO" dirty="0" smtClean="0"/>
              <a:t>Svært viktig å få til et løft på området somatisk helse og levevaner</a:t>
            </a:r>
          </a:p>
          <a:p>
            <a:r>
              <a:rPr lang="nb-NO" dirty="0" smtClean="0"/>
              <a:t>Et par eksempler fra vår virksomhet i Psykiatrisk klinikk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39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Somatisk sjekkliste ved utskrivelse: følgende skal dokumenteres i journal/epikrise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smtClean="0"/>
              <a:t>Somatisk undersøkelse</a:t>
            </a:r>
          </a:p>
          <a:p>
            <a:pPr lvl="1"/>
            <a:r>
              <a:rPr lang="nb-NO" dirty="0" smtClean="0"/>
              <a:t>Puls, BT, Vekt, Høyde, hoftevidde, livvidde, BMI</a:t>
            </a:r>
          </a:p>
          <a:p>
            <a:r>
              <a:rPr lang="nb-NO" dirty="0" smtClean="0"/>
              <a:t>Blodprøver siste uke før utskrivelse</a:t>
            </a:r>
          </a:p>
          <a:p>
            <a:pPr lvl="1"/>
            <a:r>
              <a:rPr lang="nb-NO" dirty="0" smtClean="0"/>
              <a:t>Leverenzymer, </a:t>
            </a:r>
            <a:r>
              <a:rPr lang="nb-NO" dirty="0" err="1" smtClean="0"/>
              <a:t>kreatinin</a:t>
            </a:r>
            <a:r>
              <a:rPr lang="nb-NO" dirty="0" smtClean="0"/>
              <a:t>, prolaktin, HbA1c, fastende s-glukose, LDL, HDL, TG</a:t>
            </a:r>
          </a:p>
          <a:p>
            <a:r>
              <a:rPr lang="nb-NO" dirty="0" smtClean="0"/>
              <a:t>Spør pasienten om</a:t>
            </a:r>
          </a:p>
          <a:p>
            <a:pPr lvl="1"/>
            <a:r>
              <a:rPr lang="nb-NO" dirty="0" smtClean="0"/>
              <a:t>Hjertesykdom, smerter, obstipasjon, røykevaner, andre helseproblemer</a:t>
            </a:r>
          </a:p>
          <a:p>
            <a:pPr lvl="1"/>
            <a:r>
              <a:rPr lang="nb-NO" dirty="0" smtClean="0"/>
              <a:t>Reproduktiv helse: seksuell funksjon/impotens</a:t>
            </a:r>
            <a:r>
              <a:rPr lang="nb-NO" dirty="0"/>
              <a:t>, </a:t>
            </a:r>
            <a:r>
              <a:rPr lang="nb-NO" dirty="0" smtClean="0"/>
              <a:t>menstruasjon, prevensjon </a:t>
            </a:r>
          </a:p>
          <a:p>
            <a:r>
              <a:rPr lang="nb-NO" dirty="0" smtClean="0"/>
              <a:t>Andre undersøkelser</a:t>
            </a:r>
          </a:p>
          <a:p>
            <a:pPr lvl="1"/>
            <a:r>
              <a:rPr lang="nb-NO" dirty="0" smtClean="0"/>
              <a:t>EKG, spesifikke undersøkelser som er gjort/er planlagt, </a:t>
            </a:r>
            <a:r>
              <a:rPr lang="nb-NO" dirty="0" err="1" smtClean="0"/>
              <a:t>monitorering</a:t>
            </a:r>
            <a:r>
              <a:rPr lang="nb-NO" dirty="0" smtClean="0"/>
              <a:t> bivirkninger av antipsykotika</a:t>
            </a:r>
          </a:p>
          <a:p>
            <a:r>
              <a:rPr lang="nb-NO" dirty="0" smtClean="0"/>
              <a:t>Tiltak:  </a:t>
            </a:r>
          </a:p>
          <a:p>
            <a:pPr lvl="1"/>
            <a:r>
              <a:rPr lang="nb-NO" dirty="0" smtClean="0"/>
              <a:t>Behov for spesifikk utredning/spesialisthenvisning – hvem gjør hva</a:t>
            </a:r>
          </a:p>
          <a:p>
            <a:pPr lvl="1"/>
            <a:r>
              <a:rPr lang="nb-NO" dirty="0" smtClean="0"/>
              <a:t>Spesifikke meldinger til fastlege. Råd om ernæring og fysisk aktivitet. Råd/tiltak ved røykeslutt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165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5" y="44188"/>
            <a:ext cx="5240398" cy="68580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168" y="656371"/>
            <a:ext cx="5301286" cy="6201629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8229600" y="4251978"/>
            <a:ext cx="3332136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b-NO" sz="1400" dirty="0"/>
              <a:t>https://helse-bergen.no/avdelinger/psykisk-helsevern/psykiatrisk-klinikk/spesialisert-psykosebehandling/treningspoliklinikken</a:t>
            </a:r>
          </a:p>
        </p:txBody>
      </p:sp>
    </p:spTree>
    <p:extLst>
      <p:ext uri="{BB962C8B-B14F-4D97-AF65-F5344CB8AC3E}">
        <p14:creationId xmlns:p14="http://schemas.microsoft.com/office/powerpoint/2010/main" val="291131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</a:t>
            </a:r>
            <a:r>
              <a:rPr lang="nb-NO" dirty="0" smtClean="0"/>
              <a:t>onklusjoner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Psykiske lidelser og/eller rusmiddelproblemer gir økt somatisk sykelighet og forkortet livslengde sammenlignet med normalbefolkningen</a:t>
            </a:r>
          </a:p>
          <a:p>
            <a:r>
              <a:rPr lang="nb-NO" dirty="0" smtClean="0"/>
              <a:t>Dokumentet Ivaretakelse av somatisk helse og levevaner er et viktig dokument og gir godt grunnlag for endret praksis</a:t>
            </a:r>
          </a:p>
          <a:p>
            <a:r>
              <a:rPr lang="nb-NO" dirty="0" smtClean="0"/>
              <a:t>Vår oppgave i spesialisthelsetjenesten er å avdekke og henvise, men noen ganger også å behandle og intervenere, ikke minst overfor ugunstige levevaner</a:t>
            </a:r>
          </a:p>
          <a:p>
            <a:r>
              <a:rPr lang="nb-NO" dirty="0" smtClean="0"/>
              <a:t>En hovedsak (utenom røykeslutt) er å bidra til økt fysisk aktivitet og for de fleste vil et treningsopplegg for økt kondisjon og styrke være mulig å gjennomføre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633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ktangel 2"/>
          <p:cNvSpPr/>
          <p:nvPr/>
        </p:nvSpPr>
        <p:spPr>
          <a:xfrm>
            <a:off x="502920" y="205740"/>
            <a:ext cx="920115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2400" dirty="0">
                <a:hlinkClick r:id="rId3"/>
              </a:rPr>
              <a:t>Nasjonal faglig retningslinje for </a:t>
            </a:r>
            <a:r>
              <a:rPr lang="nb-NO" sz="2400" dirty="0" err="1">
                <a:hlinkClick r:id="rId3"/>
              </a:rPr>
              <a:t>røykeavvenning</a:t>
            </a:r>
            <a:r>
              <a:rPr lang="nb-NO" sz="2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>
                <a:hlinkClick r:id="rId4"/>
              </a:rPr>
              <a:t>Kols – nasjonal faglig retningslinje og veileder for forebygging, diagnostisering og oppfølging </a:t>
            </a:r>
            <a:endParaRPr lang="nb-NO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>
                <a:hlinkClick r:id="rId5"/>
              </a:rPr>
              <a:t>Nasjonal faglig retningslinje for forebygging av hjerte- og karsykdom</a:t>
            </a:r>
            <a:endParaRPr lang="nb-NO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>
                <a:hlinkClick r:id="rId6"/>
              </a:rPr>
              <a:t>Nasjonal faglig retningslinje for diabetes</a:t>
            </a:r>
            <a:endParaRPr lang="nb-NO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>
                <a:hlinkClick r:id="rId7"/>
              </a:rPr>
              <a:t>Nasjonal faglig retningslinje for forebygging, utredning og behandling av overvekt og fedme hos voksne </a:t>
            </a:r>
            <a:endParaRPr lang="nb-NO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>
                <a:hlinkClick r:id="rId8"/>
              </a:rPr>
              <a:t>Nasjonal faglig retningslinje for avrusning fra rusmidler og vanedannende legemidler</a:t>
            </a:r>
            <a:endParaRPr lang="nb-NO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>
                <a:hlinkClick r:id="rId9"/>
              </a:rPr>
              <a:t>Kosthåndboken – veileder i ernæringsarbeid i helse- og omsorgstjenesten</a:t>
            </a:r>
            <a:endParaRPr lang="nb-NO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tx2"/>
                </a:solidFill>
                <a:hlinkClick r:id="rId10"/>
              </a:rPr>
              <a:t>Nasjonal faglig retningslinje for forebygging og behandling av underernæring</a:t>
            </a:r>
            <a:endParaRPr lang="nb-NO" sz="2400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>
                <a:hlinkClick r:id="rId11"/>
              </a:rPr>
              <a:t>Nasjonal faglig retningslinje for tidlig oppdagelse, utredning og behandling av spiseforstyrrelser</a:t>
            </a:r>
            <a:r>
              <a:rPr lang="nb-NO" sz="2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>
                <a:hlinkClick r:id="rId12"/>
              </a:rPr>
              <a:t>Nasjonal veileder i </a:t>
            </a:r>
            <a:r>
              <a:rPr lang="nb-NO" sz="2400" dirty="0" err="1">
                <a:hlinkClick r:id="rId12"/>
              </a:rPr>
              <a:t>endokronologi</a:t>
            </a:r>
            <a:r>
              <a:rPr lang="nb-NO" sz="2400" dirty="0">
                <a:hlinkClick r:id="rId12"/>
              </a:rPr>
              <a:t> (helsebiblioteket.no)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41816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 smtClean="0"/>
              <a:t>Agenda</a:t>
            </a:r>
            <a:endParaRPr lang="nb-NO" b="0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Bakgrunn</a:t>
            </a:r>
          </a:p>
          <a:p>
            <a:r>
              <a:rPr lang="nb-NO" dirty="0" smtClean="0"/>
              <a:t>Ansvar </a:t>
            </a:r>
          </a:p>
          <a:p>
            <a:r>
              <a:rPr lang="nb-NO" dirty="0" smtClean="0"/>
              <a:t>Anbefalinger</a:t>
            </a:r>
          </a:p>
          <a:p>
            <a:pPr lvl="1"/>
            <a:r>
              <a:rPr lang="nb-NO" dirty="0" err="1" smtClean="0"/>
              <a:t>Kardiometabolske</a:t>
            </a:r>
            <a:r>
              <a:rPr lang="nb-NO" dirty="0" smtClean="0"/>
              <a:t> risikofaktorer</a:t>
            </a:r>
          </a:p>
          <a:p>
            <a:pPr lvl="1"/>
            <a:r>
              <a:rPr lang="nb-NO" dirty="0" smtClean="0"/>
              <a:t>Røyking</a:t>
            </a:r>
          </a:p>
          <a:p>
            <a:pPr lvl="1"/>
            <a:r>
              <a:rPr lang="nb-NO" dirty="0" smtClean="0"/>
              <a:t>Ernæring</a:t>
            </a:r>
          </a:p>
          <a:p>
            <a:pPr lvl="1"/>
            <a:r>
              <a:rPr lang="nb-NO" dirty="0" smtClean="0"/>
              <a:t>Fysisk aktivitet</a:t>
            </a:r>
          </a:p>
          <a:p>
            <a:pPr lvl="1"/>
            <a:r>
              <a:rPr lang="nb-NO" dirty="0" smtClean="0"/>
              <a:t>Søvn</a:t>
            </a:r>
          </a:p>
          <a:p>
            <a:pPr lvl="1"/>
            <a:r>
              <a:rPr lang="nb-NO" dirty="0" smtClean="0"/>
              <a:t>Somatiske følgetilstander ved problematisk alkoholbruk</a:t>
            </a:r>
          </a:p>
          <a:p>
            <a:pPr lvl="1"/>
            <a:r>
              <a:rPr lang="nb-NO" dirty="0" smtClean="0"/>
              <a:t>Somatiske følgetilstander ved injisering av rusmidler</a:t>
            </a:r>
          </a:p>
          <a:p>
            <a:r>
              <a:rPr lang="nb-NO" dirty="0"/>
              <a:t>Fra gode sjekklister til god praksis</a:t>
            </a: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407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074535"/>
              </p:ext>
            </p:extLst>
          </p:nvPr>
        </p:nvGraphicFramePr>
        <p:xfrm>
          <a:off x="-1" y="3"/>
          <a:ext cx="12192003" cy="6285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476395">
                <a:tc>
                  <a:txBody>
                    <a:bodyPr/>
                    <a:lstStyle/>
                    <a:p>
                      <a:r>
                        <a:rPr lang="nb-NO" sz="2800" dirty="0" smtClean="0"/>
                        <a:t>Standard</a:t>
                      </a:r>
                    </a:p>
                    <a:p>
                      <a:r>
                        <a:rPr lang="nb-NO" sz="2800" dirty="0" err="1" smtClean="0"/>
                        <a:t>Mortality</a:t>
                      </a:r>
                      <a:endParaRPr lang="nb-NO" sz="2800" dirty="0" smtClean="0"/>
                    </a:p>
                    <a:p>
                      <a:r>
                        <a:rPr lang="nb-NO" sz="2800" dirty="0" smtClean="0"/>
                        <a:t>Ratio (SMR)</a:t>
                      </a:r>
                      <a:endParaRPr lang="nb-NO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sz="2800" dirty="0" smtClean="0"/>
                        <a:t>Antall</a:t>
                      </a:r>
                      <a:endParaRPr lang="nb-NO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b-NO" sz="2800" dirty="0" smtClean="0"/>
                        <a:t>Naturlige dødsfall</a:t>
                      </a:r>
                      <a:endParaRPr lang="nb-NO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800" dirty="0" err="1" smtClean="0"/>
                        <a:t>Kardiovaskulær</a:t>
                      </a:r>
                      <a:r>
                        <a:rPr lang="nb-NO" sz="2800" dirty="0" smtClean="0"/>
                        <a:t> sykdom</a:t>
                      </a:r>
                    </a:p>
                    <a:p>
                      <a:endParaRPr lang="nb-NO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b-NO" sz="2800" dirty="0" smtClean="0"/>
                        <a:t>Totalt</a:t>
                      </a:r>
                      <a:endParaRPr lang="nb-NO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8206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Diagnose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Menn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Kvinner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Menn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Kvinner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Menn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Kvinner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Menn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Kvinner</a:t>
                      </a:r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8206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Psykose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556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414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smtClean="0"/>
                        <a:t>2.27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smtClean="0"/>
                        <a:t>1.61</a:t>
                      </a:r>
                    </a:p>
                    <a:p>
                      <a:pPr algn="ctr"/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smtClean="0"/>
                        <a:t>1.72</a:t>
                      </a:r>
                    </a:p>
                    <a:p>
                      <a:pPr algn="ctr"/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smtClean="0"/>
                        <a:t>1.51</a:t>
                      </a:r>
                    </a:p>
                    <a:p>
                      <a:pPr algn="ctr"/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smtClean="0"/>
                        <a:t>2.87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smtClean="0"/>
                        <a:t>1.97</a:t>
                      </a:r>
                    </a:p>
                    <a:p>
                      <a:pPr algn="ctr"/>
                      <a:endParaRPr lang="nb-NO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081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Bipolar lidelse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276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300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smtClean="0"/>
                        <a:t>2.18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smtClean="0"/>
                        <a:t>1.79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smtClean="0"/>
                        <a:t>2.14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smtClean="0"/>
                        <a:t>2.12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smtClean="0"/>
                        <a:t>2.81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smtClean="0"/>
                        <a:t>2.47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4081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Unipolar depresjon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644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773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smtClean="0"/>
                        <a:t>1.39</a:t>
                      </a:r>
                    </a:p>
                    <a:p>
                      <a:pPr algn="ctr"/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smtClean="0"/>
                        <a:t>1.47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smtClean="0"/>
                        <a:t>1.48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smtClean="0"/>
                        <a:t>1.13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smtClean="0"/>
                        <a:t>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smtClean="0"/>
                        <a:t>1.77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4081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Stoff/ alkohol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577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229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smtClean="0"/>
                        <a:t>2.94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smtClean="0"/>
                        <a:t>1.87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smtClean="0"/>
                        <a:t>2.26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smtClean="0"/>
                        <a:t>-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smtClean="0"/>
                        <a:t>6.22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smtClean="0"/>
                        <a:t>5.93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0" y="6389225"/>
            <a:ext cx="1253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The Burden of mental health in a period with profound organizational and ideological changes during two decades – A prospective longitudinal clinical study of the utility of beds, mortality, and causes of death in a psychiatric hospital with sector </a:t>
            </a:r>
            <a:r>
              <a:rPr lang="en-US" sz="1400" b="1" i="1" dirty="0" smtClean="0"/>
              <a:t>responsibility. PhD dissertation. Siri Nome, 2014.</a:t>
            </a:r>
            <a:endParaRPr lang="nb-NO" sz="1400" dirty="0"/>
          </a:p>
        </p:txBody>
      </p:sp>
      <p:sp>
        <p:nvSpPr>
          <p:cNvPr id="6" name="Rektangel 5"/>
          <p:cNvSpPr/>
          <p:nvPr/>
        </p:nvSpPr>
        <p:spPr>
          <a:xfrm>
            <a:off x="9539416" y="0"/>
            <a:ext cx="2557849" cy="6116595"/>
          </a:xfrm>
          <a:prstGeom prst="rect">
            <a:avLst/>
          </a:prstGeom>
          <a:solidFill>
            <a:schemeClr val="accent1">
              <a:alpha val="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621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Økende «</a:t>
            </a:r>
            <a:r>
              <a:rPr lang="nb-NO" dirty="0" err="1" smtClean="0"/>
              <a:t>mortality</a:t>
            </a:r>
            <a:r>
              <a:rPr lang="nb-NO" dirty="0" smtClean="0"/>
              <a:t> gap»?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Oppfølgingsstudie</a:t>
            </a:r>
            <a:r>
              <a:rPr lang="en-US" sz="3600" dirty="0" smtClean="0"/>
              <a:t> </a:t>
            </a:r>
            <a:r>
              <a:rPr lang="en-US" sz="3600" dirty="0" err="1" smtClean="0"/>
              <a:t>av</a:t>
            </a:r>
            <a:r>
              <a:rPr lang="en-US" sz="3600" dirty="0" smtClean="0"/>
              <a:t> 1111 </a:t>
            </a:r>
            <a:r>
              <a:rPr lang="en-US" sz="3600" dirty="0" err="1" smtClean="0"/>
              <a:t>pasienter</a:t>
            </a:r>
            <a:r>
              <a:rPr lang="en-US" sz="3600" dirty="0" smtClean="0"/>
              <a:t> med </a:t>
            </a:r>
            <a:r>
              <a:rPr lang="en-US" sz="3600" dirty="0" err="1" smtClean="0"/>
              <a:t>schizofreni</a:t>
            </a:r>
            <a:r>
              <a:rPr lang="en-US" sz="3600" dirty="0" smtClean="0"/>
              <a:t> </a:t>
            </a:r>
            <a:r>
              <a:rPr lang="en-US" sz="3600" dirty="0" err="1" smtClean="0"/>
              <a:t>innlagt</a:t>
            </a:r>
            <a:r>
              <a:rPr lang="en-US" sz="3600" dirty="0" smtClean="0"/>
              <a:t> </a:t>
            </a:r>
            <a:r>
              <a:rPr lang="en-US" sz="3600" dirty="0" err="1" smtClean="0"/>
              <a:t>mellom</a:t>
            </a:r>
            <a:r>
              <a:rPr lang="en-US" sz="3600" dirty="0" smtClean="0"/>
              <a:t> 1980 </a:t>
            </a:r>
            <a:r>
              <a:rPr lang="en-US" sz="3600" dirty="0" err="1" smtClean="0"/>
              <a:t>og</a:t>
            </a:r>
            <a:r>
              <a:rPr lang="en-US" sz="3600" dirty="0" smtClean="0"/>
              <a:t> 2006 I Nord-Norge</a:t>
            </a:r>
          </a:p>
          <a:p>
            <a:r>
              <a:rPr lang="en-US" sz="3600" dirty="0" smtClean="0"/>
              <a:t>SMR </a:t>
            </a:r>
            <a:r>
              <a:rPr lang="en-US" sz="3600" dirty="0" err="1" smtClean="0"/>
              <a:t>var</a:t>
            </a:r>
            <a:r>
              <a:rPr lang="en-US" sz="3600" dirty="0" smtClean="0"/>
              <a:t> </a:t>
            </a:r>
            <a:r>
              <a:rPr lang="en-US" sz="3600" dirty="0" err="1" smtClean="0"/>
              <a:t>høyere</a:t>
            </a:r>
            <a:r>
              <a:rPr lang="en-US" sz="3600" dirty="0" smtClean="0"/>
              <a:t> I den </a:t>
            </a:r>
            <a:r>
              <a:rPr lang="en-US" sz="3600" dirty="0" err="1" smtClean="0"/>
              <a:t>siste</a:t>
            </a:r>
            <a:r>
              <a:rPr lang="en-US" sz="3600" dirty="0" smtClean="0"/>
              <a:t> 9 </a:t>
            </a:r>
            <a:r>
              <a:rPr lang="en-US" sz="3600" dirty="0" err="1" smtClean="0"/>
              <a:t>års</a:t>
            </a:r>
            <a:r>
              <a:rPr lang="en-US" sz="3600" dirty="0" smtClean="0"/>
              <a:t> </a:t>
            </a:r>
            <a:r>
              <a:rPr lang="en-US" sz="3600" dirty="0" err="1" smtClean="0"/>
              <a:t>bolken</a:t>
            </a:r>
            <a:r>
              <a:rPr lang="en-US" sz="3600" dirty="0" smtClean="0"/>
              <a:t> </a:t>
            </a:r>
            <a:r>
              <a:rPr lang="en-US" sz="3600" dirty="0" err="1" smtClean="0"/>
              <a:t>enn</a:t>
            </a:r>
            <a:r>
              <a:rPr lang="en-US" sz="3600" dirty="0" smtClean="0"/>
              <a:t> i de </a:t>
            </a:r>
            <a:r>
              <a:rPr lang="en-US" sz="3600" dirty="0" err="1" smtClean="0"/>
              <a:t>første</a:t>
            </a:r>
            <a:r>
              <a:rPr lang="en-US" sz="3600" dirty="0" smtClean="0"/>
              <a:t> 9 </a:t>
            </a:r>
            <a:r>
              <a:rPr lang="en-US" sz="3600" dirty="0" err="1" smtClean="0"/>
              <a:t>år</a:t>
            </a:r>
            <a:endParaRPr lang="en-US" sz="3600" dirty="0" smtClean="0"/>
          </a:p>
          <a:p>
            <a:r>
              <a:rPr lang="en-US" sz="3600" dirty="0" err="1" smtClean="0"/>
              <a:t>Resultatene</a:t>
            </a:r>
            <a:r>
              <a:rPr lang="en-US" sz="3600" dirty="0" smtClean="0"/>
              <a:t> </a:t>
            </a:r>
            <a:r>
              <a:rPr lang="en-US" sz="3600" dirty="0" err="1" smtClean="0"/>
              <a:t>bekrefter</a:t>
            </a:r>
            <a:r>
              <a:rPr lang="en-US" sz="3600" dirty="0" smtClean="0"/>
              <a:t> </a:t>
            </a:r>
            <a:r>
              <a:rPr lang="en-US" sz="3600" dirty="0" err="1" smtClean="0"/>
              <a:t>økt</a:t>
            </a:r>
            <a:r>
              <a:rPr lang="en-US" sz="3600" dirty="0" smtClean="0"/>
              <a:t> relative </a:t>
            </a:r>
            <a:r>
              <a:rPr lang="en-US" sz="3600" dirty="0" err="1" smtClean="0"/>
              <a:t>dødelighet</a:t>
            </a:r>
            <a:r>
              <a:rPr lang="en-US" sz="3600" dirty="0" smtClean="0"/>
              <a:t> over </a:t>
            </a:r>
            <a:r>
              <a:rPr lang="en-US" sz="3600" dirty="0" err="1" smtClean="0"/>
              <a:t>en</a:t>
            </a:r>
            <a:r>
              <a:rPr lang="en-US" sz="3600" dirty="0" smtClean="0"/>
              <a:t> </a:t>
            </a:r>
            <a:r>
              <a:rPr lang="en-US" sz="3600" dirty="0" err="1" smtClean="0"/>
              <a:t>periode</a:t>
            </a:r>
            <a:r>
              <a:rPr lang="en-US" sz="3600" dirty="0" smtClean="0"/>
              <a:t> </a:t>
            </a:r>
            <a:r>
              <a:rPr lang="en-US" sz="3600" dirty="0" err="1" smtClean="0"/>
              <a:t>på</a:t>
            </a:r>
            <a:r>
              <a:rPr lang="en-US" sz="3600" dirty="0" smtClean="0"/>
              <a:t> 27 </a:t>
            </a:r>
            <a:r>
              <a:rPr lang="en-US" sz="3600" dirty="0" err="1" smtClean="0"/>
              <a:t>år</a:t>
            </a:r>
            <a:r>
              <a:rPr lang="en-US" sz="3600" dirty="0" smtClean="0"/>
              <a:t>, med </a:t>
            </a:r>
            <a:r>
              <a:rPr lang="en-US" sz="3600" dirty="0" err="1" smtClean="0"/>
              <a:t>tendens</a:t>
            </a:r>
            <a:r>
              <a:rPr lang="en-US" sz="3600" dirty="0" smtClean="0"/>
              <a:t> </a:t>
            </a:r>
            <a:r>
              <a:rPr lang="en-US" sz="3600" dirty="0" err="1" smtClean="0"/>
              <a:t>til</a:t>
            </a:r>
            <a:r>
              <a:rPr lang="en-US" sz="3600" dirty="0" smtClean="0"/>
              <a:t> </a:t>
            </a:r>
            <a:r>
              <a:rPr lang="en-US" sz="3600" dirty="0" err="1" smtClean="0"/>
              <a:t>økt</a:t>
            </a:r>
            <a:r>
              <a:rPr lang="en-US" sz="3600" dirty="0" smtClean="0"/>
              <a:t> SMR over </a:t>
            </a:r>
            <a:r>
              <a:rPr lang="en-US" sz="3600" dirty="0" err="1" smtClean="0"/>
              <a:t>tid</a:t>
            </a:r>
            <a:endParaRPr lang="en-US" sz="3600" dirty="0" smtClean="0"/>
          </a:p>
          <a:p>
            <a:pPr marL="0" indent="0">
              <a:buNone/>
            </a:pPr>
            <a:endParaRPr lang="en-US" b="1" dirty="0"/>
          </a:p>
          <a:p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6695090" y="6411310"/>
            <a:ext cx="6043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Høye</a:t>
            </a:r>
            <a:r>
              <a:rPr lang="en-US" dirty="0" smtClean="0"/>
              <a:t> A, et al. </a:t>
            </a:r>
            <a:r>
              <a:rPr lang="en-US" dirty="0" err="1" smtClean="0"/>
              <a:t>Schizophr</a:t>
            </a:r>
            <a:r>
              <a:rPr lang="en-US" dirty="0" smtClean="0"/>
              <a:t>. Res.2011 </a:t>
            </a:r>
            <a:r>
              <a:rPr lang="en-US" dirty="0"/>
              <a:t>Nov;132(2-3):228-32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1341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9070" b="9070"/>
          <a:stretch>
            <a:fillRect/>
          </a:stretch>
        </p:blipFill>
        <p:spPr>
          <a:xfrm>
            <a:off x="428264" y="133109"/>
            <a:ext cx="11354764" cy="6387055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10930361" y="6488668"/>
            <a:ext cx="1284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SSB, 2018</a:t>
            </a:r>
            <a:endParaRPr lang="nb-NO" dirty="0"/>
          </a:p>
        </p:txBody>
      </p:sp>
      <p:cxnSp>
        <p:nvCxnSpPr>
          <p:cNvPr id="6" name="Rett linje 5"/>
          <p:cNvCxnSpPr/>
          <p:nvPr/>
        </p:nvCxnSpPr>
        <p:spPr>
          <a:xfrm flipV="1">
            <a:off x="4939862" y="0"/>
            <a:ext cx="0" cy="449842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86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441" y="762000"/>
            <a:ext cx="8225118" cy="484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72235" y="246529"/>
            <a:ext cx="8258735" cy="483466"/>
          </a:xfrm>
          <a:noFill/>
          <a:ln/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nb-NO" sz="1412" b="1">
                <a:solidFill>
                  <a:schemeClr val="tx2"/>
                </a:solidFill>
              </a:rPr>
              <a:t>Fig 1. All-cause age, gender, and calendar-year standardized mortality ratios according to gender and age among patients with schizophrenia and/or substance use disorders.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050676" y="5748618"/>
            <a:ext cx="8101853" cy="5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nb-NO" sz="1059"/>
              <a:t>Heiberg IH, Jacobsen BK, Nesvåg R, Bramness JG, Reichborn-Kjennerud T, et al. (2018) Total and cause-specific standardized mortality ratios in patients with schizophrenia and/or substance use disorder. PLOS ONE 13(8): e0202028. https://doi.org/10.1371/journal.pone.0202028</a:t>
            </a:r>
          </a:p>
          <a:p>
            <a:pPr eaLnBrk="1" hangingPunct="1"/>
            <a:r>
              <a:rPr lang="en-US" altLang="nb-NO" sz="1059">
                <a:hlinkClick r:id="rId4"/>
              </a:rPr>
              <a:t>https://journals.plos.org/plosone/article?id=10.1371/journal.pone.0202028</a:t>
            </a:r>
            <a:endParaRPr lang="en-US" altLang="nb-NO" sz="1059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76" y="6342530"/>
            <a:ext cx="2140324" cy="45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78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Årsaker til høy sykelighet og dødelighet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genetisk sårbarhet knyttet til psykisk lidelse</a:t>
            </a:r>
          </a:p>
          <a:p>
            <a:r>
              <a:rPr lang="nb-NO" dirty="0"/>
              <a:t>levevaner:</a:t>
            </a:r>
            <a:br>
              <a:rPr lang="nb-NO" dirty="0"/>
            </a:br>
            <a:r>
              <a:rPr lang="nb-NO" dirty="0"/>
              <a:t>– røyking</a:t>
            </a:r>
            <a:br>
              <a:rPr lang="nb-NO" dirty="0"/>
            </a:br>
            <a:r>
              <a:rPr lang="nb-NO" dirty="0"/>
              <a:t>– skadelig bruk av alkohol og andre rusmidler</a:t>
            </a:r>
            <a:br>
              <a:rPr lang="nb-NO" dirty="0"/>
            </a:br>
            <a:r>
              <a:rPr lang="nb-NO" dirty="0"/>
              <a:t>– usunt kosthold</a:t>
            </a:r>
            <a:br>
              <a:rPr lang="nb-NO" dirty="0"/>
            </a:br>
            <a:r>
              <a:rPr lang="nb-NO" dirty="0"/>
              <a:t>– inaktiv livsstil</a:t>
            </a:r>
            <a:br>
              <a:rPr lang="nb-NO" dirty="0"/>
            </a:br>
            <a:r>
              <a:rPr lang="nb-NO" dirty="0"/>
              <a:t>– søvnproblemer</a:t>
            </a:r>
          </a:p>
          <a:p>
            <a:r>
              <a:rPr lang="nb-NO" dirty="0"/>
              <a:t>psykososialt stress og ensomhet</a:t>
            </a:r>
          </a:p>
          <a:p>
            <a:r>
              <a:rPr lang="nb-NO" dirty="0"/>
              <a:t>bivirkninger av legemidler</a:t>
            </a:r>
          </a:p>
          <a:p>
            <a:r>
              <a:rPr lang="nb-NO" dirty="0"/>
              <a:t>infeksjoner og andre sykdomstilstander forårsaket av rusmiddelbruk</a:t>
            </a:r>
          </a:p>
          <a:p>
            <a:r>
              <a:rPr lang="nb-NO" dirty="0"/>
              <a:t>manglende diagnostisering og forsinket behandling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109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NSPRollUpIngress xmlns="2b736855-fd40-4ef5-b84c-7e050bd66b15" xsi:nil="true"/>
    <PublishingExpirationDate xmlns="http://schemas.microsoft.com/sharepoint/v3" xsi:nil="true"/>
    <TaxKeywordTaxHTField xmlns="2b736855-fd40-4ef5-b84c-7e050bd66b15">
      <Terms xmlns="http://schemas.microsoft.com/office/infopath/2007/PartnerControls"/>
    </TaxKeywordTaxHTField>
    <PublishingStartDate xmlns="http://schemas.microsoft.com/sharepoint/v3" xsi:nil="true"/>
    <TaxCatchAll xmlns="2b736855-fd40-4ef5-b84c-7e050bd66b15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E8FC6395DAEC4C9DBB8BABEEB1C582" ma:contentTypeVersion="24" ma:contentTypeDescription="Opprett et nytt dokument." ma:contentTypeScope="" ma:versionID="e6525ca7107ce28b136ddde95b403c2c">
  <xsd:schema xmlns:xsd="http://www.w3.org/2001/XMLSchema" xmlns:xs="http://www.w3.org/2001/XMLSchema" xmlns:p="http://schemas.microsoft.com/office/2006/metadata/properties" xmlns:ns1="http://schemas.microsoft.com/sharepoint/v3" xmlns:ns2="2b736855-fd40-4ef5-b84c-7e050bd66b15" targetNamespace="http://schemas.microsoft.com/office/2006/metadata/properties" ma:root="true" ma:fieldsID="b4b6b1f29b8685c1775d7e20df322222" ns1:_="" ns2:_="">
    <xsd:import namespace="http://schemas.microsoft.com/sharepoint/v3"/>
    <xsd:import namespace="2b736855-fd40-4ef5-b84c-7e050bd66b15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2:FNSPRollUpIngress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14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36855-fd40-4ef5-b84c-7e050bd66b1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Nøkkelord" ma:default="" ma:fieldId="{23f27201-bee3-471e-b2e7-b64fd8b7ca38}" ma:taxonomyMulti="true" ma:sspId="d0f0af97-1df2-4d6b-9e49-08feee2b95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da79b1bc-8501-45f1-a10b-26f75f2860bf}" ma:internalName="TaxCatchAll" ma:showField="CatchAllData" ma:web="2b736855-fd40-4ef5-b84c-7e050bd66b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da79b1bc-8501-45f1-a10b-26f75f2860bf}" ma:internalName="TaxCatchAllLabel" ma:readOnly="true" ma:showField="CatchAllDataLabel" ma:web="2b736855-fd40-4ef5-b84c-7e050bd66b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NSPRollUpIngress" ma:index="12" nillable="true" ma:displayName="Utlistingsingress" ma:default="" ma:description="Teksten vises i oversikter og utlistinger" ma:internalName="FNSPRollUpIngres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FBAD8B-FA12-4591-8DE6-2D617E117260}"/>
</file>

<file path=customXml/itemProps2.xml><?xml version="1.0" encoding="utf-8"?>
<ds:datastoreItem xmlns:ds="http://schemas.openxmlformats.org/officeDocument/2006/customXml" ds:itemID="{6DF60099-DEDE-4262-B29F-8D3878FBCEE0}"/>
</file>

<file path=customXml/itemProps3.xml><?xml version="1.0" encoding="utf-8"?>
<ds:datastoreItem xmlns:ds="http://schemas.openxmlformats.org/officeDocument/2006/customXml" ds:itemID="{CABE697D-906E-4AEB-9AA8-07FB5C929630}"/>
</file>

<file path=docProps/app.xml><?xml version="1.0" encoding="utf-8"?>
<Properties xmlns="http://schemas.openxmlformats.org/officeDocument/2006/extended-properties" xmlns:vt="http://schemas.openxmlformats.org/officeDocument/2006/docPropsVTypes">
  <TotalTime>4871</TotalTime>
  <Words>1129</Words>
  <Application>Microsoft Office PowerPoint</Application>
  <PresentationFormat>Widescreen</PresentationFormat>
  <Paragraphs>220</Paragraphs>
  <Slides>25</Slides>
  <Notes>21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Office-tema</vt:lpstr>
      <vt:lpstr>1_Office-tema</vt:lpstr>
      <vt:lpstr>Somatisk helse og levevaner</vt:lpstr>
      <vt:lpstr>PowerPoint-presentasjon</vt:lpstr>
      <vt:lpstr>PowerPoint-presentasjon</vt:lpstr>
      <vt:lpstr>Agenda</vt:lpstr>
      <vt:lpstr>PowerPoint-presentasjon</vt:lpstr>
      <vt:lpstr>Økende «mortality gap»?</vt:lpstr>
      <vt:lpstr>PowerPoint-presentasjon</vt:lpstr>
      <vt:lpstr>PowerPoint-presentasjon</vt:lpstr>
      <vt:lpstr>Årsaker til høy sykelighet og dødelighet</vt:lpstr>
      <vt:lpstr>Bakgrunn for Helsedirektoratets anbefalinger</vt:lpstr>
      <vt:lpstr>Ansvar</vt:lpstr>
      <vt:lpstr>Kardiometabolske risikofaktorer - Hjertefrisk</vt:lpstr>
      <vt:lpstr>PowerPoint-presentasjon</vt:lpstr>
      <vt:lpstr>PowerPoint-presentasjon</vt:lpstr>
      <vt:lpstr>Røyking – tilby hjelp til røykeslutt </vt:lpstr>
      <vt:lpstr>Ernæring – underernæring, overvekt, feilernæring </vt:lpstr>
      <vt:lpstr>Fysisk aktivitet – en del av den ordinære behandlingen</vt:lpstr>
      <vt:lpstr>Søvn – ikke-medisinske intervensjoner viktige</vt:lpstr>
      <vt:lpstr>Alkohol – kartlegg alle</vt:lpstr>
      <vt:lpstr>Injisering av rusmidler – mye somatisk sykdom</vt:lpstr>
      <vt:lpstr>Tannhelse – henvis offentlig tannhelse-tjeneste</vt:lpstr>
      <vt:lpstr>Fra gode sjekklister til god praksis</vt:lpstr>
      <vt:lpstr>Somatisk sjekkliste ved utskrivelse: følgende skal dokumenteres i journal/epikrise</vt:lpstr>
      <vt:lpstr>PowerPoint-presentasjon</vt:lpstr>
      <vt:lpstr>Konklusjoner</vt:lpstr>
    </vt:vector>
  </TitlesOfParts>
  <Company>Helse Vest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Somatisk helse og levevaner</dc:title>
  <dc:creator>Kroken, Rune Andreas</dc:creator>
  <cp:keywords/>
  <cp:lastModifiedBy>Olsen, Anne Christine Flageborg</cp:lastModifiedBy>
  <cp:revision>69</cp:revision>
  <dcterms:created xsi:type="dcterms:W3CDTF">2018-10-07T07:27:37Z</dcterms:created>
  <dcterms:modified xsi:type="dcterms:W3CDTF">2018-10-22T10:28:18Z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0x01010088E8FC6395DAEC4C9DBB8BABEEB1C582</vt:lpwstr>
  </property>
  <property fmtid="{D5CDD505-2E9C-101B-9397-08002B2CF9AE}" pid="3" name="TaxKeyword">
    <vt:lpwstr/>
  </property>
</Properties>
</file>