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65" r:id="rId4"/>
    <p:sldId id="259" r:id="rId5"/>
    <p:sldId id="261" r:id="rId6"/>
    <p:sldId id="272" r:id="rId7"/>
    <p:sldId id="283" r:id="rId8"/>
    <p:sldId id="270" r:id="rId9"/>
    <p:sldId id="280" r:id="rId10"/>
    <p:sldId id="274" r:id="rId11"/>
    <p:sldId id="276" r:id="rId12"/>
    <p:sldId id="266" r:id="rId13"/>
    <p:sldId id="267" r:id="rId14"/>
    <p:sldId id="277" r:id="rId15"/>
    <p:sldId id="278" r:id="rId16"/>
    <p:sldId id="268" r:id="rId17"/>
    <p:sldId id="269" r:id="rId18"/>
    <p:sldId id="273" r:id="rId19"/>
    <p:sldId id="279" r:id="rId20"/>
    <p:sldId id="285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47" autoAdjust="0"/>
  </p:normalViewPr>
  <p:slideViewPr>
    <p:cSldViewPr snapToGrid="0" snapToObjects="1">
      <p:cViewPr varScale="1">
        <p:scale>
          <a:sx n="88" d="100"/>
          <a:sy n="88" d="100"/>
        </p:scale>
        <p:origin x="-566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2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31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A3DC1E1C-5482-6D4E-8B3A-27604467F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xmlns="" id="{D8699E39-5B77-D24A-86B4-E54F07BE6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xmlns="" id="{22BD124D-665F-5D49-BCDA-ADE97A261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4077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3CA10731-E92E-BD44-9FBB-B19854D8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xmlns="" id="{8F29C882-0CE7-A745-9FE5-72BFCDBFC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433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1863D9AA-60B0-8141-B49D-CC3A8E5D7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524373D4-325F-9445-BCA0-7BFB6816B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619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7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CEF42047-B349-2A4D-BD30-F86581A2C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26F130D8-EAD7-0244-B604-DE129D99E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16134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0553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326A59FC-34AA-AF41-A29B-692F3416E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153FC1F4-7F33-FC44-AA51-B71B5615B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4721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xmlns="" id="{35D343A4-AC6A-A449-A845-E63DDF892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4721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143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EF41CE06-DCC2-174D-9313-41A018FE8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7F161DA0-ED33-6146-A513-AF57A87E9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xmlns="" id="{C17826C9-BAAA-494D-AF6E-CA57FE3EF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5674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xmlns="" id="{E8B3BB0B-1734-4143-8107-6E698CC354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xmlns="" id="{9A900AF8-C3DB-224C-B7E8-77FB2DF647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5674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807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3141F596-DF0E-524B-98C4-5599797A6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1836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79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21803163-D4C6-F041-8074-31226E27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32ECA0DA-D0DE-9141-9094-294E510B0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xmlns="" id="{ED92DDB5-E91F-3946-BD2B-66C4045B7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668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xmlns="" id="{38DF8F3D-EA82-9B4C-84B2-BAA6BFFC1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A2625C99-DE73-704F-A2AB-54D44F27B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2563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an.no/" TargetMode="External"/><Relationship Id="rId2" Type="http://schemas.openxmlformats.org/officeDocument/2006/relationships/hyperlink" Target="mailto:tord.moltumyr@meland.kommune.no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aman.no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AF979871-D911-324E-A862-E740D93E5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1653" y="492635"/>
            <a:ext cx="9736347" cy="23876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Pakkeforløp psykisk helse og rus – sett fra kommunen</a:t>
            </a:r>
            <a:br>
              <a:rPr lang="nb-NO" dirty="0" smtClean="0"/>
            </a:br>
            <a:r>
              <a:rPr lang="nb-NO" sz="4400" dirty="0" smtClean="0"/>
              <a:t>Lanseringskonferanse Bergen 15.10.2018</a:t>
            </a:r>
            <a:endParaRPr lang="nb-NO" sz="440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xmlns="" id="{4CF21DF5-DC4F-7C4C-9FF9-5161AA20D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4821" y="3131390"/>
            <a:ext cx="10113035" cy="3321168"/>
          </a:xfrm>
        </p:spPr>
        <p:txBody>
          <a:bodyPr>
            <a:normAutofit/>
          </a:bodyPr>
          <a:lstStyle/>
          <a:p>
            <a:r>
              <a:rPr lang="nb-NO" sz="2800" dirty="0" smtClean="0"/>
              <a:t>Tord Moltumyr</a:t>
            </a:r>
          </a:p>
          <a:p>
            <a:r>
              <a:rPr lang="nb-NO" sz="2800" dirty="0" smtClean="0"/>
              <a:t>Helsesjef  i Meland / kommuneoverlege i Meland og Radøy </a:t>
            </a:r>
          </a:p>
          <a:p>
            <a:r>
              <a:rPr lang="nb-NO" sz="2800" dirty="0" smtClean="0"/>
              <a:t>Leder samarbeidsutvalget for Nordhordland</a:t>
            </a:r>
          </a:p>
          <a:p>
            <a:r>
              <a:rPr lang="nb-NO" sz="2800" dirty="0" smtClean="0"/>
              <a:t>Fra 2020: </a:t>
            </a:r>
            <a:r>
              <a:rPr lang="nb-NO" sz="2800" dirty="0" err="1" smtClean="0"/>
              <a:t>Tenesteleiar</a:t>
            </a:r>
            <a:r>
              <a:rPr lang="nb-NO" sz="2800" dirty="0" smtClean="0"/>
              <a:t> helse, Alver kommune</a:t>
            </a:r>
          </a:p>
          <a:p>
            <a:endParaRPr lang="nb-NO" sz="2800" dirty="0" smtClean="0"/>
          </a:p>
          <a:p>
            <a:r>
              <a:rPr lang="nb-NO" sz="2800" dirty="0" smtClean="0"/>
              <a:t>tord.moltumyr@meland.kommune.no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95462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Barn og unge – </a:t>
            </a:r>
            <a:r>
              <a:rPr lang="nn-NO" dirty="0" err="1" smtClean="0"/>
              <a:t>fra</a:t>
            </a:r>
            <a:r>
              <a:rPr lang="nn-NO" dirty="0" smtClean="0"/>
              <a:t> </a:t>
            </a:r>
            <a:r>
              <a:rPr lang="nn-NO" dirty="0" err="1" smtClean="0"/>
              <a:t>veilederen</a:t>
            </a:r>
            <a:r>
              <a:rPr lang="nn-NO" dirty="0" smtClean="0"/>
              <a:t> </a:t>
            </a:r>
            <a:r>
              <a:rPr lang="nn-NO" dirty="0" err="1" smtClean="0"/>
              <a:t>Hdir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n-NO" dirty="0" err="1" smtClean="0"/>
              <a:t>Henvisning</a:t>
            </a:r>
            <a:r>
              <a:rPr lang="nn-NO" dirty="0" smtClean="0"/>
              <a:t> ved </a:t>
            </a:r>
            <a:r>
              <a:rPr lang="nn-NO" dirty="0" err="1" smtClean="0"/>
              <a:t>tegn</a:t>
            </a:r>
            <a:r>
              <a:rPr lang="nn-NO" dirty="0" smtClean="0"/>
              <a:t> på alvorlig psykisk </a:t>
            </a:r>
            <a:r>
              <a:rPr lang="nn-NO" dirty="0" err="1" smtClean="0"/>
              <a:t>lidelse</a:t>
            </a:r>
            <a:r>
              <a:rPr lang="nn-NO" dirty="0" smtClean="0"/>
              <a:t>.</a:t>
            </a:r>
          </a:p>
          <a:p>
            <a:r>
              <a:rPr lang="nn-NO" dirty="0" smtClean="0"/>
              <a:t>Pakkeforløp </a:t>
            </a:r>
            <a:r>
              <a:rPr lang="nn-NO" dirty="0" err="1" smtClean="0"/>
              <a:t>innen</a:t>
            </a:r>
            <a:r>
              <a:rPr lang="nn-NO" dirty="0" smtClean="0"/>
              <a:t> psykose, </a:t>
            </a:r>
            <a:r>
              <a:rPr lang="nn-NO" dirty="0" err="1" smtClean="0"/>
              <a:t>spiseforstyrrelse</a:t>
            </a:r>
            <a:r>
              <a:rPr lang="nn-NO" dirty="0" smtClean="0"/>
              <a:t> og OCD.</a:t>
            </a:r>
          </a:p>
          <a:p>
            <a:r>
              <a:rPr lang="nn-NO" dirty="0" err="1" smtClean="0"/>
              <a:t>Opplysninger</a:t>
            </a:r>
            <a:r>
              <a:rPr lang="nn-NO" dirty="0" smtClean="0"/>
              <a:t> er ofte 2. </a:t>
            </a:r>
            <a:r>
              <a:rPr lang="nn-NO" dirty="0" err="1" smtClean="0"/>
              <a:t>hånds</a:t>
            </a:r>
            <a:r>
              <a:rPr lang="nn-NO" dirty="0" smtClean="0"/>
              <a:t>, og gjennom </a:t>
            </a:r>
            <a:r>
              <a:rPr lang="nn-NO" dirty="0" err="1" smtClean="0"/>
              <a:t>andres</a:t>
            </a:r>
            <a:r>
              <a:rPr lang="nn-NO" dirty="0" smtClean="0"/>
              <a:t> </a:t>
            </a:r>
            <a:r>
              <a:rPr lang="nn-NO" dirty="0" err="1" smtClean="0"/>
              <a:t>fortolkninger</a:t>
            </a:r>
            <a:r>
              <a:rPr lang="nn-NO" dirty="0" smtClean="0"/>
              <a:t>.</a:t>
            </a:r>
          </a:p>
          <a:p>
            <a:r>
              <a:rPr lang="nn-NO" dirty="0" err="1" smtClean="0"/>
              <a:t>Henvisning</a:t>
            </a:r>
            <a:r>
              <a:rPr lang="nn-NO" dirty="0" smtClean="0"/>
              <a:t> bør </a:t>
            </a:r>
            <a:r>
              <a:rPr lang="nn-NO" dirty="0" err="1" smtClean="0"/>
              <a:t>koordineres</a:t>
            </a:r>
            <a:r>
              <a:rPr lang="nn-NO" dirty="0" smtClean="0"/>
              <a:t> med andre </a:t>
            </a:r>
            <a:r>
              <a:rPr lang="nn-NO" dirty="0" err="1" smtClean="0"/>
              <a:t>instanser</a:t>
            </a:r>
            <a:r>
              <a:rPr lang="nn-NO" dirty="0" smtClean="0"/>
              <a:t> i saken.</a:t>
            </a:r>
          </a:p>
          <a:p>
            <a:r>
              <a:rPr lang="nn-NO" dirty="0" err="1" smtClean="0"/>
              <a:t>Henviser</a:t>
            </a:r>
            <a:r>
              <a:rPr lang="nn-NO" dirty="0" smtClean="0"/>
              <a:t> er ofte en erfaren fastlege / spes. allmennmedisin. 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i="1" dirty="0" err="1" smtClean="0"/>
              <a:t>Iflg</a:t>
            </a:r>
            <a:r>
              <a:rPr lang="nn-NO" i="1" dirty="0" smtClean="0"/>
              <a:t> </a:t>
            </a:r>
            <a:r>
              <a:rPr lang="nn-NO" i="1" dirty="0" err="1" smtClean="0"/>
              <a:t>veilederen</a:t>
            </a:r>
            <a:r>
              <a:rPr lang="nn-NO" i="1" dirty="0" smtClean="0"/>
              <a:t>: pasienten bør møte en spesialist i psykiatri / psykologi i løpet av pakkeforløpet.</a:t>
            </a:r>
          </a:p>
          <a:p>
            <a:pPr marL="0" indent="0">
              <a:buNone/>
            </a:pPr>
            <a:r>
              <a:rPr lang="nn-NO" i="1" dirty="0" smtClean="0"/>
              <a:t>Er dette godt nok…?</a:t>
            </a:r>
            <a:endParaRPr lang="nn-NO" i="1" dirty="0"/>
          </a:p>
        </p:txBody>
      </p:sp>
    </p:spTree>
    <p:extLst>
      <p:ext uri="{BB962C8B-B14F-4D97-AF65-F5344CB8AC3E}">
        <p14:creationId xmlns:p14="http://schemas.microsoft.com/office/powerpoint/2010/main" val="198900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600" b="1" dirty="0" err="1"/>
              <a:t>Veilederen</a:t>
            </a:r>
            <a:r>
              <a:rPr lang="nn-NO" sz="3600" b="1" dirty="0"/>
              <a:t>; </a:t>
            </a:r>
            <a:r>
              <a:rPr lang="nn-NO" sz="3600" b="1" dirty="0" err="1"/>
              <a:t>tegn</a:t>
            </a:r>
            <a:r>
              <a:rPr lang="nn-NO" sz="3600" b="1" dirty="0"/>
              <a:t> på alvorlig psykisk </a:t>
            </a:r>
            <a:r>
              <a:rPr lang="nn-NO" sz="3600" b="1" dirty="0" err="1" smtClean="0"/>
              <a:t>lidelse</a:t>
            </a:r>
            <a:r>
              <a:rPr lang="nn-NO" sz="3600" dirty="0" smtClean="0"/>
              <a:t>:</a:t>
            </a:r>
            <a:endParaRPr lang="nn-NO" sz="3600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479620"/>
          </a:xfrm>
        </p:spPr>
        <p:txBody>
          <a:bodyPr/>
          <a:lstStyle/>
          <a:p>
            <a:r>
              <a:rPr lang="nn-NO" dirty="0" err="1"/>
              <a:t>Vansker</a:t>
            </a:r>
            <a:r>
              <a:rPr lang="nn-NO" dirty="0"/>
              <a:t> i </a:t>
            </a:r>
            <a:r>
              <a:rPr lang="nn-NO" dirty="0" err="1"/>
              <a:t>skole</a:t>
            </a:r>
            <a:r>
              <a:rPr lang="nn-NO" dirty="0"/>
              <a:t> / barnehage</a:t>
            </a:r>
          </a:p>
          <a:p>
            <a:r>
              <a:rPr lang="nn-NO" dirty="0" err="1"/>
              <a:t>Nedstemthet</a:t>
            </a:r>
            <a:r>
              <a:rPr lang="nn-NO" dirty="0"/>
              <a:t>, angst</a:t>
            </a:r>
          </a:p>
          <a:p>
            <a:r>
              <a:rPr lang="nn-NO" dirty="0"/>
              <a:t>Redusert konsentrasjon</a:t>
            </a:r>
          </a:p>
          <a:p>
            <a:r>
              <a:rPr lang="nn-NO" dirty="0" err="1"/>
              <a:t>Endret</a:t>
            </a:r>
            <a:r>
              <a:rPr lang="nn-NO" dirty="0"/>
              <a:t> døgnrytme</a:t>
            </a:r>
          </a:p>
          <a:p>
            <a:r>
              <a:rPr lang="nn-NO" dirty="0"/>
              <a:t>Alvorlig vekttap</a:t>
            </a:r>
          </a:p>
          <a:p>
            <a:pPr marL="0" indent="0">
              <a:buNone/>
            </a:pPr>
            <a:endParaRPr lang="nn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>
          <a:xfrm>
            <a:off x="6098875" y="1825625"/>
            <a:ext cx="5254925" cy="3479620"/>
          </a:xfrm>
        </p:spPr>
        <p:txBody>
          <a:bodyPr/>
          <a:lstStyle/>
          <a:p>
            <a:r>
              <a:rPr lang="nn-NO" dirty="0" err="1"/>
              <a:t>Selvmordstanker</a:t>
            </a:r>
            <a:r>
              <a:rPr lang="nn-NO" dirty="0"/>
              <a:t> / </a:t>
            </a:r>
            <a:r>
              <a:rPr lang="nn-NO" dirty="0" err="1"/>
              <a:t>selvskading</a:t>
            </a:r>
            <a:endParaRPr lang="nn-NO" dirty="0"/>
          </a:p>
          <a:p>
            <a:r>
              <a:rPr lang="nn-NO" dirty="0"/>
              <a:t>Kroppslige </a:t>
            </a:r>
            <a:r>
              <a:rPr lang="nn-NO" dirty="0" err="1"/>
              <a:t>symptomer</a:t>
            </a:r>
            <a:endParaRPr lang="nn-NO" dirty="0"/>
          </a:p>
          <a:p>
            <a:r>
              <a:rPr lang="nn-NO" dirty="0" err="1"/>
              <a:t>Gjenopplevelser</a:t>
            </a:r>
            <a:endParaRPr lang="nn-NO" dirty="0"/>
          </a:p>
          <a:p>
            <a:r>
              <a:rPr lang="nn-NO" dirty="0" err="1"/>
              <a:t>Tvangstanker</a:t>
            </a:r>
            <a:r>
              <a:rPr lang="nn-NO" dirty="0"/>
              <a:t> / </a:t>
            </a:r>
            <a:r>
              <a:rPr lang="nn-NO" dirty="0" err="1"/>
              <a:t>vrangforestillinger</a:t>
            </a:r>
            <a:endParaRPr lang="nn-NO" dirty="0"/>
          </a:p>
          <a:p>
            <a:r>
              <a:rPr lang="nn-NO" dirty="0"/>
              <a:t>Rusbruk</a:t>
            </a:r>
          </a:p>
          <a:p>
            <a:pPr marL="0" indent="0">
              <a:buNone/>
            </a:pPr>
            <a:endParaRPr lang="nn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940279" y="5201728"/>
            <a:ext cx="10413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Dels vage kriterier, til forveksling lik en rekke vanlige og lette </a:t>
            </a:r>
            <a:r>
              <a:rPr lang="nn-NO" dirty="0" err="1" smtClean="0"/>
              <a:t>problemer</a:t>
            </a:r>
            <a:r>
              <a:rPr lang="nn-NO" dirty="0" smtClean="0"/>
              <a:t>. </a:t>
            </a:r>
          </a:p>
          <a:p>
            <a:r>
              <a:rPr lang="nn-NO" dirty="0" smtClean="0"/>
              <a:t>Denne lista er </a:t>
            </a:r>
            <a:r>
              <a:rPr lang="nn-NO" dirty="0" smtClean="0"/>
              <a:t>i seg </a:t>
            </a:r>
            <a:r>
              <a:rPr lang="nn-NO" dirty="0" err="1" smtClean="0"/>
              <a:t>selv</a:t>
            </a:r>
            <a:r>
              <a:rPr lang="nn-NO" dirty="0" smtClean="0"/>
              <a:t> lite </a:t>
            </a:r>
            <a:r>
              <a:rPr lang="nn-NO" dirty="0" smtClean="0"/>
              <a:t>nyttig for en fastlege.</a:t>
            </a:r>
          </a:p>
          <a:p>
            <a:r>
              <a:rPr lang="nn-NO" dirty="0" smtClean="0"/>
              <a:t> 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978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 smtClean="0"/>
              <a:t>Drivere</a:t>
            </a:r>
            <a:r>
              <a:rPr lang="nn-NO" dirty="0" smtClean="0"/>
              <a:t> for samhandling - pakkeforløp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Indre: Vi </a:t>
            </a:r>
            <a:r>
              <a:rPr lang="nn-NO" dirty="0" err="1" smtClean="0"/>
              <a:t>ønsker</a:t>
            </a:r>
            <a:r>
              <a:rPr lang="nn-NO" dirty="0" smtClean="0"/>
              <a:t> det beste for </a:t>
            </a:r>
            <a:r>
              <a:rPr lang="nn-NO" dirty="0" err="1" smtClean="0"/>
              <a:t>pasientene</a:t>
            </a:r>
            <a:endParaRPr lang="nn-NO" dirty="0" smtClean="0"/>
          </a:p>
          <a:p>
            <a:r>
              <a:rPr lang="nn-NO" dirty="0" smtClean="0"/>
              <a:t>Ytre: Politisk og </a:t>
            </a:r>
            <a:r>
              <a:rPr lang="nn-NO" dirty="0" err="1" smtClean="0"/>
              <a:t>lederfaglig</a:t>
            </a:r>
            <a:r>
              <a:rPr lang="nn-NO" dirty="0" smtClean="0"/>
              <a:t> trykk på endring</a:t>
            </a:r>
          </a:p>
          <a:p>
            <a:r>
              <a:rPr lang="nn-NO" dirty="0" smtClean="0"/>
              <a:t>Faglig: Redusere </a:t>
            </a:r>
            <a:r>
              <a:rPr lang="nn-NO" dirty="0" err="1" smtClean="0"/>
              <a:t>uønsket</a:t>
            </a:r>
            <a:r>
              <a:rPr lang="nn-NO" dirty="0" smtClean="0"/>
              <a:t> variasjon i </a:t>
            </a:r>
            <a:r>
              <a:rPr lang="nn-NO" dirty="0" err="1" smtClean="0"/>
              <a:t>tilbudene</a:t>
            </a:r>
            <a:endParaRPr lang="nn-NO" dirty="0" smtClean="0"/>
          </a:p>
          <a:p>
            <a:r>
              <a:rPr lang="nn-NO" dirty="0" err="1" smtClean="0"/>
              <a:t>Endret</a:t>
            </a:r>
            <a:r>
              <a:rPr lang="nn-NO" dirty="0" smtClean="0"/>
              <a:t> </a:t>
            </a:r>
            <a:r>
              <a:rPr lang="nn-NO" dirty="0" err="1" smtClean="0"/>
              <a:t>brukerrolle</a:t>
            </a:r>
            <a:r>
              <a:rPr lang="nn-NO" dirty="0" smtClean="0"/>
              <a:t>: lett tilgjengelig kunnskap, </a:t>
            </a:r>
            <a:r>
              <a:rPr lang="nn-NO" dirty="0" err="1" smtClean="0"/>
              <a:t>digitalisering</a:t>
            </a:r>
            <a:endParaRPr lang="nn-NO" dirty="0"/>
          </a:p>
          <a:p>
            <a:r>
              <a:rPr lang="nn-NO" dirty="0" smtClean="0"/>
              <a:t>Kvalitet: tette gapet mellom kunnskap og </a:t>
            </a:r>
            <a:r>
              <a:rPr lang="nn-NO" dirty="0" smtClean="0"/>
              <a:t>praksis</a:t>
            </a:r>
          </a:p>
          <a:p>
            <a:endParaRPr lang="nn-NO" dirty="0"/>
          </a:p>
          <a:p>
            <a:pPr marL="0" indent="0">
              <a:buNone/>
            </a:pPr>
            <a:r>
              <a:rPr lang="nn-NO" dirty="0" smtClean="0"/>
              <a:t>- «</a:t>
            </a:r>
            <a:r>
              <a:rPr lang="nn-NO" sz="4000" i="1" dirty="0" smtClean="0"/>
              <a:t>The </a:t>
            </a:r>
            <a:r>
              <a:rPr lang="nn-NO" sz="4000" i="1" dirty="0" err="1" smtClean="0"/>
              <a:t>secret</a:t>
            </a:r>
            <a:r>
              <a:rPr lang="nn-NO" sz="4000" i="1" dirty="0" smtClean="0"/>
              <a:t> </a:t>
            </a:r>
            <a:r>
              <a:rPr lang="nn-NO" sz="4000" i="1" dirty="0" err="1" smtClean="0"/>
              <a:t>of</a:t>
            </a:r>
            <a:r>
              <a:rPr lang="nn-NO" sz="4000" i="1" dirty="0" smtClean="0"/>
              <a:t> </a:t>
            </a:r>
            <a:r>
              <a:rPr lang="nn-NO" sz="4000" i="1" dirty="0" err="1" smtClean="0"/>
              <a:t>quality</a:t>
            </a:r>
            <a:r>
              <a:rPr lang="nn-NO" sz="4000" i="1" dirty="0" smtClean="0"/>
              <a:t> is love</a:t>
            </a:r>
            <a:r>
              <a:rPr lang="nn-NO" dirty="0" smtClean="0"/>
              <a:t>»     </a:t>
            </a:r>
            <a:r>
              <a:rPr lang="nn-NO" sz="2000" dirty="0" err="1" smtClean="0"/>
              <a:t>Avedis</a:t>
            </a:r>
            <a:r>
              <a:rPr lang="nn-NO" sz="2000" dirty="0" smtClean="0"/>
              <a:t> </a:t>
            </a:r>
            <a:r>
              <a:rPr lang="nn-NO" sz="2000" dirty="0" err="1" smtClean="0"/>
              <a:t>Donobedian</a:t>
            </a:r>
            <a:endParaRPr lang="nn-NO" sz="2000" dirty="0"/>
          </a:p>
        </p:txBody>
      </p:sp>
    </p:spTree>
    <p:extLst>
      <p:ext uri="{BB962C8B-B14F-4D97-AF65-F5344CB8AC3E}">
        <p14:creationId xmlns:p14="http://schemas.microsoft.com/office/powerpoint/2010/main" val="186584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 smtClean="0"/>
              <a:t>Barrierer</a:t>
            </a:r>
            <a:r>
              <a:rPr lang="nn-NO" dirty="0" smtClean="0"/>
              <a:t> for samhandling - pakkeforløp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n-NO" dirty="0" smtClean="0"/>
              <a:t>For preget av diagnosefokus? </a:t>
            </a:r>
            <a:r>
              <a:rPr lang="nn-NO" dirty="0" err="1" smtClean="0"/>
              <a:t>Hva</a:t>
            </a:r>
            <a:r>
              <a:rPr lang="nn-NO" dirty="0" smtClean="0"/>
              <a:t> med funksjonsnivået?</a:t>
            </a:r>
          </a:p>
          <a:p>
            <a:r>
              <a:rPr lang="nn-NO" dirty="0" err="1" smtClean="0"/>
              <a:t>Hva</a:t>
            </a:r>
            <a:r>
              <a:rPr lang="nn-NO" dirty="0" smtClean="0"/>
              <a:t> med de som </a:t>
            </a:r>
            <a:r>
              <a:rPr lang="nn-NO" dirty="0" err="1" smtClean="0"/>
              <a:t>ikke</a:t>
            </a:r>
            <a:r>
              <a:rPr lang="nn-NO" dirty="0" smtClean="0"/>
              <a:t> passer inn i pakkeforløpet?</a:t>
            </a:r>
          </a:p>
          <a:p>
            <a:r>
              <a:rPr lang="nn-NO" dirty="0" smtClean="0"/>
              <a:t>Kommunal koordineringsinstans er </a:t>
            </a:r>
            <a:r>
              <a:rPr lang="nn-NO" dirty="0" err="1" smtClean="0"/>
              <a:t>ikke</a:t>
            </a:r>
            <a:r>
              <a:rPr lang="nn-NO" dirty="0" smtClean="0"/>
              <a:t> på plass?</a:t>
            </a:r>
          </a:p>
          <a:p>
            <a:r>
              <a:rPr lang="nn-NO" dirty="0" err="1" smtClean="0"/>
              <a:t>Mer</a:t>
            </a:r>
            <a:r>
              <a:rPr lang="nn-NO" dirty="0" smtClean="0"/>
              <a:t> </a:t>
            </a:r>
            <a:r>
              <a:rPr lang="nn-NO" dirty="0" err="1" smtClean="0"/>
              <a:t>krevende</a:t>
            </a:r>
            <a:r>
              <a:rPr lang="nn-NO" dirty="0" smtClean="0"/>
              <a:t> </a:t>
            </a:r>
            <a:r>
              <a:rPr lang="nn-NO" dirty="0" err="1" smtClean="0"/>
              <a:t>henvisning</a:t>
            </a:r>
            <a:r>
              <a:rPr lang="nn-NO" dirty="0" smtClean="0"/>
              <a:t>; </a:t>
            </a:r>
            <a:r>
              <a:rPr lang="nn-NO" dirty="0" err="1" smtClean="0"/>
              <a:t>forsinkede</a:t>
            </a:r>
            <a:r>
              <a:rPr lang="nn-NO" dirty="0" smtClean="0"/>
              <a:t> eller færre </a:t>
            </a:r>
            <a:r>
              <a:rPr lang="nn-NO" dirty="0" err="1" smtClean="0"/>
              <a:t>henvisninger</a:t>
            </a:r>
            <a:r>
              <a:rPr lang="nn-NO" dirty="0" smtClean="0"/>
              <a:t>?</a:t>
            </a:r>
          </a:p>
          <a:p>
            <a:r>
              <a:rPr lang="nn-NO" dirty="0" smtClean="0"/>
              <a:t>Uheldig </a:t>
            </a:r>
            <a:r>
              <a:rPr lang="nn-NO" dirty="0" err="1" smtClean="0"/>
              <a:t>kobling</a:t>
            </a:r>
            <a:r>
              <a:rPr lang="nn-NO" dirty="0" smtClean="0"/>
              <a:t> til </a:t>
            </a:r>
            <a:r>
              <a:rPr lang="nn-NO" dirty="0" err="1" smtClean="0"/>
              <a:t>dagbøter</a:t>
            </a:r>
            <a:r>
              <a:rPr lang="nn-NO" dirty="0" smtClean="0"/>
              <a:t> for </a:t>
            </a:r>
            <a:r>
              <a:rPr lang="nn-NO" dirty="0" err="1" smtClean="0"/>
              <a:t>utskrivningsklare</a:t>
            </a:r>
            <a:r>
              <a:rPr lang="nn-NO" dirty="0" smtClean="0"/>
              <a:t> </a:t>
            </a:r>
            <a:r>
              <a:rPr lang="nn-NO" dirty="0" err="1" smtClean="0"/>
              <a:t>pasienter</a:t>
            </a:r>
            <a:r>
              <a:rPr lang="nn-NO" dirty="0"/>
              <a:t> </a:t>
            </a:r>
            <a:r>
              <a:rPr lang="nn-NO" dirty="0" err="1" smtClean="0"/>
              <a:t>fra</a:t>
            </a:r>
            <a:r>
              <a:rPr lang="nn-NO" dirty="0" smtClean="0"/>
              <a:t> 1. januar 2019</a:t>
            </a:r>
            <a:r>
              <a:rPr lang="nn-NO" dirty="0" smtClean="0"/>
              <a:t>. I strid med </a:t>
            </a:r>
            <a:r>
              <a:rPr lang="nn-NO" dirty="0" err="1" smtClean="0"/>
              <a:t>likeverdighetsprinsippet</a:t>
            </a:r>
            <a:r>
              <a:rPr lang="nn-NO" dirty="0"/>
              <a:t> </a:t>
            </a:r>
            <a:r>
              <a:rPr lang="nn-NO" dirty="0" smtClean="0"/>
              <a:t>mellom </a:t>
            </a:r>
            <a:r>
              <a:rPr lang="nn-NO" dirty="0" err="1" smtClean="0"/>
              <a:t>partene</a:t>
            </a:r>
            <a:r>
              <a:rPr lang="nn-NO" dirty="0" smtClean="0"/>
              <a:t>.</a:t>
            </a:r>
            <a:endParaRPr lang="nn-NO" dirty="0" smtClean="0"/>
          </a:p>
          <a:p>
            <a:r>
              <a:rPr lang="nn-NO" dirty="0" err="1" smtClean="0"/>
              <a:t>Uhensiktsmessige</a:t>
            </a:r>
            <a:r>
              <a:rPr lang="nn-NO" dirty="0" smtClean="0"/>
              <a:t> krav om intern kommunal organisering og koordinering. Blir det </a:t>
            </a:r>
            <a:r>
              <a:rPr lang="nn-NO" dirty="0" err="1" smtClean="0"/>
              <a:t>bedre</a:t>
            </a:r>
            <a:r>
              <a:rPr lang="nn-NO" dirty="0" smtClean="0"/>
              <a:t> for </a:t>
            </a:r>
            <a:r>
              <a:rPr lang="nn-NO" dirty="0" err="1" smtClean="0"/>
              <a:t>pasientene</a:t>
            </a:r>
            <a:r>
              <a:rPr lang="nn-NO" dirty="0" smtClean="0"/>
              <a:t> å hekte på enda </a:t>
            </a:r>
            <a:r>
              <a:rPr lang="nn-NO" dirty="0" err="1" smtClean="0"/>
              <a:t>flere</a:t>
            </a:r>
            <a:r>
              <a:rPr lang="nn-NO" dirty="0" smtClean="0"/>
              <a:t> folk?</a:t>
            </a:r>
          </a:p>
          <a:p>
            <a:endParaRPr lang="nn-NO" dirty="0" smtClean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0676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Kommunal </a:t>
            </a:r>
            <a:r>
              <a:rPr lang="nn-NO" sz="4000" dirty="0" err="1" smtClean="0"/>
              <a:t>forløpskoordinator</a:t>
            </a:r>
            <a:r>
              <a:rPr lang="nn-NO" sz="4000" dirty="0" smtClean="0"/>
              <a:t> – </a:t>
            </a:r>
            <a:br>
              <a:rPr lang="nn-NO" sz="4000" dirty="0" smtClean="0"/>
            </a:br>
            <a:r>
              <a:rPr lang="nn-NO" sz="4000" dirty="0" smtClean="0"/>
              <a:t>dessverre ren </a:t>
            </a:r>
            <a:r>
              <a:rPr lang="nn-NO" sz="4000" dirty="0" err="1" smtClean="0"/>
              <a:t>ønsketenkning</a:t>
            </a:r>
            <a:r>
              <a:rPr lang="nn-NO" sz="4000" dirty="0" smtClean="0"/>
              <a:t> mange steder….</a:t>
            </a:r>
            <a:endParaRPr lang="nn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05" y="1825625"/>
            <a:ext cx="11458754" cy="483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40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9992"/>
          </a:xfrm>
        </p:spPr>
        <p:txBody>
          <a:bodyPr>
            <a:normAutofit fontScale="90000"/>
          </a:bodyPr>
          <a:lstStyle/>
          <a:p>
            <a:r>
              <a:rPr lang="nn-NO" dirty="0" smtClean="0"/>
              <a:t>Kommunal </a:t>
            </a:r>
            <a:r>
              <a:rPr lang="nn-NO" dirty="0" err="1" smtClean="0"/>
              <a:t>forløpskoordinator</a:t>
            </a:r>
            <a:r>
              <a:rPr lang="nn-NO" dirty="0" smtClean="0"/>
              <a:t> - </a:t>
            </a:r>
            <a:r>
              <a:rPr lang="nn-NO" dirty="0" err="1" smtClean="0"/>
              <a:t>utfordringer</a:t>
            </a:r>
            <a:r>
              <a:rPr lang="nn-NO" dirty="0" smtClean="0"/>
              <a:t>: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578635"/>
            <a:ext cx="10515600" cy="4183188"/>
          </a:xfrm>
        </p:spPr>
        <p:txBody>
          <a:bodyPr/>
          <a:lstStyle/>
          <a:p>
            <a:r>
              <a:rPr lang="nn-NO" dirty="0" smtClean="0"/>
              <a:t>Mange steder </a:t>
            </a:r>
            <a:r>
              <a:rPr lang="nn-NO" dirty="0" err="1" smtClean="0"/>
              <a:t>ikke</a:t>
            </a:r>
            <a:r>
              <a:rPr lang="nn-NO" dirty="0" smtClean="0"/>
              <a:t> etablert (</a:t>
            </a:r>
            <a:r>
              <a:rPr lang="nn-NO" dirty="0" err="1" smtClean="0"/>
              <a:t>knyttet</a:t>
            </a:r>
            <a:r>
              <a:rPr lang="nn-NO" dirty="0" smtClean="0"/>
              <a:t> til </a:t>
            </a:r>
            <a:r>
              <a:rPr lang="nn-NO" dirty="0" err="1" smtClean="0"/>
              <a:t>ploms</a:t>
            </a:r>
            <a:r>
              <a:rPr lang="nn-NO" dirty="0" smtClean="0"/>
              <a:t>).</a:t>
            </a:r>
          </a:p>
          <a:p>
            <a:r>
              <a:rPr lang="nn-NO" dirty="0" err="1" smtClean="0"/>
              <a:t>Flere</a:t>
            </a:r>
            <a:r>
              <a:rPr lang="nn-NO" dirty="0" smtClean="0"/>
              <a:t> kokker internt i kommunen.</a:t>
            </a:r>
          </a:p>
          <a:p>
            <a:r>
              <a:rPr lang="nn-NO" dirty="0" err="1" smtClean="0"/>
              <a:t>Taushetsplikt</a:t>
            </a:r>
            <a:r>
              <a:rPr lang="nn-NO" dirty="0" smtClean="0"/>
              <a:t> og </a:t>
            </a:r>
            <a:r>
              <a:rPr lang="nn-NO" dirty="0" err="1" smtClean="0"/>
              <a:t>konfidensialitet</a:t>
            </a:r>
            <a:r>
              <a:rPr lang="nn-NO" dirty="0" smtClean="0"/>
              <a:t>?</a:t>
            </a:r>
          </a:p>
          <a:p>
            <a:r>
              <a:rPr lang="nn-NO" dirty="0" smtClean="0"/>
              <a:t>Rett kompetanse?</a:t>
            </a:r>
          </a:p>
          <a:p>
            <a:r>
              <a:rPr lang="nn-NO" dirty="0" err="1" smtClean="0"/>
              <a:t>Mer</a:t>
            </a:r>
            <a:r>
              <a:rPr lang="nn-NO" dirty="0" smtClean="0"/>
              <a:t> byråkrati og system.</a:t>
            </a:r>
          </a:p>
          <a:p>
            <a:r>
              <a:rPr lang="nn-NO" dirty="0" smtClean="0"/>
              <a:t>Mange som </a:t>
            </a:r>
            <a:r>
              <a:rPr lang="nn-NO" dirty="0" err="1" smtClean="0"/>
              <a:t>henvises</a:t>
            </a:r>
            <a:r>
              <a:rPr lang="nn-NO" dirty="0" smtClean="0"/>
              <a:t> trenger </a:t>
            </a:r>
            <a:r>
              <a:rPr lang="nn-NO" dirty="0" err="1" smtClean="0"/>
              <a:t>ikke</a:t>
            </a:r>
            <a:r>
              <a:rPr lang="nn-NO" dirty="0" smtClean="0"/>
              <a:t>, eller </a:t>
            </a:r>
            <a:r>
              <a:rPr lang="nn-NO" dirty="0" err="1" smtClean="0"/>
              <a:t>ønsker</a:t>
            </a:r>
            <a:r>
              <a:rPr lang="nn-NO" dirty="0" smtClean="0"/>
              <a:t> </a:t>
            </a:r>
            <a:r>
              <a:rPr lang="nn-NO" dirty="0" err="1" smtClean="0"/>
              <a:t>ikke</a:t>
            </a:r>
            <a:r>
              <a:rPr lang="nn-NO" dirty="0" smtClean="0"/>
              <a:t>, et større system. De har nok </a:t>
            </a:r>
            <a:r>
              <a:rPr lang="nn-NO" smtClean="0"/>
              <a:t>med fastlege og sitt DPS / BUP.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8484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 smtClean="0"/>
              <a:t>Hva</a:t>
            </a:r>
            <a:r>
              <a:rPr lang="nn-NO" dirty="0" smtClean="0"/>
              <a:t> vil </a:t>
            </a:r>
            <a:r>
              <a:rPr lang="nn-NO" dirty="0" err="1" smtClean="0"/>
              <a:t>kommunene</a:t>
            </a:r>
            <a:r>
              <a:rPr lang="nn-NO" dirty="0"/>
              <a:t> </a:t>
            </a:r>
            <a:r>
              <a:rPr lang="nn-NO" dirty="0" smtClean="0"/>
              <a:t>mene er «god samhandling»?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Samhandling og koordinatorer bare der det er nødvendig.</a:t>
            </a:r>
          </a:p>
          <a:p>
            <a:r>
              <a:rPr lang="nn-NO" dirty="0" smtClean="0"/>
              <a:t>1. og 2. linje må være likeverdige parter.</a:t>
            </a:r>
          </a:p>
          <a:p>
            <a:r>
              <a:rPr lang="nn-NO" dirty="0" err="1" smtClean="0"/>
              <a:t>Spes.helsetjenesten</a:t>
            </a:r>
            <a:r>
              <a:rPr lang="nn-NO" dirty="0" smtClean="0"/>
              <a:t> kan </a:t>
            </a:r>
            <a:r>
              <a:rPr lang="nn-NO" dirty="0" err="1" smtClean="0"/>
              <a:t>ikke</a:t>
            </a:r>
            <a:r>
              <a:rPr lang="nn-NO" dirty="0" smtClean="0"/>
              <a:t> </a:t>
            </a:r>
            <a:r>
              <a:rPr lang="nn-NO" dirty="0" err="1" smtClean="0"/>
              <a:t>henvise</a:t>
            </a:r>
            <a:r>
              <a:rPr lang="nn-NO" dirty="0" smtClean="0"/>
              <a:t> tilbake til kommunen med urealistiske </a:t>
            </a:r>
            <a:r>
              <a:rPr lang="nn-NO" dirty="0" err="1" smtClean="0"/>
              <a:t>forventninger</a:t>
            </a:r>
            <a:r>
              <a:rPr lang="nn-NO" dirty="0" smtClean="0"/>
              <a:t>, eller til </a:t>
            </a:r>
            <a:r>
              <a:rPr lang="nn-NO" dirty="0" err="1" smtClean="0"/>
              <a:t>tilbud</a:t>
            </a:r>
            <a:r>
              <a:rPr lang="nn-NO" dirty="0" smtClean="0"/>
              <a:t> som </a:t>
            </a:r>
            <a:r>
              <a:rPr lang="nn-NO" dirty="0" err="1" smtClean="0"/>
              <a:t>ikke</a:t>
            </a:r>
            <a:r>
              <a:rPr lang="nn-NO" dirty="0" smtClean="0"/>
              <a:t> finnes. </a:t>
            </a:r>
          </a:p>
          <a:p>
            <a:r>
              <a:rPr lang="nn-NO" dirty="0" smtClean="0"/>
              <a:t>Korte veier mellom </a:t>
            </a:r>
            <a:r>
              <a:rPr lang="nn-NO" dirty="0" err="1" smtClean="0"/>
              <a:t>behandlerne</a:t>
            </a:r>
            <a:r>
              <a:rPr lang="nn-NO" dirty="0" smtClean="0"/>
              <a:t>.</a:t>
            </a:r>
          </a:p>
          <a:p>
            <a:r>
              <a:rPr lang="nn-NO" dirty="0" smtClean="0"/>
              <a:t>Korte veier på </a:t>
            </a:r>
            <a:r>
              <a:rPr lang="nn-NO" dirty="0" err="1" smtClean="0"/>
              <a:t>ledernivå</a:t>
            </a:r>
            <a:r>
              <a:rPr lang="nn-NO" dirty="0" smtClean="0"/>
              <a:t>.</a:t>
            </a:r>
          </a:p>
          <a:p>
            <a:r>
              <a:rPr lang="nn-NO" dirty="0" smtClean="0"/>
              <a:t>Fastlegen er sentral, men samhandling er </a:t>
            </a:r>
            <a:r>
              <a:rPr lang="nn-NO" dirty="0" err="1" smtClean="0"/>
              <a:t>ikke</a:t>
            </a:r>
            <a:r>
              <a:rPr lang="nn-NO" dirty="0" smtClean="0"/>
              <a:t> finansiert.</a:t>
            </a:r>
          </a:p>
          <a:p>
            <a:r>
              <a:rPr lang="nn-NO" dirty="0" smtClean="0"/>
              <a:t>Involvere de private </a:t>
            </a:r>
            <a:r>
              <a:rPr lang="nn-NO" dirty="0" err="1" smtClean="0"/>
              <a:t>avtalespesialistene</a:t>
            </a:r>
            <a:r>
              <a:rPr lang="nn-NO" dirty="0" smtClean="0"/>
              <a:t>.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4434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 smtClean="0"/>
              <a:t>Utfordringer</a:t>
            </a:r>
            <a:r>
              <a:rPr lang="nn-NO" dirty="0" smtClean="0"/>
              <a:t> for en kommune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52091" y="1621767"/>
            <a:ext cx="10801709" cy="4148682"/>
          </a:xfrm>
        </p:spPr>
        <p:txBody>
          <a:bodyPr>
            <a:normAutofit lnSpcReduction="10000"/>
          </a:bodyPr>
          <a:lstStyle/>
          <a:p>
            <a:r>
              <a:rPr lang="nn-NO" dirty="0" smtClean="0"/>
              <a:t>P.t. fastlege største </a:t>
            </a:r>
            <a:r>
              <a:rPr lang="nn-NO" dirty="0" err="1" smtClean="0"/>
              <a:t>henviser</a:t>
            </a:r>
            <a:r>
              <a:rPr lang="nn-NO" dirty="0" smtClean="0"/>
              <a:t>. </a:t>
            </a:r>
            <a:r>
              <a:rPr lang="nn-NO" dirty="0" err="1" smtClean="0"/>
              <a:t>Varierende</a:t>
            </a:r>
            <a:r>
              <a:rPr lang="nn-NO" dirty="0" smtClean="0"/>
              <a:t> </a:t>
            </a:r>
            <a:r>
              <a:rPr lang="nn-NO" dirty="0" err="1" smtClean="0"/>
              <a:t>rolleforståelse</a:t>
            </a:r>
            <a:r>
              <a:rPr lang="nn-NO" dirty="0" smtClean="0"/>
              <a:t>.</a:t>
            </a:r>
          </a:p>
          <a:p>
            <a:r>
              <a:rPr lang="nn-NO" dirty="0" err="1" smtClean="0"/>
              <a:t>Achilleshæl</a:t>
            </a:r>
            <a:r>
              <a:rPr lang="nn-NO" dirty="0" smtClean="0"/>
              <a:t> ?: Koordinatorfunksjonen.</a:t>
            </a:r>
          </a:p>
          <a:p>
            <a:r>
              <a:rPr lang="nn-NO" dirty="0" smtClean="0"/>
              <a:t>Flytte fokus </a:t>
            </a:r>
            <a:r>
              <a:rPr lang="nn-NO" dirty="0" err="1" smtClean="0"/>
              <a:t>fra</a:t>
            </a:r>
            <a:r>
              <a:rPr lang="nn-NO" dirty="0" smtClean="0"/>
              <a:t> pasientbehandling til </a:t>
            </a:r>
            <a:r>
              <a:rPr lang="nn-NO" dirty="0" err="1" smtClean="0"/>
              <a:t>mer</a:t>
            </a:r>
            <a:r>
              <a:rPr lang="nn-NO" dirty="0" smtClean="0"/>
              <a:t> systemarbeid.</a:t>
            </a:r>
          </a:p>
          <a:p>
            <a:r>
              <a:rPr lang="nn-NO" dirty="0" smtClean="0"/>
              <a:t>Mange ulike </a:t>
            </a:r>
            <a:r>
              <a:rPr lang="nn-NO" dirty="0" err="1" smtClean="0"/>
              <a:t>lavterskeltilbud</a:t>
            </a:r>
            <a:r>
              <a:rPr lang="nn-NO" dirty="0" smtClean="0"/>
              <a:t> og </a:t>
            </a:r>
            <a:r>
              <a:rPr lang="nn-NO" dirty="0" err="1" smtClean="0"/>
              <a:t>etater</a:t>
            </a:r>
            <a:r>
              <a:rPr lang="nn-NO" dirty="0" smtClean="0"/>
              <a:t> som </a:t>
            </a:r>
            <a:r>
              <a:rPr lang="nn-NO" dirty="0" err="1" smtClean="0"/>
              <a:t>ikke</a:t>
            </a:r>
            <a:r>
              <a:rPr lang="nn-NO" dirty="0" smtClean="0"/>
              <a:t> nødvendigvis skal dele informasjon.</a:t>
            </a:r>
          </a:p>
          <a:p>
            <a:r>
              <a:rPr lang="nn-NO" dirty="0" err="1" smtClean="0"/>
              <a:t>Hvordan</a:t>
            </a:r>
            <a:r>
              <a:rPr lang="nn-NO" dirty="0" smtClean="0"/>
              <a:t> sikre </a:t>
            </a:r>
            <a:r>
              <a:rPr lang="nn-NO" dirty="0" err="1" smtClean="0"/>
              <a:t>oppfølgning</a:t>
            </a:r>
            <a:r>
              <a:rPr lang="nn-NO" dirty="0" smtClean="0"/>
              <a:t> mellom </a:t>
            </a:r>
            <a:r>
              <a:rPr lang="nn-NO" dirty="0" err="1" smtClean="0"/>
              <a:t>spes.helsetj</a:t>
            </a:r>
            <a:r>
              <a:rPr lang="nn-NO" dirty="0" smtClean="0"/>
              <a:t> og fastlegene underveis?</a:t>
            </a:r>
          </a:p>
          <a:p>
            <a:pPr>
              <a:buFontTx/>
              <a:buChar char="-"/>
            </a:pPr>
            <a:r>
              <a:rPr lang="nn-NO" dirty="0" err="1" smtClean="0"/>
              <a:t>Ikke</a:t>
            </a:r>
            <a:r>
              <a:rPr lang="nn-NO" dirty="0" smtClean="0"/>
              <a:t> et statlig prioritert eller finansiert arbeid for fastlegene. </a:t>
            </a:r>
          </a:p>
          <a:p>
            <a:pPr>
              <a:buFontTx/>
              <a:buChar char="-"/>
            </a:pPr>
            <a:r>
              <a:rPr lang="nn-NO" dirty="0" smtClean="0"/>
              <a:t>Staten vil finansiere samhandling gjennom Normaltariffen.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8437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Fastlegen – som «alle» </a:t>
            </a:r>
            <a:r>
              <a:rPr lang="nn-NO" dirty="0" err="1" smtClean="0"/>
              <a:t>snakker</a:t>
            </a:r>
            <a:r>
              <a:rPr lang="nn-NO" dirty="0" smtClean="0"/>
              <a:t> </a:t>
            </a:r>
            <a:r>
              <a:rPr lang="nn-NO" u="sng" dirty="0" smtClean="0"/>
              <a:t>om</a:t>
            </a:r>
            <a:r>
              <a:rPr lang="nn-NO" dirty="0" smtClean="0"/>
              <a:t>, men få </a:t>
            </a:r>
            <a:r>
              <a:rPr lang="nn-NO" dirty="0" err="1" smtClean="0"/>
              <a:t>snakker</a:t>
            </a:r>
            <a:r>
              <a:rPr lang="nn-NO" dirty="0" smtClean="0"/>
              <a:t> </a:t>
            </a:r>
            <a:r>
              <a:rPr lang="nn-NO" u="sng" dirty="0" smtClean="0"/>
              <a:t>med</a:t>
            </a:r>
            <a:r>
              <a:rPr lang="nn-NO" dirty="0" smtClean="0"/>
              <a:t>…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n-NO" dirty="0" smtClean="0"/>
              <a:t>Vil ofte ha god oversikt over anamnese og relevant historikk</a:t>
            </a:r>
          </a:p>
          <a:p>
            <a:r>
              <a:rPr lang="nn-NO" dirty="0" smtClean="0"/>
              <a:t>Vurdere behov for </a:t>
            </a:r>
            <a:r>
              <a:rPr lang="nn-NO" dirty="0" err="1" smtClean="0"/>
              <a:t>henvisninger</a:t>
            </a:r>
            <a:endParaRPr lang="nn-NO" dirty="0" smtClean="0"/>
          </a:p>
          <a:p>
            <a:r>
              <a:rPr lang="nn-NO" dirty="0" smtClean="0"/>
              <a:t>Avslå </a:t>
            </a:r>
            <a:r>
              <a:rPr lang="nn-NO" dirty="0" err="1" smtClean="0"/>
              <a:t>henvisning</a:t>
            </a:r>
            <a:r>
              <a:rPr lang="nn-NO" dirty="0" smtClean="0"/>
              <a:t>; </a:t>
            </a:r>
            <a:r>
              <a:rPr lang="nn-NO" dirty="0" err="1" smtClean="0"/>
              <a:t>gjøres</a:t>
            </a:r>
            <a:r>
              <a:rPr lang="nn-NO" dirty="0" smtClean="0"/>
              <a:t> ofte, til frustrasjon for </a:t>
            </a:r>
            <a:r>
              <a:rPr lang="nn-NO" dirty="0" err="1" smtClean="0"/>
              <a:t>annet</a:t>
            </a:r>
            <a:r>
              <a:rPr lang="nn-NO" dirty="0" smtClean="0"/>
              <a:t> personell</a:t>
            </a:r>
          </a:p>
          <a:p>
            <a:r>
              <a:rPr lang="nn-NO" dirty="0" smtClean="0"/>
              <a:t>Vanlige somatiske </a:t>
            </a:r>
            <a:r>
              <a:rPr lang="nn-NO" dirty="0" err="1" smtClean="0"/>
              <a:t>undersøkelser</a:t>
            </a:r>
            <a:r>
              <a:rPr lang="nn-NO" dirty="0" smtClean="0"/>
              <a:t>, på indikasjon.</a:t>
            </a:r>
          </a:p>
          <a:p>
            <a:r>
              <a:rPr lang="nn-NO" dirty="0" smtClean="0"/>
              <a:t>Oppfølging av medikamentell behandling etter </a:t>
            </a:r>
            <a:r>
              <a:rPr lang="nn-NO" dirty="0" err="1" smtClean="0"/>
              <a:t>utskrivelse</a:t>
            </a:r>
            <a:r>
              <a:rPr lang="nn-NO" dirty="0" smtClean="0"/>
              <a:t>.</a:t>
            </a:r>
          </a:p>
          <a:p>
            <a:r>
              <a:rPr lang="nn-NO" dirty="0" smtClean="0"/>
              <a:t>Men husk: noen har </a:t>
            </a:r>
            <a:r>
              <a:rPr lang="nn-NO" dirty="0" err="1" smtClean="0"/>
              <a:t>ikke</a:t>
            </a:r>
            <a:r>
              <a:rPr lang="nn-NO" dirty="0" smtClean="0"/>
              <a:t> fastlege, eller skifter hyppig.</a:t>
            </a:r>
            <a:endParaRPr lang="nn-NO" dirty="0" smtClean="0"/>
          </a:p>
          <a:p>
            <a:r>
              <a:rPr lang="nn-NO" dirty="0" smtClean="0"/>
              <a:t>Kontakt underveis i pakkeforløpet? </a:t>
            </a:r>
            <a:r>
              <a:rPr lang="nn-NO" i="1" dirty="0" smtClean="0"/>
              <a:t>Enda en ny </a:t>
            </a:r>
            <a:r>
              <a:rPr lang="nn-NO" i="1" dirty="0" err="1" smtClean="0"/>
              <a:t>oppgave</a:t>
            </a:r>
            <a:r>
              <a:rPr lang="nn-NO" i="1" dirty="0" smtClean="0"/>
              <a:t>..? </a:t>
            </a:r>
            <a:r>
              <a:rPr lang="nn-NO" i="1" dirty="0" err="1" smtClean="0"/>
              <a:t>Ikke</a:t>
            </a:r>
            <a:r>
              <a:rPr lang="nn-NO" i="1" dirty="0" smtClean="0"/>
              <a:t> finansiert </a:t>
            </a:r>
            <a:r>
              <a:rPr lang="nn-NO" i="1" dirty="0" err="1" smtClean="0"/>
              <a:t>fra</a:t>
            </a:r>
            <a:r>
              <a:rPr lang="nn-NO" i="1" dirty="0" smtClean="0"/>
              <a:t> Statens side..</a:t>
            </a:r>
          </a:p>
          <a:p>
            <a:r>
              <a:rPr lang="nn-NO" dirty="0" smtClean="0"/>
              <a:t>Realistisk? Ingen klar nasjonal plan for styrking av FLO…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446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 smtClean="0"/>
              <a:t>Hvordan</a:t>
            </a:r>
            <a:r>
              <a:rPr lang="nn-NO" dirty="0" smtClean="0"/>
              <a:t> få det til i </a:t>
            </a:r>
            <a:r>
              <a:rPr lang="nn-NO" dirty="0" err="1" smtClean="0"/>
              <a:t>kommunene</a:t>
            </a:r>
            <a:r>
              <a:rPr lang="nn-NO" dirty="0" smtClean="0"/>
              <a:t>?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Involvere fastlegene på systemnivå (LSU, </a:t>
            </a:r>
            <a:r>
              <a:rPr lang="nn-NO" dirty="0" err="1" smtClean="0"/>
              <a:t>lederlinjer</a:t>
            </a:r>
            <a:r>
              <a:rPr lang="nn-NO" dirty="0" smtClean="0"/>
              <a:t> mv.)</a:t>
            </a:r>
          </a:p>
          <a:p>
            <a:r>
              <a:rPr lang="nn-NO" dirty="0" smtClean="0"/>
              <a:t>Faste faglige møter mellom fastlege og psykisk helse og helsestasjon (mindre hensiktsmessig i store </a:t>
            </a:r>
            <a:r>
              <a:rPr lang="nn-NO" dirty="0" err="1" smtClean="0"/>
              <a:t>kommuner</a:t>
            </a:r>
            <a:r>
              <a:rPr lang="nn-NO" dirty="0" smtClean="0"/>
              <a:t>).</a:t>
            </a:r>
          </a:p>
          <a:p>
            <a:r>
              <a:rPr lang="nn-NO" dirty="0" smtClean="0"/>
              <a:t>Jobbe med forvaltningsdelen i budsjett- / økonomiplaner; koordinatorfunksjon </a:t>
            </a:r>
            <a:r>
              <a:rPr lang="nn-NO" dirty="0" err="1" smtClean="0"/>
              <a:t>m.v</a:t>
            </a:r>
            <a:r>
              <a:rPr lang="nn-NO" dirty="0" smtClean="0"/>
              <a:t>.</a:t>
            </a:r>
          </a:p>
          <a:p>
            <a:r>
              <a:rPr lang="nn-NO" dirty="0" smtClean="0"/>
              <a:t>Jobbe med </a:t>
            </a:r>
            <a:r>
              <a:rPr lang="nn-NO" dirty="0" err="1" smtClean="0"/>
              <a:t>brukermedvirkning</a:t>
            </a:r>
            <a:r>
              <a:rPr lang="nn-NO" dirty="0" smtClean="0"/>
              <a:t> på alle nivå</a:t>
            </a:r>
            <a:r>
              <a:rPr lang="nn-NO" dirty="0" smtClean="0"/>
              <a:t>.</a:t>
            </a:r>
          </a:p>
          <a:p>
            <a:r>
              <a:rPr lang="nn-NO" dirty="0" smtClean="0"/>
              <a:t>Bryte ned silo- og </a:t>
            </a:r>
            <a:r>
              <a:rPr lang="nn-NO" dirty="0" err="1" smtClean="0"/>
              <a:t>profesjonstenkning</a:t>
            </a:r>
            <a:r>
              <a:rPr lang="nn-NO" dirty="0" smtClean="0"/>
              <a:t>; vurdere fornuftig organisering og arbeidsprosesser. 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3737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/>
              <a:t>H</a:t>
            </a:r>
            <a:r>
              <a:rPr lang="nn-NO" dirty="0" err="1" smtClean="0"/>
              <a:t>va</a:t>
            </a:r>
            <a:r>
              <a:rPr lang="nn-NO" dirty="0" smtClean="0"/>
              <a:t> </a:t>
            </a:r>
            <a:r>
              <a:rPr lang="nn-NO" dirty="0" smtClean="0"/>
              <a:t>skal </a:t>
            </a:r>
            <a:r>
              <a:rPr lang="nn-NO" dirty="0" err="1" smtClean="0"/>
              <a:t>jeg</a:t>
            </a:r>
            <a:r>
              <a:rPr lang="nn-NO" dirty="0" smtClean="0"/>
              <a:t> snakke om med </a:t>
            </a:r>
            <a:r>
              <a:rPr lang="nn-NO" dirty="0" err="1" smtClean="0"/>
              <a:t>dere</a:t>
            </a:r>
            <a:r>
              <a:rPr lang="nn-NO" dirty="0" smtClean="0"/>
              <a:t> i dag?</a:t>
            </a:r>
            <a:endParaRPr lang="nn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Litt om samhandlingsstrukturen </a:t>
            </a:r>
            <a:r>
              <a:rPr lang="nn-NO" dirty="0" err="1" smtClean="0"/>
              <a:t>kommuner</a:t>
            </a:r>
            <a:r>
              <a:rPr lang="nn-NO" dirty="0" smtClean="0"/>
              <a:t> </a:t>
            </a:r>
            <a:r>
              <a:rPr lang="nn-NO" dirty="0" smtClean="0">
                <a:sym typeface="Wingdings" panose="05000000000000000000" pitchFamily="2" charset="2"/>
              </a:rPr>
              <a:t>&lt;-&gt; </a:t>
            </a:r>
            <a:r>
              <a:rPr lang="nn-NO" dirty="0" err="1" smtClean="0">
                <a:sym typeface="Wingdings" panose="05000000000000000000" pitchFamily="2" charset="2"/>
              </a:rPr>
              <a:t>foretak</a:t>
            </a:r>
            <a:endParaRPr lang="nn-NO" dirty="0" smtClean="0">
              <a:sym typeface="Wingdings" panose="05000000000000000000" pitchFamily="2" charset="2"/>
            </a:endParaRPr>
          </a:p>
          <a:p>
            <a:r>
              <a:rPr lang="nn-NO" dirty="0" err="1" smtClean="0">
                <a:sym typeface="Wingdings" panose="05000000000000000000" pitchFamily="2" charset="2"/>
              </a:rPr>
              <a:t>Refleksjoner</a:t>
            </a:r>
            <a:r>
              <a:rPr lang="nn-NO" dirty="0" smtClean="0">
                <a:sym typeface="Wingdings" panose="05000000000000000000" pitchFamily="2" charset="2"/>
              </a:rPr>
              <a:t> om pakkeforløp som system</a:t>
            </a:r>
          </a:p>
          <a:p>
            <a:r>
              <a:rPr lang="nn-NO" dirty="0" smtClean="0">
                <a:sym typeface="Wingdings" panose="05000000000000000000" pitchFamily="2" charset="2"/>
              </a:rPr>
              <a:t>Om </a:t>
            </a:r>
            <a:r>
              <a:rPr lang="nn-NO" dirty="0" err="1" smtClean="0">
                <a:sym typeface="Wingdings" panose="05000000000000000000" pitchFamily="2" charset="2"/>
              </a:rPr>
              <a:t>henvisning</a:t>
            </a:r>
            <a:r>
              <a:rPr lang="nn-NO" dirty="0" smtClean="0">
                <a:sym typeface="Wingdings" panose="05000000000000000000" pitchFamily="2" charset="2"/>
              </a:rPr>
              <a:t>; </a:t>
            </a:r>
            <a:r>
              <a:rPr lang="nn-NO" dirty="0" err="1" smtClean="0">
                <a:sym typeface="Wingdings" panose="05000000000000000000" pitchFamily="2" charset="2"/>
              </a:rPr>
              <a:t>hva</a:t>
            </a:r>
            <a:r>
              <a:rPr lang="nn-NO" dirty="0" smtClean="0">
                <a:sym typeface="Wingdings" panose="05000000000000000000" pitchFamily="2" charset="2"/>
              </a:rPr>
              <a:t> vi spesielt skal merke oss</a:t>
            </a:r>
          </a:p>
          <a:p>
            <a:r>
              <a:rPr lang="nn-NO" dirty="0" smtClean="0">
                <a:sym typeface="Wingdings" panose="05000000000000000000" pitchFamily="2" charset="2"/>
              </a:rPr>
              <a:t>Litt om </a:t>
            </a:r>
            <a:r>
              <a:rPr lang="nn-NO" dirty="0" err="1" smtClean="0">
                <a:sym typeface="Wingdings" panose="05000000000000000000" pitchFamily="2" charset="2"/>
              </a:rPr>
              <a:t>veilederen</a:t>
            </a:r>
            <a:endParaRPr lang="nn-NO" dirty="0" smtClean="0">
              <a:sym typeface="Wingdings" panose="05000000000000000000" pitchFamily="2" charset="2"/>
            </a:endParaRPr>
          </a:p>
          <a:p>
            <a:r>
              <a:rPr lang="nn-NO" dirty="0" smtClean="0">
                <a:sym typeface="Wingdings" panose="05000000000000000000" pitchFamily="2" charset="2"/>
              </a:rPr>
              <a:t>Litt om kommunale </a:t>
            </a:r>
            <a:r>
              <a:rPr lang="nn-NO" dirty="0" err="1" smtClean="0">
                <a:sym typeface="Wingdings" panose="05000000000000000000" pitchFamily="2" charset="2"/>
              </a:rPr>
              <a:t>utfordringer</a:t>
            </a:r>
            <a:r>
              <a:rPr lang="nn-NO" dirty="0" smtClean="0">
                <a:sym typeface="Wingdings" panose="05000000000000000000" pitchFamily="2" charset="2"/>
              </a:rPr>
              <a:t> -&gt; koordinatorfunksjon</a:t>
            </a:r>
          </a:p>
          <a:p>
            <a:r>
              <a:rPr lang="nn-NO" dirty="0" smtClean="0">
                <a:sym typeface="Wingdings" panose="05000000000000000000" pitchFamily="2" charset="2"/>
              </a:rPr>
              <a:t>Litt om </a:t>
            </a:r>
            <a:r>
              <a:rPr lang="nn-NO" smtClean="0">
                <a:sym typeface="Wingdings" panose="05000000000000000000" pitchFamily="2" charset="2"/>
              </a:rPr>
              <a:t>fastlegens rolle</a:t>
            </a:r>
            <a:endParaRPr lang="nn-NO" dirty="0" smtClean="0">
              <a:sym typeface="Wingdings" panose="05000000000000000000" pitchFamily="2" charset="2"/>
            </a:endParaRP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66172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6860"/>
          </a:xfrm>
        </p:spPr>
        <p:txBody>
          <a:bodyPr/>
          <a:lstStyle/>
          <a:p>
            <a:r>
              <a:rPr lang="nb-NO" dirty="0" smtClean="0"/>
              <a:t>	Takk </a:t>
            </a:r>
            <a:r>
              <a:rPr lang="nb-NO" dirty="0" smtClean="0"/>
              <a:t>for oppmerksomheten !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nb-NO" dirty="0" smtClean="0">
              <a:hlinkClick r:id="rId2"/>
            </a:endParaRPr>
          </a:p>
          <a:p>
            <a:pPr marL="0" indent="0">
              <a:buNone/>
            </a:pPr>
            <a:endParaRPr lang="nb-NO" dirty="0">
              <a:hlinkClick r:id="rId2"/>
            </a:endParaRPr>
          </a:p>
          <a:p>
            <a:pPr marL="0" indent="0">
              <a:buNone/>
            </a:pPr>
            <a:endParaRPr lang="nb-NO" dirty="0" smtClean="0">
              <a:hlinkClick r:id="rId2"/>
            </a:endParaRPr>
          </a:p>
          <a:p>
            <a:pPr marL="0" indent="0">
              <a:buNone/>
            </a:pPr>
            <a:endParaRPr lang="nb-NO" dirty="0">
              <a:hlinkClick r:id="rId2"/>
            </a:endParaRPr>
          </a:p>
          <a:p>
            <a:pPr marL="0" indent="0">
              <a:buNone/>
            </a:pPr>
            <a:endParaRPr lang="nb-NO" dirty="0" smtClean="0">
              <a:hlinkClick r:id=""/>
            </a:endParaRPr>
          </a:p>
          <a:p>
            <a:pPr marL="0" indent="0">
              <a:buNone/>
            </a:pPr>
            <a:endParaRPr lang="nb-NO" dirty="0" smtClean="0">
              <a:hlinkClick r:id=""/>
            </a:endParaRPr>
          </a:p>
          <a:p>
            <a:pPr marL="0" indent="0">
              <a:buNone/>
            </a:pPr>
            <a:endParaRPr lang="nb-NO" dirty="0">
              <a:hlinkClick r:id="rId2"/>
            </a:endParaRPr>
          </a:p>
          <a:p>
            <a:pPr marL="0" indent="0">
              <a:buNone/>
            </a:pPr>
            <a:endParaRPr lang="nb-NO" dirty="0" smtClean="0">
              <a:hlinkClick r:id=""/>
            </a:endParaRPr>
          </a:p>
          <a:p>
            <a:pPr marL="0" indent="0">
              <a:buNone/>
            </a:pPr>
            <a:endParaRPr lang="nb-NO" dirty="0" smtClean="0">
              <a:hlinkClick r:id=""/>
            </a:endParaRPr>
          </a:p>
          <a:p>
            <a:pPr marL="0" indent="0">
              <a:buNone/>
            </a:pPr>
            <a:r>
              <a:rPr lang="nb-NO" dirty="0" smtClean="0">
                <a:hlinkClick r:id=""/>
              </a:rPr>
              <a:t>tord.moltumyr@meland.kommune.no</a:t>
            </a:r>
            <a:r>
              <a:rPr lang="nb-NO" dirty="0" smtClean="0"/>
              <a:t> 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Om </a:t>
            </a:r>
            <a:r>
              <a:rPr lang="nb-NO" dirty="0" smtClean="0"/>
              <a:t>kommunesamarbeid i Nordhordland: </a:t>
            </a:r>
            <a:r>
              <a:rPr lang="nb-NO" dirty="0" smtClean="0">
                <a:hlinkClick r:id="rId3"/>
              </a:rPr>
              <a:t>www.saman.no</a:t>
            </a:r>
            <a:r>
              <a:rPr lang="nb-NO" dirty="0" smtClean="0"/>
              <a:t>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n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332" y="1340767"/>
            <a:ext cx="5883215" cy="338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1C21888-96EF-470D-B0E1-A5F23A264CB0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304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tel 1"/>
          <p:cNvSpPr>
            <a:spLocks noGrp="1"/>
          </p:cNvSpPr>
          <p:nvPr>
            <p:ph type="title"/>
          </p:nvPr>
        </p:nvSpPr>
        <p:spPr>
          <a:xfrm>
            <a:off x="838200" y="138793"/>
            <a:ext cx="10515600" cy="1551895"/>
          </a:xfrm>
        </p:spPr>
        <p:txBody>
          <a:bodyPr/>
          <a:lstStyle/>
          <a:p>
            <a:r>
              <a:rPr lang="nb-NO" altLang="nb-NO" dirty="0" smtClean="0">
                <a:hlinkClick r:id="rId2"/>
              </a:rPr>
              <a:t>www.saman.no</a:t>
            </a:r>
            <a:r>
              <a:rPr lang="nb-NO" altLang="nb-NO" dirty="0" smtClean="0"/>
              <a:t> </a:t>
            </a:r>
            <a:r>
              <a:rPr lang="nb-NO" altLang="nb-NO" dirty="0" smtClean="0">
                <a:solidFill>
                  <a:schemeClr val="accent1"/>
                </a:solidFill>
              </a:rPr>
              <a:t>– samhandling i NH</a:t>
            </a:r>
            <a:r>
              <a:rPr lang="nb-NO" altLang="nb-NO" dirty="0" smtClean="0"/>
              <a:t> </a:t>
            </a:r>
          </a:p>
        </p:txBody>
      </p:sp>
      <p:sp>
        <p:nvSpPr>
          <p:cNvPr id="119811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altLang="nb-NO" smtClean="0"/>
          </a:p>
        </p:txBody>
      </p:sp>
      <p:pic>
        <p:nvPicPr>
          <p:cNvPr id="119812" name="Picture 2" descr="C:\Users\Tord\Pictures\Samarbeidsstruktur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1191986"/>
            <a:ext cx="12621985" cy="5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1C21888-96EF-470D-B0E1-A5F23A264CB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734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Dimensjoner og utfordringer </a:t>
            </a:r>
            <a:br>
              <a:rPr lang="nb-NO" dirty="0" smtClean="0"/>
            </a:br>
            <a:r>
              <a:rPr lang="nb-NO" dirty="0" smtClean="0"/>
              <a:t>generelt i samhandlingen på systemnivå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Mellom kommuner</a:t>
            </a:r>
          </a:p>
          <a:p>
            <a:r>
              <a:rPr lang="nb-NO" dirty="0" smtClean="0"/>
              <a:t>Kommunen som oppdragsgiver overfor fastleger/fysioterapeuter.</a:t>
            </a:r>
          </a:p>
          <a:p>
            <a:r>
              <a:rPr lang="nb-NO" b="1" dirty="0" smtClean="0"/>
              <a:t>Mellom kommune og helseforetak / sykehus (samarbeidsavtaler)</a:t>
            </a:r>
          </a:p>
          <a:p>
            <a:r>
              <a:rPr lang="nb-NO" b="1" dirty="0" smtClean="0"/>
              <a:t>Internt i kommunen, mellom etatene</a:t>
            </a:r>
          </a:p>
          <a:p>
            <a:r>
              <a:rPr lang="nb-NO" dirty="0" smtClean="0"/>
              <a:t>Ulikhet i kultur, styringsmodeller og finansieringssystem</a:t>
            </a:r>
          </a:p>
          <a:p>
            <a:r>
              <a:rPr lang="nb-NO" dirty="0" smtClean="0"/>
              <a:t>Svak / ingen samhandling mellom RHF og kommune (gjelder bl.a. radiologi, rehabilitering, avtalespesialister mv.)</a:t>
            </a:r>
          </a:p>
          <a:p>
            <a:endParaRPr lang="nb-NO" dirty="0"/>
          </a:p>
          <a:p>
            <a:r>
              <a:rPr lang="nb-NO" dirty="0" smtClean="0"/>
              <a:t>Hva understøtter den individrettede samhandlingen?</a:t>
            </a:r>
          </a:p>
          <a:p>
            <a:endParaRPr lang="nb-NO" dirty="0"/>
          </a:p>
          <a:p>
            <a:pPr marL="0" indent="0">
              <a:buNone/>
            </a:pPr>
            <a:endParaRPr lang="nb-NO" b="1" dirty="0" smtClean="0"/>
          </a:p>
        </p:txBody>
      </p:sp>
    </p:spTree>
    <p:extLst>
      <p:ext uri="{BB962C8B-B14F-4D97-AF65-F5344CB8AC3E}">
        <p14:creationId xmlns:p14="http://schemas.microsoft.com/office/powerpoint/2010/main" val="42772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 flipV="1">
            <a:off x="609600" y="0"/>
            <a:ext cx="10972800" cy="274638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 descr="C:\Users\eier\Desktop\DSC_03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704" y="0"/>
            <a:ext cx="12865429" cy="692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82A7E98-0611-4259-9766-2F017EB16DBB}" type="slidenum">
              <a:rPr lang="nb-NO" smtClean="0"/>
              <a:t>5</a:t>
            </a:fld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195943" y="274638"/>
            <a:ext cx="6335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rgbClr val="FFC000"/>
                </a:solidFill>
              </a:rPr>
              <a:t>Noen ganger tenker vi ulikt…?</a:t>
            </a:r>
            <a:endParaRPr lang="nn-NO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err="1" smtClean="0"/>
              <a:t>Hvilket</a:t>
            </a:r>
            <a:r>
              <a:rPr lang="nn-NO" sz="4000" dirty="0" smtClean="0"/>
              <a:t> pakkeforløp og </a:t>
            </a:r>
            <a:r>
              <a:rPr lang="nn-NO" sz="4000" dirty="0" err="1" smtClean="0"/>
              <a:t>hva</a:t>
            </a:r>
            <a:r>
              <a:rPr lang="nn-NO" sz="4000" dirty="0" smtClean="0"/>
              <a:t> er det godt for?</a:t>
            </a:r>
            <a:endParaRPr lang="nn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n-NO" dirty="0" smtClean="0"/>
              <a:t>Mange har </a:t>
            </a:r>
            <a:r>
              <a:rPr lang="nn-NO" dirty="0" err="1" smtClean="0"/>
              <a:t>sammensatte</a:t>
            </a:r>
            <a:r>
              <a:rPr lang="nn-NO" dirty="0" smtClean="0"/>
              <a:t> </a:t>
            </a:r>
            <a:r>
              <a:rPr lang="nn-NO" dirty="0" err="1" smtClean="0"/>
              <a:t>lidelser</a:t>
            </a:r>
            <a:r>
              <a:rPr lang="nn-NO" dirty="0" smtClean="0"/>
              <a:t>.</a:t>
            </a:r>
          </a:p>
          <a:p>
            <a:r>
              <a:rPr lang="nn-NO" dirty="0" err="1" smtClean="0"/>
              <a:t>Krever</a:t>
            </a:r>
            <a:r>
              <a:rPr lang="nn-NO" dirty="0" smtClean="0"/>
              <a:t> </a:t>
            </a:r>
            <a:r>
              <a:rPr lang="nn-NO" dirty="0" err="1" smtClean="0"/>
              <a:t>sammensatt</a:t>
            </a:r>
            <a:r>
              <a:rPr lang="nn-NO" dirty="0" smtClean="0"/>
              <a:t> behandling. </a:t>
            </a:r>
          </a:p>
          <a:p>
            <a:r>
              <a:rPr lang="nn-NO" dirty="0" smtClean="0"/>
              <a:t>Er pakkeforløp et </a:t>
            </a:r>
            <a:r>
              <a:rPr lang="nn-NO" dirty="0" err="1" smtClean="0"/>
              <a:t>logistikkforløp</a:t>
            </a:r>
            <a:r>
              <a:rPr lang="nn-NO" dirty="0" smtClean="0"/>
              <a:t>, eller bremser det vår evne til </a:t>
            </a:r>
            <a:r>
              <a:rPr lang="nn-NO" dirty="0" err="1" smtClean="0"/>
              <a:t>helhetlig</a:t>
            </a:r>
            <a:r>
              <a:rPr lang="nn-NO" dirty="0" smtClean="0"/>
              <a:t> tenking?</a:t>
            </a:r>
            <a:endParaRPr lang="nn-NO" dirty="0"/>
          </a:p>
          <a:p>
            <a:r>
              <a:rPr lang="nn-NO" dirty="0" smtClean="0"/>
              <a:t>En vanlig pasient hos fastlegen: </a:t>
            </a:r>
          </a:p>
          <a:p>
            <a:pPr marL="0" indent="0">
              <a:buNone/>
            </a:pPr>
            <a:r>
              <a:rPr lang="nn-NO" dirty="0" smtClean="0"/>
              <a:t>Skilt kvinne 55 år, </a:t>
            </a:r>
            <a:r>
              <a:rPr lang="nn-NO" dirty="0" err="1" smtClean="0"/>
              <a:t>tidligere</a:t>
            </a:r>
            <a:r>
              <a:rPr lang="nn-NO" dirty="0" smtClean="0"/>
              <a:t> brystkreft, overvekt, diabetes 2, helseangst, </a:t>
            </a:r>
            <a:r>
              <a:rPr lang="nn-NO" dirty="0" err="1" smtClean="0"/>
              <a:t>høyt</a:t>
            </a:r>
            <a:r>
              <a:rPr lang="nn-NO" dirty="0" smtClean="0"/>
              <a:t> blodtrykk. Uklare brystsmerter og tungpustet. Panikkanfall, </a:t>
            </a:r>
            <a:r>
              <a:rPr lang="nn-NO" dirty="0" err="1" smtClean="0"/>
              <a:t>økende</a:t>
            </a:r>
            <a:r>
              <a:rPr lang="nn-NO" dirty="0" smtClean="0"/>
              <a:t> og </a:t>
            </a:r>
            <a:r>
              <a:rPr lang="nn-NO" dirty="0" err="1" smtClean="0"/>
              <a:t>etterhvert</a:t>
            </a:r>
            <a:r>
              <a:rPr lang="nn-NO" dirty="0" smtClean="0"/>
              <a:t> </a:t>
            </a:r>
            <a:r>
              <a:rPr lang="nn-NO" dirty="0" err="1" smtClean="0"/>
              <a:t>trolig</a:t>
            </a:r>
            <a:r>
              <a:rPr lang="nn-NO" dirty="0" smtClean="0"/>
              <a:t> </a:t>
            </a:r>
            <a:r>
              <a:rPr lang="nn-NO" dirty="0" err="1" smtClean="0"/>
              <a:t>høyt</a:t>
            </a:r>
            <a:r>
              <a:rPr lang="nn-NO" dirty="0" smtClean="0"/>
              <a:t> alkoholkonsum. Lange </a:t>
            </a:r>
            <a:r>
              <a:rPr lang="nn-NO" dirty="0" err="1" smtClean="0"/>
              <a:t>sykemeldinger</a:t>
            </a:r>
            <a:r>
              <a:rPr lang="nn-NO" dirty="0" smtClean="0"/>
              <a:t>. </a:t>
            </a:r>
            <a:r>
              <a:rPr lang="nn-NO" dirty="0" err="1" smtClean="0"/>
              <a:t>Hvilket</a:t>
            </a:r>
            <a:r>
              <a:rPr lang="nn-NO" dirty="0" smtClean="0"/>
              <a:t> pakkeforløp</a:t>
            </a:r>
            <a:r>
              <a:rPr lang="nn-NO" dirty="0" smtClean="0"/>
              <a:t>..?</a:t>
            </a:r>
          </a:p>
          <a:p>
            <a:pPr marL="0" indent="0">
              <a:buNone/>
            </a:pPr>
            <a:r>
              <a:rPr lang="nn-NO" b="1" dirty="0" smtClean="0"/>
              <a:t>Pakkeforløp </a:t>
            </a:r>
            <a:r>
              <a:rPr lang="nn-NO" b="1" dirty="0" err="1" smtClean="0"/>
              <a:t>nyttigst</a:t>
            </a:r>
            <a:r>
              <a:rPr lang="nn-NO" b="1" dirty="0" smtClean="0"/>
              <a:t> når det er </a:t>
            </a:r>
            <a:r>
              <a:rPr lang="nn-NO" b="1" dirty="0" err="1" smtClean="0"/>
              <a:t>enighet</a:t>
            </a:r>
            <a:r>
              <a:rPr lang="nn-NO" b="1" dirty="0" smtClean="0"/>
              <a:t> om behovet, </a:t>
            </a:r>
            <a:r>
              <a:rPr lang="nn-NO" b="1" dirty="0" err="1" smtClean="0"/>
              <a:t>jfr</a:t>
            </a:r>
            <a:r>
              <a:rPr lang="nn-NO" b="1" dirty="0" smtClean="0"/>
              <a:t> kreft</a:t>
            </a:r>
            <a:endParaRPr lang="nn-NO" b="1" dirty="0"/>
          </a:p>
        </p:txBody>
      </p:sp>
    </p:spTree>
    <p:extLst>
      <p:ext uri="{BB962C8B-B14F-4D97-AF65-F5344CB8AC3E}">
        <p14:creationId xmlns:p14="http://schemas.microsoft.com/office/powerpoint/2010/main" val="294373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4113"/>
          </a:xfrm>
        </p:spPr>
        <p:txBody>
          <a:bodyPr/>
          <a:lstStyle/>
          <a:p>
            <a:r>
              <a:rPr lang="nn-NO" dirty="0" smtClean="0"/>
              <a:t>Pakkeforløp: et </a:t>
            </a:r>
            <a:r>
              <a:rPr lang="nn-NO" dirty="0" err="1" smtClean="0"/>
              <a:t>forbedringsarbeid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nn-NO" sz="5600" b="1" dirty="0" smtClean="0"/>
              <a:t>Struktur</a:t>
            </a:r>
            <a:r>
              <a:rPr lang="nn-NO" sz="5600" dirty="0" smtClean="0"/>
              <a:t> (rammer, </a:t>
            </a:r>
            <a:r>
              <a:rPr lang="nn-NO" sz="5600" dirty="0" err="1" smtClean="0"/>
              <a:t>ressurser</a:t>
            </a:r>
            <a:r>
              <a:rPr lang="nn-NO" sz="5600" dirty="0" smtClean="0"/>
              <a:t> mv.)</a:t>
            </a:r>
          </a:p>
          <a:p>
            <a:pPr marL="0" indent="0" algn="ctr">
              <a:buNone/>
            </a:pPr>
            <a:r>
              <a:rPr lang="nn-NO" sz="5600" b="1" dirty="0" smtClean="0"/>
              <a:t>+</a:t>
            </a:r>
          </a:p>
          <a:p>
            <a:pPr marL="0" indent="0" algn="ctr">
              <a:buNone/>
            </a:pPr>
            <a:r>
              <a:rPr lang="nn-NO" sz="5600" b="1" dirty="0" smtClean="0"/>
              <a:t>Prosess</a:t>
            </a:r>
            <a:r>
              <a:rPr lang="nn-NO" sz="5600" dirty="0" smtClean="0"/>
              <a:t> (aktiviteter)</a:t>
            </a:r>
          </a:p>
          <a:p>
            <a:pPr marL="0" indent="0" algn="ctr">
              <a:buNone/>
            </a:pPr>
            <a:r>
              <a:rPr lang="nn-NO" sz="5600" b="1" dirty="0" smtClean="0"/>
              <a:t>=</a:t>
            </a:r>
          </a:p>
          <a:p>
            <a:pPr marL="0" indent="0" algn="ctr">
              <a:buNone/>
            </a:pPr>
            <a:r>
              <a:rPr lang="nn-NO" sz="5600" b="1" dirty="0" smtClean="0"/>
              <a:t>Resultat</a:t>
            </a:r>
            <a:r>
              <a:rPr lang="nn-NO" sz="5600" dirty="0" smtClean="0"/>
              <a:t> (oppnådd for pasienten)</a:t>
            </a:r>
          </a:p>
          <a:p>
            <a:pPr marL="0" indent="0">
              <a:buNone/>
            </a:pPr>
            <a:endParaRPr lang="nn-NO" sz="5600" dirty="0"/>
          </a:p>
          <a:p>
            <a:pPr marL="0" indent="0">
              <a:buNone/>
            </a:pPr>
            <a:endParaRPr lang="nn-NO" dirty="0" smtClean="0"/>
          </a:p>
          <a:p>
            <a:pPr marL="0" indent="0">
              <a:buNone/>
            </a:pPr>
            <a:r>
              <a:rPr lang="nn-NO" dirty="0"/>
              <a:t>	</a:t>
            </a:r>
            <a:r>
              <a:rPr lang="nn-NO" dirty="0" smtClean="0"/>
              <a:t>																		</a:t>
            </a:r>
            <a:r>
              <a:rPr lang="nn-NO" sz="3800" dirty="0" err="1" smtClean="0"/>
              <a:t>Avedis</a:t>
            </a:r>
            <a:r>
              <a:rPr lang="nn-NO" sz="3800" dirty="0" smtClean="0"/>
              <a:t> </a:t>
            </a:r>
            <a:r>
              <a:rPr lang="nn-NO" sz="3800" dirty="0" err="1" smtClean="0"/>
              <a:t>Donobedian</a:t>
            </a:r>
            <a:endParaRPr lang="nn-NO" sz="3800" dirty="0"/>
          </a:p>
        </p:txBody>
      </p:sp>
    </p:spTree>
    <p:extLst>
      <p:ext uri="{BB962C8B-B14F-4D97-AF65-F5344CB8AC3E}">
        <p14:creationId xmlns:p14="http://schemas.microsoft.com/office/powerpoint/2010/main" val="276915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Den gode </a:t>
            </a:r>
            <a:r>
              <a:rPr lang="nn-NO" dirty="0" err="1" smtClean="0"/>
              <a:t>henvisning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Den ideelle </a:t>
            </a:r>
            <a:r>
              <a:rPr lang="nn-NO" dirty="0" err="1" smtClean="0"/>
              <a:t>henvisning</a:t>
            </a:r>
            <a:r>
              <a:rPr lang="nn-NO" dirty="0" smtClean="0"/>
              <a:t> ofte </a:t>
            </a:r>
            <a:r>
              <a:rPr lang="nn-NO" dirty="0" err="1" smtClean="0"/>
              <a:t>ikke</a:t>
            </a:r>
            <a:r>
              <a:rPr lang="nn-NO" dirty="0" smtClean="0"/>
              <a:t> den best mulige </a:t>
            </a:r>
            <a:r>
              <a:rPr lang="nn-NO" dirty="0" err="1" smtClean="0"/>
              <a:t>henvisning</a:t>
            </a:r>
            <a:r>
              <a:rPr lang="nn-NO" dirty="0" smtClean="0"/>
              <a:t>.</a:t>
            </a:r>
          </a:p>
          <a:p>
            <a:r>
              <a:rPr lang="nn-NO" dirty="0" smtClean="0"/>
              <a:t>Anamneseopptak og problemformulering er fastlegenes styrke.</a:t>
            </a:r>
          </a:p>
          <a:p>
            <a:r>
              <a:rPr lang="nn-NO" dirty="0" smtClean="0"/>
              <a:t>Ulik evne til </a:t>
            </a:r>
            <a:r>
              <a:rPr lang="nn-NO" dirty="0" err="1" smtClean="0"/>
              <a:t>medvirkning</a:t>
            </a:r>
            <a:r>
              <a:rPr lang="nn-NO" dirty="0" smtClean="0"/>
              <a:t> </a:t>
            </a:r>
            <a:r>
              <a:rPr lang="nn-NO" dirty="0" err="1" smtClean="0"/>
              <a:t>fra</a:t>
            </a:r>
            <a:r>
              <a:rPr lang="nn-NO" dirty="0" smtClean="0"/>
              <a:t> pasienten.</a:t>
            </a:r>
          </a:p>
          <a:p>
            <a:r>
              <a:rPr lang="nn-NO" dirty="0" smtClean="0"/>
              <a:t>Men: fastlegen har ofte </a:t>
            </a:r>
            <a:r>
              <a:rPr lang="nn-NO" dirty="0" err="1" smtClean="0"/>
              <a:t>ikke</a:t>
            </a:r>
            <a:r>
              <a:rPr lang="nn-NO" dirty="0" smtClean="0"/>
              <a:t> oversikt over andre </a:t>
            </a:r>
            <a:r>
              <a:rPr lang="nn-NO" dirty="0" err="1" smtClean="0"/>
              <a:t>aktører</a:t>
            </a:r>
            <a:r>
              <a:rPr lang="nn-NO" dirty="0" smtClean="0"/>
              <a:t>. Jo større kommune, jo verre….</a:t>
            </a:r>
          </a:p>
          <a:p>
            <a:r>
              <a:rPr lang="nn-NO" dirty="0" err="1" smtClean="0"/>
              <a:t>Avveining</a:t>
            </a:r>
            <a:r>
              <a:rPr lang="nn-NO" dirty="0" smtClean="0"/>
              <a:t>: Å jobbe med veldig gode </a:t>
            </a:r>
            <a:r>
              <a:rPr lang="nn-NO" dirty="0" err="1" smtClean="0"/>
              <a:t>henvisninger</a:t>
            </a:r>
            <a:r>
              <a:rPr lang="nn-NO" dirty="0" smtClean="0"/>
              <a:t> </a:t>
            </a:r>
            <a:r>
              <a:rPr lang="nn-NO" dirty="0" err="1" smtClean="0"/>
              <a:t>stjeler</a:t>
            </a:r>
            <a:r>
              <a:rPr lang="nn-NO" dirty="0" smtClean="0"/>
              <a:t> også viktig tid!</a:t>
            </a:r>
          </a:p>
          <a:p>
            <a:r>
              <a:rPr lang="nn-NO" dirty="0" smtClean="0"/>
              <a:t>Råd: Der andre </a:t>
            </a:r>
            <a:r>
              <a:rPr lang="nn-NO" dirty="0" err="1" smtClean="0"/>
              <a:t>etater</a:t>
            </a:r>
            <a:r>
              <a:rPr lang="nn-NO" dirty="0" smtClean="0"/>
              <a:t> </a:t>
            </a:r>
            <a:r>
              <a:rPr lang="nn-NO" dirty="0" err="1" smtClean="0"/>
              <a:t>henviser</a:t>
            </a:r>
            <a:r>
              <a:rPr lang="nn-NO" dirty="0" smtClean="0"/>
              <a:t>: ta med fastlegen i arbeidet!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1097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err="1" smtClean="0"/>
              <a:t>Hva</a:t>
            </a:r>
            <a:r>
              <a:rPr lang="nn-NO" sz="4000" dirty="0" smtClean="0"/>
              <a:t> «nytt» skal </a:t>
            </a:r>
            <a:r>
              <a:rPr lang="nn-NO" sz="4000" dirty="0" err="1" smtClean="0"/>
              <a:t>vektlegges</a:t>
            </a:r>
            <a:r>
              <a:rPr lang="nn-NO" sz="4000" dirty="0" smtClean="0"/>
              <a:t> ved </a:t>
            </a:r>
            <a:r>
              <a:rPr lang="nn-NO" sz="4000" dirty="0" err="1" smtClean="0"/>
              <a:t>henvisning</a:t>
            </a:r>
            <a:r>
              <a:rPr lang="nn-NO" sz="4000" dirty="0" smtClean="0"/>
              <a:t>?</a:t>
            </a:r>
            <a:endParaRPr lang="nn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Kartlegging med pasient og </a:t>
            </a:r>
            <a:r>
              <a:rPr lang="nn-NO" b="1" dirty="0" err="1" smtClean="0"/>
              <a:t>pårørende</a:t>
            </a:r>
            <a:r>
              <a:rPr lang="nn-NO" dirty="0" smtClean="0"/>
              <a:t>, der det er mulig.</a:t>
            </a:r>
          </a:p>
          <a:p>
            <a:r>
              <a:rPr lang="nn-NO" dirty="0" smtClean="0"/>
              <a:t>Aktuell problemstilling; OK i dag (obs! </a:t>
            </a:r>
            <a:r>
              <a:rPr lang="nn-NO" b="1" dirty="0" smtClean="0"/>
              <a:t>somatisk status</a:t>
            </a:r>
            <a:r>
              <a:rPr lang="nn-NO" dirty="0" smtClean="0"/>
              <a:t>).</a:t>
            </a:r>
          </a:p>
          <a:p>
            <a:r>
              <a:rPr lang="nn-NO" dirty="0" smtClean="0"/>
              <a:t>Familie sosialt: OK i dag (obs </a:t>
            </a:r>
            <a:r>
              <a:rPr lang="nn-NO" b="1" dirty="0" smtClean="0"/>
              <a:t>arbeid / tolk</a:t>
            </a:r>
            <a:r>
              <a:rPr lang="nn-NO" dirty="0" smtClean="0"/>
              <a:t>).</a:t>
            </a:r>
          </a:p>
          <a:p>
            <a:r>
              <a:rPr lang="nn-NO" dirty="0" err="1" smtClean="0"/>
              <a:t>Tidligere</a:t>
            </a:r>
            <a:r>
              <a:rPr lang="nn-NO" dirty="0" smtClean="0"/>
              <a:t> </a:t>
            </a:r>
            <a:r>
              <a:rPr lang="nn-NO" dirty="0" err="1" smtClean="0"/>
              <a:t>sykdommer</a:t>
            </a:r>
            <a:r>
              <a:rPr lang="nn-NO" dirty="0" smtClean="0"/>
              <a:t>: OK i dag.</a:t>
            </a:r>
          </a:p>
          <a:p>
            <a:r>
              <a:rPr lang="nn-NO" dirty="0" err="1" smtClean="0"/>
              <a:t>Forventet</a:t>
            </a:r>
            <a:r>
              <a:rPr lang="nn-NO" dirty="0" smtClean="0"/>
              <a:t> utredning; obs </a:t>
            </a:r>
            <a:r>
              <a:rPr lang="nn-NO" b="1" dirty="0" smtClean="0"/>
              <a:t>nytte</a:t>
            </a:r>
            <a:r>
              <a:rPr lang="nn-NO" dirty="0" smtClean="0"/>
              <a:t> av behandling.</a:t>
            </a:r>
          </a:p>
          <a:p>
            <a:pPr marL="0" indent="0">
              <a:buNone/>
            </a:pPr>
            <a:r>
              <a:rPr lang="nn-NO" dirty="0"/>
              <a:t> </a:t>
            </a:r>
            <a:r>
              <a:rPr lang="nn-NO" dirty="0" smtClean="0"/>
              <a:t>  - Konsekvens: mange alvorlig </a:t>
            </a:r>
            <a:r>
              <a:rPr lang="nn-NO" dirty="0" err="1" smtClean="0"/>
              <a:t>syke</a:t>
            </a:r>
            <a:r>
              <a:rPr lang="nn-NO" dirty="0" smtClean="0"/>
              <a:t> får </a:t>
            </a:r>
            <a:r>
              <a:rPr lang="nn-NO" dirty="0" err="1" smtClean="0"/>
              <a:t>kun</a:t>
            </a:r>
            <a:r>
              <a:rPr lang="nn-NO" dirty="0" smtClean="0"/>
              <a:t> </a:t>
            </a:r>
            <a:r>
              <a:rPr lang="nn-NO" dirty="0" err="1" smtClean="0"/>
              <a:t>beh</a:t>
            </a:r>
            <a:r>
              <a:rPr lang="nn-NO" dirty="0" smtClean="0"/>
              <a:t> i kommunen!</a:t>
            </a:r>
          </a:p>
          <a:p>
            <a:pPr>
              <a:buFont typeface="Arial" charset="0"/>
              <a:buChar char="•"/>
            </a:pPr>
            <a:r>
              <a:rPr lang="nn-NO" dirty="0" err="1" smtClean="0"/>
              <a:t>Nåværende</a:t>
            </a:r>
            <a:r>
              <a:rPr lang="nn-NO" dirty="0" smtClean="0"/>
              <a:t> </a:t>
            </a:r>
            <a:r>
              <a:rPr lang="nn-NO" dirty="0" smtClean="0"/>
              <a:t>tilbod. </a:t>
            </a:r>
            <a:r>
              <a:rPr lang="nn-NO" dirty="0" err="1" smtClean="0"/>
              <a:t>Utfordrende</a:t>
            </a:r>
            <a:r>
              <a:rPr lang="nn-NO" dirty="0" smtClean="0"/>
              <a:t>; mange </a:t>
            </a:r>
            <a:r>
              <a:rPr lang="nn-NO" b="1" dirty="0" err="1" smtClean="0"/>
              <a:t>lavterskeltilbud</a:t>
            </a:r>
            <a:r>
              <a:rPr lang="nn-NO" dirty="0" smtClean="0"/>
              <a:t> som lever sitt </a:t>
            </a:r>
            <a:r>
              <a:rPr lang="nn-NO" dirty="0" err="1" smtClean="0"/>
              <a:t>eget</a:t>
            </a:r>
            <a:r>
              <a:rPr lang="nn-NO" dirty="0" smtClean="0"/>
              <a:t> liv!</a:t>
            </a:r>
            <a:endParaRPr lang="nn-NO" dirty="0" smtClean="0"/>
          </a:p>
          <a:p>
            <a:pPr>
              <a:buFont typeface="Arial" charset="0"/>
              <a:buChar char="•"/>
            </a:pP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0108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ver_kommune_mal_96dp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lver_kommune_mal" id="{DBD2D51F-B52F-BC4C-82AD-DBA701CDFECE}" vid="{26FAB360-6868-E742-80E5-F69FCEE9489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NSPRollUpIngress xmlns="2b736855-fd40-4ef5-b84c-7e050bd66b15" xsi:nil="true"/>
    <PublishingExpirationDate xmlns="http://schemas.microsoft.com/sharepoint/v3" xsi:nil="true"/>
    <TaxKeywordTaxHTField xmlns="2b736855-fd40-4ef5-b84c-7e050bd66b15">
      <Terms xmlns="http://schemas.microsoft.com/office/infopath/2007/PartnerControls"/>
    </TaxKeywordTaxHTField>
    <PublishingStartDate xmlns="http://schemas.microsoft.com/sharepoint/v3" xsi:nil="true"/>
    <TaxCatchAll xmlns="2b736855-fd40-4ef5-b84c-7e050bd66b15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E8FC6395DAEC4C9DBB8BABEEB1C582" ma:contentTypeVersion="24" ma:contentTypeDescription="Opprett et nytt dokument." ma:contentTypeScope="" ma:versionID="e6525ca7107ce28b136ddde95b403c2c">
  <xsd:schema xmlns:xsd="http://www.w3.org/2001/XMLSchema" xmlns:xs="http://www.w3.org/2001/XMLSchema" xmlns:p="http://schemas.microsoft.com/office/2006/metadata/properties" xmlns:ns1="http://schemas.microsoft.com/sharepoint/v3" xmlns:ns2="2b736855-fd40-4ef5-b84c-7e050bd66b15" targetNamespace="http://schemas.microsoft.com/office/2006/metadata/properties" ma:root="true" ma:fieldsID="b4b6b1f29b8685c1775d7e20df322222" ns1:_="" ns2:_="">
    <xsd:import namespace="http://schemas.microsoft.com/sharepoint/v3"/>
    <xsd:import namespace="2b736855-fd40-4ef5-b84c-7e050bd66b15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2:FNSPRollUpIngress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14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36855-fd40-4ef5-b84c-7e050bd66b1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Nøkkelord" ma:default="" ma:fieldId="{23f27201-bee3-471e-b2e7-b64fd8b7ca38}" ma:taxonomyMulti="true" ma:sspId="d0f0af97-1df2-4d6b-9e49-08feee2b95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da79b1bc-8501-45f1-a10b-26f75f2860bf}" ma:internalName="TaxCatchAll" ma:showField="CatchAllData" ma:web="2b736855-fd40-4ef5-b84c-7e050bd66b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da79b1bc-8501-45f1-a10b-26f75f2860bf}" ma:internalName="TaxCatchAllLabel" ma:readOnly="true" ma:showField="CatchAllDataLabel" ma:web="2b736855-fd40-4ef5-b84c-7e050bd66b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NSPRollUpIngress" ma:index="12" nillable="true" ma:displayName="Utlistingsingress" ma:default="" ma:description="Teksten vises i oversikter og utlistinger" ma:internalName="FNSPRollUpIngres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34044C-C2CC-42DB-A317-0B5C3AA569FB}"/>
</file>

<file path=customXml/itemProps2.xml><?xml version="1.0" encoding="utf-8"?>
<ds:datastoreItem xmlns:ds="http://schemas.openxmlformats.org/officeDocument/2006/customXml" ds:itemID="{3A031DBC-2555-4282-B2D6-5B83089560FE}"/>
</file>

<file path=customXml/itemProps3.xml><?xml version="1.0" encoding="utf-8"?>
<ds:datastoreItem xmlns:ds="http://schemas.openxmlformats.org/officeDocument/2006/customXml" ds:itemID="{2D167FFC-3883-4FC7-A745-778A598BE6FD}"/>
</file>

<file path=docProps/app.xml><?xml version="1.0" encoding="utf-8"?>
<Properties xmlns="http://schemas.openxmlformats.org/officeDocument/2006/extended-properties" xmlns:vt="http://schemas.openxmlformats.org/officeDocument/2006/docPropsVTypes">
  <Template>Alver_kommune_mal_96dpi</Template>
  <TotalTime>782</TotalTime>
  <Words>1044</Words>
  <Application>Microsoft Office PowerPoint</Application>
  <PresentationFormat>Egendefinert</PresentationFormat>
  <Paragraphs>148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1" baseType="lpstr">
      <vt:lpstr>Alver_kommune_mal_96dpi</vt:lpstr>
      <vt:lpstr>Pakkeforløp psykisk helse og rus – sett fra kommunen Lanseringskonferanse Bergen 15.10.2018</vt:lpstr>
      <vt:lpstr>Hva skal jeg snakke om med dere i dag?</vt:lpstr>
      <vt:lpstr>www.saman.no – samhandling i NH </vt:lpstr>
      <vt:lpstr>Dimensjoner og utfordringer  generelt i samhandlingen på systemnivå</vt:lpstr>
      <vt:lpstr>PowerPoint-presentasjon</vt:lpstr>
      <vt:lpstr>Hvilket pakkeforløp og hva er det godt for?</vt:lpstr>
      <vt:lpstr>Pakkeforløp: et forbedringsarbeid</vt:lpstr>
      <vt:lpstr>Den gode henvisning</vt:lpstr>
      <vt:lpstr>Hva «nytt» skal vektlegges ved henvisning?</vt:lpstr>
      <vt:lpstr>Barn og unge – fra veilederen Hdir</vt:lpstr>
      <vt:lpstr>Veilederen; tegn på alvorlig psykisk lidelse:</vt:lpstr>
      <vt:lpstr>Drivere for samhandling - pakkeforløp</vt:lpstr>
      <vt:lpstr>Barrierer for samhandling - pakkeforløp</vt:lpstr>
      <vt:lpstr>Kommunal forløpskoordinator –  dessverre ren ønsketenkning mange steder….</vt:lpstr>
      <vt:lpstr>Kommunal forløpskoordinator - utfordringer:</vt:lpstr>
      <vt:lpstr>Hva vil kommunene mene er «god samhandling»?</vt:lpstr>
      <vt:lpstr>Utfordringer for en kommune</vt:lpstr>
      <vt:lpstr>Fastlegen – som «alle» snakker om, men få snakker med…</vt:lpstr>
      <vt:lpstr>Hvordan få det til i kommunene?</vt:lpstr>
      <vt:lpstr> Takk for oppmerksomheten !</vt:lpstr>
    </vt:vector>
  </TitlesOfParts>
  <Company>IKTNH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Pakkeforløp psykisk helse og rus – sett fra kommunen, Tord Moltumyr, Helsesjef i Meland / kommuneoverlege i Meland og Radøy </dc:title>
  <dc:creator>Silje Andvik Hoaas</dc:creator>
  <cp:keywords/>
  <cp:lastModifiedBy>Tord A Lappen Moltumyr</cp:lastModifiedBy>
  <cp:revision>32</cp:revision>
  <dcterms:created xsi:type="dcterms:W3CDTF">2018-03-23T10:59:15Z</dcterms:created>
  <dcterms:modified xsi:type="dcterms:W3CDTF">2018-10-13T13:19:57Z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0x01010088E8FC6395DAEC4C9DBB8BABEEB1C582</vt:lpwstr>
  </property>
  <property fmtid="{D5CDD505-2E9C-101B-9397-08002B2CF9AE}" pid="3" name="TaxKeyword">
    <vt:lpwstr/>
  </property>
</Properties>
</file>