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4" r:id="rId5"/>
    <p:sldId id="285" r:id="rId6"/>
    <p:sldId id="289" r:id="rId7"/>
    <p:sldId id="291" r:id="rId8"/>
    <p:sldId id="292" r:id="rId9"/>
    <p:sldId id="286" r:id="rId10"/>
    <p:sldId id="288" r:id="rId11"/>
    <p:sldId id="271" r:id="rId12"/>
    <p:sldId id="273" r:id="rId13"/>
    <p:sldId id="269" r:id="rId14"/>
    <p:sldId id="275" r:id="rId15"/>
    <p:sldId id="274" r:id="rId16"/>
    <p:sldId id="283" r:id="rId17"/>
    <p:sldId id="272" r:id="rId18"/>
    <p:sldId id="276" r:id="rId19"/>
    <p:sldId id="281" r:id="rId20"/>
    <p:sldId id="277" r:id="rId21"/>
    <p:sldId id="280" r:id="rId22"/>
    <p:sldId id="278" r:id="rId23"/>
    <p:sldId id="282" r:id="rId24"/>
    <p:sldId id="267" r:id="rId2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08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12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66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40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91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61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00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057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829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Alt vi gjør, også på</a:t>
            </a:r>
            <a:r>
              <a:rPr lang="nb-NO" baseline="0" dirty="0" smtClean="0"/>
              <a:t> kommunikasjonssiden, handler til syvende og sist om pasienten. Og vi vet at FOR MYE informasjon sjelden er et problem – heller det motsatte…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TAKK FOR MEG!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54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53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70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25BD-4487-42F1-A1FD-63A3C6641EB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46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25BD-4487-42F1-A1FD-63A3C6641EB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948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50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48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89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73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35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0173" cy="6515390"/>
          </a:xfrm>
          <a:prstGeom prst="rect">
            <a:avLst/>
          </a:prstGeom>
        </p:spPr>
      </p:pic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63560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5200" y="694800"/>
            <a:ext cx="10234800" cy="1008000"/>
          </a:xfrm>
        </p:spPr>
        <p:txBody>
          <a:bodyPr/>
          <a:lstStyle>
            <a:lvl1pPr algn="l">
              <a:defRPr sz="2400" b="1"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25200" y="1535113"/>
            <a:ext cx="5071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25200" y="2174875"/>
            <a:ext cx="5071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22.10.2018</a:t>
            </a:fld>
            <a:endParaRPr lang="nb-NO" dirty="0"/>
          </a:p>
        </p:txBody>
      </p:sp>
      <p:sp>
        <p:nvSpPr>
          <p:cNvPr id="8" name="Plassholder for bunntekst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45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22.10.2018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3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wipe/>
      </p:transition>
    </mc:Choice>
    <mc:Fallback xmlns="">
      <p:transition spd="slow" advClick="0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17" cy="6053834"/>
          </a:xfrm>
          <a:prstGeom prst="rect">
            <a:avLst/>
          </a:prstGeom>
        </p:spPr>
      </p:pic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0"/>
            <a:ext cx="9095117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49366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79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 smtClean="0"/>
              <a:t>Klikk her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57631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7025217" y="1903592"/>
            <a:ext cx="4133851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5" name="Ellipse 1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på ikonet i midten for å legge til et bilde som fyller hele siden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790701"/>
            <a:ext cx="49906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6163057" y="1795274"/>
            <a:ext cx="4996012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0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25456" y="6071616"/>
            <a:ext cx="28665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753" r:id="rId3"/>
    <p:sldLayoutId id="2147483689" r:id="rId4"/>
    <p:sldLayoutId id="2147483666" r:id="rId5"/>
    <p:sldLayoutId id="2147483688" r:id="rId6"/>
    <p:sldLayoutId id="2147483655" r:id="rId7"/>
    <p:sldLayoutId id="2147483727" r:id="rId8"/>
    <p:sldLayoutId id="2147483754" r:id="rId9"/>
    <p:sldLayoutId id="2147483752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enorge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helsedirektoratet.n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794457" y="1683798"/>
            <a:ext cx="8474298" cy="223138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ea typeface="+mj-ea"/>
              </a:rPr>
              <a:t>Pakkeforløp Psykisk helse og rus </a:t>
            </a:r>
            <a:br>
              <a:rPr lang="nb-NO" dirty="0" smtClean="0">
                <a:ea typeface="+mj-ea"/>
              </a:rPr>
            </a:br>
            <a:r>
              <a:rPr lang="nn-NO" sz="4000" dirty="0" smtClean="0">
                <a:ea typeface="+mj-ea"/>
              </a:rPr>
              <a:t>Vegen vidare </a:t>
            </a:r>
            <a:br>
              <a:rPr lang="nn-NO" sz="4000" dirty="0" smtClean="0">
                <a:ea typeface="+mj-ea"/>
              </a:rPr>
            </a:br>
            <a:r>
              <a:rPr lang="nn-NO" dirty="0"/>
              <a:t/>
            </a:r>
            <a:br>
              <a:rPr lang="nn-NO" dirty="0"/>
            </a:br>
            <a:endParaRPr lang="nn-NO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25471" y="320112"/>
            <a:ext cx="10233597" cy="958082"/>
          </a:xfrm>
        </p:spPr>
        <p:txBody>
          <a:bodyPr/>
          <a:lstStyle/>
          <a:p>
            <a:r>
              <a:rPr lang="nb-NO" dirty="0" smtClean="0"/>
              <a:t>Hva gjøres nasjonalt?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749617" y="1278194"/>
            <a:ext cx="7008036" cy="5329084"/>
          </a:xfrm>
        </p:spPr>
        <p:txBody>
          <a:bodyPr/>
          <a:lstStyle/>
          <a:p>
            <a:r>
              <a:rPr lang="nb-NO" b="1" dirty="0" smtClean="0"/>
              <a:t>Helsedirektoratet</a:t>
            </a:r>
            <a:r>
              <a:rPr lang="nb-NO" b="1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Informasjon på </a:t>
            </a:r>
            <a:r>
              <a:rPr lang="nb-NO" u="sng" dirty="0" smtClean="0">
                <a:hlinkClick r:id="rId3"/>
              </a:rPr>
              <a:t>www.helsenorge.no</a:t>
            </a:r>
            <a:r>
              <a:rPr lang="nb-NO" u="sng" dirty="0" smtClean="0"/>
              <a:t> </a:t>
            </a:r>
            <a:r>
              <a:rPr lang="nb-NO" dirty="0" smtClean="0"/>
              <a:t>til pasienter </a:t>
            </a:r>
            <a:r>
              <a:rPr lang="nb-NO" dirty="0"/>
              <a:t>og pårørende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Informasjon </a:t>
            </a:r>
            <a:r>
              <a:rPr lang="nn-NO" dirty="0"/>
              <a:t>på </a:t>
            </a:r>
            <a:r>
              <a:rPr lang="nn-NO" dirty="0" smtClean="0">
                <a:hlinkClick r:id="rId4"/>
              </a:rPr>
              <a:t>www.helsedirektoratet.no</a:t>
            </a:r>
            <a:r>
              <a:rPr lang="nn-NO" dirty="0" smtClean="0"/>
              <a:t> </a:t>
            </a:r>
            <a:r>
              <a:rPr lang="nb-NO" dirty="0" smtClean="0"/>
              <a:t>til </a:t>
            </a:r>
            <a:r>
              <a:rPr lang="nn-NO" dirty="0"/>
              <a:t>helsepersonell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Utarbeider </a:t>
            </a:r>
            <a:r>
              <a:rPr lang="nn-NO" dirty="0"/>
              <a:t>brev til </a:t>
            </a:r>
            <a:r>
              <a:rPr lang="nn-NO" dirty="0" smtClean="0"/>
              <a:t>fastleger </a:t>
            </a:r>
            <a:r>
              <a:rPr lang="nn-NO" dirty="0"/>
              <a:t>og </a:t>
            </a:r>
            <a:r>
              <a:rPr lang="nn-NO" dirty="0" err="1" smtClean="0"/>
              <a:t>henvisere</a:t>
            </a:r>
            <a:r>
              <a:rPr lang="nn-NO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Utarbeider informasjon </a:t>
            </a:r>
            <a:r>
              <a:rPr lang="nb-NO" dirty="0"/>
              <a:t>til </a:t>
            </a:r>
            <a:r>
              <a:rPr lang="nb-NO" dirty="0" smtClean="0"/>
              <a:t>kommuner, fylkesmenn, rådgivere </a:t>
            </a:r>
            <a:r>
              <a:rPr lang="nb-NO" dirty="0"/>
              <a:t>innen psykisk helse og rus 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Deltar </a:t>
            </a:r>
            <a:r>
              <a:rPr lang="nn-NO" dirty="0"/>
              <a:t>på </a:t>
            </a:r>
            <a:r>
              <a:rPr lang="nn-NO" dirty="0" err="1"/>
              <a:t>konferanser</a:t>
            </a:r>
            <a:r>
              <a:rPr lang="nn-NO" dirty="0"/>
              <a:t> og i andre </a:t>
            </a:r>
            <a:r>
              <a:rPr lang="nn-NO" dirty="0" smtClean="0"/>
              <a:t>fora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Gjennomfører </a:t>
            </a:r>
            <a:r>
              <a:rPr lang="nb-NO" dirty="0" smtClean="0"/>
              <a:t>nasjonale </a:t>
            </a:r>
            <a:r>
              <a:rPr lang="nb-NO" dirty="0"/>
              <a:t>PR- og </a:t>
            </a:r>
            <a:r>
              <a:rPr lang="nb-NO" dirty="0" smtClean="0"/>
              <a:t>kommunikasjonstiltak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401" y="320112"/>
            <a:ext cx="4062010" cy="262256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545" y="3194870"/>
            <a:ext cx="3869614" cy="291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25471" y="320112"/>
            <a:ext cx="10233597" cy="958082"/>
          </a:xfrm>
        </p:spPr>
        <p:txBody>
          <a:bodyPr/>
          <a:lstStyle/>
          <a:p>
            <a:r>
              <a:rPr lang="nb-NO" dirty="0" smtClean="0"/>
              <a:t>Hva gjøres regionalt?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749616" y="1278194"/>
            <a:ext cx="6998203" cy="5329084"/>
          </a:xfrm>
        </p:spPr>
        <p:txBody>
          <a:bodyPr/>
          <a:lstStyle/>
          <a:p>
            <a:r>
              <a:rPr lang="nb-NO" b="1" dirty="0" smtClean="0"/>
              <a:t>Helse Vest:</a:t>
            </a: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Oppdaterer nettsidene sine med utgangspunkt </a:t>
            </a:r>
            <a:r>
              <a:rPr lang="nb-NO" dirty="0"/>
              <a:t>i de nasjonale </a:t>
            </a:r>
            <a:r>
              <a:rPr lang="nb-NO" dirty="0" smtClean="0"/>
              <a:t>tekstene på </a:t>
            </a:r>
            <a:r>
              <a:rPr lang="nb-NO" dirty="0"/>
              <a:t>helsenorge.no (til befolkningen) og Helsedirektoratet.no (til </a:t>
            </a:r>
            <a:r>
              <a:rPr lang="nb-NO" dirty="0" smtClean="0"/>
              <a:t>helsepersonell)</a:t>
            </a:r>
            <a:br>
              <a:rPr lang="nb-NO" dirty="0" smtClean="0"/>
            </a:br>
            <a:endParaRPr lang="nb-NO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n-NO" dirty="0" smtClean="0"/>
              <a:t>Utarbeider </a:t>
            </a:r>
            <a:r>
              <a:rPr lang="nn-NO" dirty="0"/>
              <a:t>regional kommunikasjonsplan basert på </a:t>
            </a:r>
            <a:r>
              <a:rPr lang="nn-NO" dirty="0" smtClean="0"/>
              <a:t>nasjonale kommunikasjonstiltak</a:t>
            </a:r>
            <a:endParaRPr lang="nb-NO" dirty="0"/>
          </a:p>
          <a:p>
            <a:r>
              <a:rPr lang="nn-NO" dirty="0"/>
              <a:t/>
            </a:r>
            <a:br>
              <a:rPr lang="nn-NO" dirty="0"/>
            </a:br>
            <a:endParaRPr lang="nb-N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21" y="407405"/>
            <a:ext cx="4641624" cy="578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2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 </a:t>
            </a:r>
            <a:r>
              <a:rPr lang="nb-NO" dirty="0" smtClean="0"/>
              <a:t>lokalt?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Helse Bergen HF og </a:t>
            </a:r>
            <a:r>
              <a:rPr lang="nb-NO" b="1" dirty="0" smtClean="0"/>
              <a:t>de private, ideelle: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Kommunikasjonsavdelingen </a:t>
            </a:r>
            <a:r>
              <a:rPr lang="nb-NO" dirty="0"/>
              <a:t>i Helse Bergen </a:t>
            </a:r>
            <a:r>
              <a:rPr lang="nb-NO" dirty="0" smtClean="0"/>
              <a:t>med i lokal styringsgruppe </a:t>
            </a:r>
            <a:r>
              <a:rPr lang="nb-NO" dirty="0"/>
              <a:t>for </a:t>
            </a:r>
            <a:r>
              <a:rPr lang="nb-NO" dirty="0" smtClean="0"/>
              <a:t>implementering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Kommunikasjonsavdelingen har utarbeidet kommunikasjonsstrategi og tiltaksplan med representant </a:t>
            </a:r>
            <a:r>
              <a:rPr lang="nb-NO" dirty="0"/>
              <a:t>fra de private, ideelle institusjonene </a:t>
            </a:r>
            <a:r>
              <a:rPr lang="nb-NO" dirty="0" smtClean="0"/>
              <a:t>som høringspart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Hver organisasjon utarbeider egne tiltak som passer egen organisasjon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Planen er et arbeidsdokument - tilpasses og endres ved </a:t>
            </a:r>
            <a:r>
              <a:rPr lang="nb-NO" dirty="0" smtClean="0"/>
              <a:t>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Linjeprinsippet førende</a:t>
            </a:r>
          </a:p>
        </p:txBody>
      </p:sp>
    </p:spTree>
    <p:extLst>
      <p:ext uri="{BB962C8B-B14F-4D97-AF65-F5344CB8AC3E}">
        <p14:creationId xmlns:p14="http://schemas.microsoft.com/office/powerpoint/2010/main" val="9508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ønsker vi å oppnå med kommunikasjonen lokalt?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25200" y="1209369"/>
            <a:ext cx="5071317" cy="493432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Internt: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25200" y="1702802"/>
            <a:ext cx="8061484" cy="4678334"/>
          </a:xfrm>
        </p:spPr>
        <p:txBody>
          <a:bodyPr/>
          <a:lstStyle/>
          <a:p>
            <a:endParaRPr lang="nb-NO" b="1" dirty="0" smtClean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B</a:t>
            </a:r>
            <a:r>
              <a:rPr lang="nb-NO" dirty="0" smtClean="0">
                <a:solidFill>
                  <a:srgbClr val="000000"/>
                </a:solidFill>
              </a:rPr>
              <a:t>ehandlere vet </a:t>
            </a:r>
            <a:r>
              <a:rPr lang="nb-NO" dirty="0">
                <a:solidFill>
                  <a:srgbClr val="000000"/>
                </a:solidFill>
              </a:rPr>
              <a:t>hva de skal </a:t>
            </a:r>
            <a:r>
              <a:rPr lang="nb-NO" dirty="0" smtClean="0">
                <a:solidFill>
                  <a:srgbClr val="000000"/>
                </a:solidFill>
              </a:rPr>
              <a:t>gjøre</a:t>
            </a:r>
            <a:br>
              <a:rPr lang="nb-NO" dirty="0" smtClean="0">
                <a:solidFill>
                  <a:srgbClr val="000000"/>
                </a:solidFill>
              </a:rPr>
            </a:br>
            <a:endParaRPr lang="nb-NO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A</a:t>
            </a:r>
            <a:r>
              <a:rPr lang="nb-NO" dirty="0" smtClean="0">
                <a:solidFill>
                  <a:srgbClr val="000000"/>
                </a:solidFill>
              </a:rPr>
              <a:t>lle </a:t>
            </a:r>
            <a:r>
              <a:rPr lang="nb-NO" dirty="0">
                <a:solidFill>
                  <a:srgbClr val="000000"/>
                </a:solidFill>
              </a:rPr>
              <a:t>ansatte innen psykisk helsevern og rusmedisin kjenner til </a:t>
            </a:r>
            <a:r>
              <a:rPr lang="nb-NO" dirty="0" smtClean="0">
                <a:solidFill>
                  <a:srgbClr val="000000"/>
                </a:solidFill>
              </a:rPr>
              <a:t>pakkeforløpene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ønsker vi å oppnå med kommunikasjonen lokalt? 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>
          <a:xfrm>
            <a:off x="925200" y="1209369"/>
            <a:ext cx="10657202" cy="493432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Eksternt: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xfrm>
            <a:off x="1032387" y="1700982"/>
            <a:ext cx="10550014" cy="4975122"/>
          </a:xfrm>
        </p:spPr>
        <p:txBody>
          <a:bodyPr/>
          <a:lstStyle/>
          <a:p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P</a:t>
            </a:r>
            <a:r>
              <a:rPr lang="nb-NO" dirty="0" smtClean="0">
                <a:solidFill>
                  <a:srgbClr val="000000"/>
                </a:solidFill>
              </a:rPr>
              <a:t>asienter </a:t>
            </a:r>
            <a:r>
              <a:rPr lang="nb-NO" dirty="0">
                <a:solidFill>
                  <a:srgbClr val="000000"/>
                </a:solidFill>
              </a:rPr>
              <a:t>og pårørende </a:t>
            </a:r>
            <a:r>
              <a:rPr lang="nb-NO" dirty="0" smtClean="0">
                <a:solidFill>
                  <a:srgbClr val="000000"/>
                </a:solidFill>
              </a:rPr>
              <a:t>er </a:t>
            </a:r>
            <a:r>
              <a:rPr lang="nb-NO" dirty="0">
                <a:solidFill>
                  <a:srgbClr val="000000"/>
                </a:solidFill>
              </a:rPr>
              <a:t>godt informert og trygge på hva de skal gjennom før behandling </a:t>
            </a:r>
            <a:r>
              <a:rPr lang="nb-NO" dirty="0" smtClean="0">
                <a:solidFill>
                  <a:srgbClr val="000000"/>
                </a:solidFill>
              </a:rPr>
              <a:t>starter</a:t>
            </a:r>
          </a:p>
          <a:p>
            <a:pPr marL="0" indent="0">
              <a:buNone/>
            </a:pPr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F</a:t>
            </a:r>
            <a:r>
              <a:rPr lang="nb-NO" dirty="0" smtClean="0">
                <a:solidFill>
                  <a:srgbClr val="000000"/>
                </a:solidFill>
              </a:rPr>
              <a:t>astleger </a:t>
            </a:r>
            <a:r>
              <a:rPr lang="nb-NO" dirty="0">
                <a:solidFill>
                  <a:srgbClr val="000000"/>
                </a:solidFill>
              </a:rPr>
              <a:t>og </a:t>
            </a:r>
            <a:r>
              <a:rPr lang="nb-NO" dirty="0" err="1">
                <a:solidFill>
                  <a:srgbClr val="000000"/>
                </a:solidFill>
              </a:rPr>
              <a:t>henvisere</a:t>
            </a:r>
            <a:r>
              <a:rPr lang="nb-NO" dirty="0">
                <a:solidFill>
                  <a:srgbClr val="000000"/>
                </a:solidFill>
              </a:rPr>
              <a:t> vet hva de skal gjøre i et </a:t>
            </a:r>
            <a:r>
              <a:rPr lang="nb-NO" dirty="0" smtClean="0">
                <a:solidFill>
                  <a:srgbClr val="000000"/>
                </a:solidFill>
              </a:rPr>
              <a:t>pakkeforløp</a:t>
            </a:r>
          </a:p>
          <a:p>
            <a:pPr marL="0" indent="0">
              <a:buNone/>
            </a:pPr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S</a:t>
            </a:r>
            <a:r>
              <a:rPr lang="nb-NO" dirty="0" smtClean="0">
                <a:solidFill>
                  <a:srgbClr val="000000"/>
                </a:solidFill>
              </a:rPr>
              <a:t>amarbeid mellom </a:t>
            </a:r>
            <a:r>
              <a:rPr lang="nb-NO" dirty="0">
                <a:solidFill>
                  <a:srgbClr val="000000"/>
                </a:solidFill>
              </a:rPr>
              <a:t>alle </a:t>
            </a:r>
            <a:r>
              <a:rPr lang="nb-NO" dirty="0" smtClean="0">
                <a:solidFill>
                  <a:srgbClr val="000000"/>
                </a:solidFill>
              </a:rPr>
              <a:t>involverte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tiltak gjør vi?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25471" y="1425677"/>
            <a:ext cx="5553988" cy="4890987"/>
          </a:xfrm>
        </p:spPr>
        <p:txBody>
          <a:bodyPr/>
          <a:lstStyle/>
          <a:p>
            <a:r>
              <a:rPr lang="nb-NO" b="1" dirty="0" smtClean="0"/>
              <a:t>Internt - egne </a:t>
            </a:r>
            <a:r>
              <a:rPr lang="nb-NO" b="1" dirty="0"/>
              <a:t>ansatte: 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Løpende </a:t>
            </a:r>
            <a:r>
              <a:rPr lang="nb-NO" dirty="0"/>
              <a:t>nyhetssaker </a:t>
            </a:r>
            <a:r>
              <a:rPr lang="nb-NO" dirty="0" smtClean="0"/>
              <a:t>på intranettet om </a:t>
            </a:r>
            <a:r>
              <a:rPr lang="nb-NO" dirty="0"/>
              <a:t>pakkeforløp </a:t>
            </a:r>
            <a:endParaRPr lang="nb-NO" dirty="0" smtClean="0"/>
          </a:p>
          <a:p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</a:t>
            </a:r>
            <a:r>
              <a:rPr lang="nb-NO" dirty="0" smtClean="0"/>
              <a:t>emaside </a:t>
            </a:r>
            <a:r>
              <a:rPr lang="nb-NO" dirty="0"/>
              <a:t>på intranettet </a:t>
            </a:r>
            <a:r>
              <a:rPr lang="nb-NO" dirty="0" smtClean="0"/>
              <a:t>– ressursbank </a:t>
            </a:r>
            <a:endParaRPr lang="nb-NO" dirty="0"/>
          </a:p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lvl="0"/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96" y="424022"/>
            <a:ext cx="4750310" cy="40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3" y="101907"/>
            <a:ext cx="5830432" cy="66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tiltak gjør vi?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25469" y="1425677"/>
            <a:ext cx="9840853" cy="4890987"/>
          </a:xfrm>
        </p:spPr>
        <p:txBody>
          <a:bodyPr/>
          <a:lstStyle/>
          <a:p>
            <a:r>
              <a:rPr lang="nb-NO" b="1" dirty="0" smtClean="0"/>
              <a:t>Eksternt: </a:t>
            </a:r>
            <a:endParaRPr lang="nb-NO" dirty="0"/>
          </a:p>
          <a:p>
            <a:r>
              <a:rPr lang="nb-NO" b="1" dirty="0" smtClean="0"/>
              <a:t>Pasienter </a:t>
            </a:r>
            <a:r>
              <a:rPr lang="nb-NO" b="1" dirty="0"/>
              <a:t>og pårørende</a:t>
            </a:r>
            <a:r>
              <a:rPr lang="nb-NO" b="1" dirty="0" smtClean="0"/>
              <a:t>:</a:t>
            </a:r>
            <a:br>
              <a:rPr lang="nb-NO" b="1" dirty="0" smtClean="0"/>
            </a:br>
            <a:endParaRPr lang="nb-NO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Informasjon på helse-bergen.no: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/>
              <a:t>Om pakkeforløp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/>
              <a:t>Forløpskoordinatorer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Behandlingstekster/pasient-informasjon</a:t>
            </a:r>
            <a:br>
              <a:rPr lang="nb-NO" dirty="0" smtClean="0"/>
            </a:b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Infoskriv om pakkeforløp i innkallingsbrev</a:t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/>
              <a:t> 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 </a:t>
            </a:r>
          </a:p>
          <a:p>
            <a:endParaRPr lang="nb-NO" dirty="0"/>
          </a:p>
          <a:p>
            <a:pPr lvl="0"/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7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54" y="1497106"/>
            <a:ext cx="3996390" cy="43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1" y="0"/>
            <a:ext cx="5843207" cy="67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tiltak gjør vi?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25471" y="1258529"/>
            <a:ext cx="5390618" cy="5058135"/>
          </a:xfrm>
        </p:spPr>
        <p:txBody>
          <a:bodyPr/>
          <a:lstStyle/>
          <a:p>
            <a:pPr lvl="0"/>
            <a:r>
              <a:rPr lang="nb-NO" b="1" dirty="0" smtClean="0"/>
              <a:t>Brukerorganisasjoner:</a:t>
            </a: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Informasjonsskriv </a:t>
            </a:r>
            <a:r>
              <a:rPr lang="nb-NO" dirty="0"/>
              <a:t>på </a:t>
            </a:r>
            <a:r>
              <a:rPr lang="nb-NO" dirty="0" smtClean="0"/>
              <a:t>epost </a:t>
            </a:r>
            <a:endParaRPr lang="nb-NO" dirty="0"/>
          </a:p>
          <a:p>
            <a:endParaRPr lang="nb-NO" dirty="0"/>
          </a:p>
          <a:p>
            <a:r>
              <a:rPr lang="nb-NO" b="1" dirty="0" smtClean="0"/>
              <a:t>Fastleger: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PKO-nytt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Nytt </a:t>
            </a:r>
            <a:r>
              <a:rPr lang="nb-NO" dirty="0"/>
              <a:t>og nyttig-møter – informasjonsmøter mellom spesialisthelsetjenesten og </a:t>
            </a:r>
            <a:r>
              <a:rPr lang="nb-NO" dirty="0" smtClean="0"/>
              <a:t>fastlegene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Helse-bergen.no: Info </a:t>
            </a:r>
            <a:r>
              <a:rPr lang="nb-NO" dirty="0"/>
              <a:t>om </a:t>
            </a:r>
            <a:r>
              <a:rPr lang="nb-NO" dirty="0" smtClean="0"/>
              <a:t>henvisninger med mer</a:t>
            </a:r>
          </a:p>
          <a:p>
            <a:pPr lvl="0"/>
            <a:r>
              <a:rPr lang="nb-NO" dirty="0"/>
              <a:t> </a:t>
            </a:r>
          </a:p>
          <a:p>
            <a:pPr lvl="0"/>
            <a:r>
              <a:rPr lang="nb-NO" b="1" dirty="0"/>
              <a:t>Befolkningen </a:t>
            </a:r>
            <a:r>
              <a:rPr lang="nb-NO" b="1" dirty="0" smtClean="0"/>
              <a:t>generelt:</a:t>
            </a: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 smtClean="0"/>
              <a:t>Mediesaker </a:t>
            </a:r>
            <a:r>
              <a:rPr lang="nb-NO" dirty="0"/>
              <a:t> </a:t>
            </a:r>
          </a:p>
          <a:p>
            <a:r>
              <a:rPr lang="nb-NO" dirty="0"/>
              <a:t> 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 </a:t>
            </a:r>
          </a:p>
          <a:p>
            <a:endParaRPr lang="nb-NO" dirty="0"/>
          </a:p>
          <a:p>
            <a:pPr lvl="0"/>
            <a:r>
              <a:rPr lang="nb-NO" dirty="0"/>
              <a:t> </a:t>
            </a:r>
          </a:p>
          <a:p>
            <a:endParaRPr lang="nb-NO" dirty="0"/>
          </a:p>
        </p:txBody>
      </p:sp>
      <p:pic>
        <p:nvPicPr>
          <p:cNvPr id="4" name="Plassholder for innho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353" y="325694"/>
            <a:ext cx="5097706" cy="51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Vegen fram til i dag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 smtClean="0"/>
          </a:p>
          <a:p>
            <a:r>
              <a:rPr lang="nn-NO" dirty="0"/>
              <a:t>Overordna </a:t>
            </a:r>
            <a:r>
              <a:rPr lang="nn-NO" dirty="0" smtClean="0"/>
              <a:t>mål </a:t>
            </a:r>
          </a:p>
          <a:p>
            <a:pPr lvl="1"/>
            <a:r>
              <a:rPr lang="nn-NO" dirty="0" smtClean="0"/>
              <a:t> Å styrke </a:t>
            </a:r>
            <a:r>
              <a:rPr lang="nn-NO" dirty="0"/>
              <a:t>den heilskaplege behandlinga   </a:t>
            </a:r>
            <a:endParaRPr lang="nb-NO" dirty="0"/>
          </a:p>
          <a:p>
            <a:endParaRPr lang="nn-NO" dirty="0" smtClean="0"/>
          </a:p>
          <a:p>
            <a:r>
              <a:rPr lang="nn-NO" dirty="0" smtClean="0"/>
              <a:t>Samarbeid</a:t>
            </a:r>
            <a:r>
              <a:rPr lang="nn-NO" dirty="0"/>
              <a:t>, medverknad, rolle </a:t>
            </a:r>
            <a:endParaRPr lang="nb-NO" dirty="0"/>
          </a:p>
          <a:p>
            <a:endParaRPr lang="nn-NO" dirty="0" smtClean="0"/>
          </a:p>
          <a:p>
            <a:r>
              <a:rPr lang="nn-NO" dirty="0" err="1" smtClean="0"/>
              <a:t>Implementering</a:t>
            </a:r>
            <a:r>
              <a:rPr lang="nn-NO" dirty="0" smtClean="0"/>
              <a:t> av </a:t>
            </a:r>
            <a:r>
              <a:rPr lang="nn-NO" dirty="0" err="1" smtClean="0"/>
              <a:t>forløpa</a:t>
            </a:r>
            <a:endParaRPr lang="nn-NO" dirty="0">
              <a:solidFill>
                <a:srgbClr val="FF0000"/>
              </a:solidFill>
            </a:endParaRPr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83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ATA\My Pictures\problem-with-communication-George-Bernard-Sh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-91598"/>
            <a:ext cx="9143999" cy="69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925471" y="1549366"/>
            <a:ext cx="10233596" cy="630942"/>
          </a:xfrm>
        </p:spPr>
        <p:txBody>
          <a:bodyPr/>
          <a:lstStyle/>
          <a:p>
            <a:r>
              <a:rPr lang="nb-NO" dirty="0" smtClean="0"/>
              <a:t>TITTEL HER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60" y="188502"/>
            <a:ext cx="7077537" cy="44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Implementering av pakkeforløp i Helse Vest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6000" y="1533237"/>
            <a:ext cx="10143067" cy="4783428"/>
          </a:xfrm>
        </p:spPr>
        <p:txBody>
          <a:bodyPr/>
          <a:lstStyle/>
          <a:p>
            <a:r>
              <a:rPr lang="nn-NO" dirty="0" smtClean="0"/>
              <a:t>Prosjektorganisering </a:t>
            </a:r>
          </a:p>
          <a:p>
            <a:pPr lvl="1"/>
            <a:r>
              <a:rPr lang="nn-NO" dirty="0" smtClean="0"/>
              <a:t>Styringsgruppe, referansegruppe, ulike prosjektgrupper </a:t>
            </a:r>
          </a:p>
          <a:p>
            <a:endParaRPr lang="nn-NO" dirty="0" smtClean="0"/>
          </a:p>
          <a:p>
            <a:r>
              <a:rPr lang="nn-NO" dirty="0" smtClean="0"/>
              <a:t>Sikre endring av praksis i tråd med anbefalingar i pakkeforløpa.</a:t>
            </a:r>
          </a:p>
          <a:p>
            <a:endParaRPr lang="nn-NO" dirty="0" smtClean="0"/>
          </a:p>
          <a:p>
            <a:r>
              <a:rPr lang="nn-NO" dirty="0" smtClean="0"/>
              <a:t>Samordning </a:t>
            </a:r>
          </a:p>
          <a:p>
            <a:pPr lvl="1"/>
            <a:r>
              <a:rPr lang="nn-NO" dirty="0" smtClean="0"/>
              <a:t>HF og private, ideelle</a:t>
            </a:r>
          </a:p>
          <a:p>
            <a:pPr lvl="1"/>
            <a:r>
              <a:rPr lang="nn-NO" dirty="0" smtClean="0"/>
              <a:t>PHV og TSB</a:t>
            </a:r>
          </a:p>
          <a:p>
            <a:endParaRPr lang="nn-NO" dirty="0" smtClean="0"/>
          </a:p>
          <a:p>
            <a:r>
              <a:rPr lang="nn-NO" dirty="0" smtClean="0"/>
              <a:t>Sikre informasjon begge vegar </a:t>
            </a:r>
          </a:p>
          <a:p>
            <a:endParaRPr lang="nn-NO" dirty="0" smtClean="0"/>
          </a:p>
          <a:p>
            <a:r>
              <a:rPr lang="nn-NO" dirty="0" smtClean="0"/>
              <a:t>Følgje opp og følgje med 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32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7382" y="693738"/>
            <a:ext cx="10338865" cy="67324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Implementering </a:t>
            </a:r>
            <a:r>
              <a:rPr lang="nb-NO" dirty="0"/>
              <a:t>av pakkeforløp i Helse </a:t>
            </a:r>
            <a:r>
              <a:rPr lang="nb-NO" dirty="0" smtClean="0"/>
              <a:t>Bergen området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7382" y="1616364"/>
            <a:ext cx="10401685" cy="47003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Organisering: </a:t>
            </a:r>
          </a:p>
          <a:p>
            <a:pPr marL="0" indent="0">
              <a:buNone/>
            </a:pPr>
            <a:endParaRPr lang="nb-NO" sz="1100" b="1" dirty="0" smtClean="0"/>
          </a:p>
          <a:p>
            <a:r>
              <a:rPr lang="nb-NO" b="1" dirty="0" smtClean="0"/>
              <a:t>Styringsgruppe </a:t>
            </a:r>
          </a:p>
          <a:p>
            <a:pPr lvl="1"/>
            <a:r>
              <a:rPr lang="nn-NO" altLang="nb-NO" i="1" dirty="0" smtClean="0"/>
              <a:t>Leggje til rette, føreslå prioritering og føreslå samansetting av arbeidsgrupper. Overvake arbeidsgruppenivå, vere rapporteringsline. Avklare rollar og oppgåver opp mot kommunalt nivå. Få til </a:t>
            </a:r>
            <a:r>
              <a:rPr lang="nn-NO" altLang="nb-NO" i="1" dirty="0" err="1" smtClean="0"/>
              <a:t>implementering</a:t>
            </a:r>
            <a:r>
              <a:rPr lang="nn-NO" altLang="nb-NO" i="1" dirty="0" smtClean="0"/>
              <a:t> og samhandling med utgangspunkt i gjeldande avtalar med alle 24 kommunar.</a:t>
            </a:r>
          </a:p>
          <a:p>
            <a:endParaRPr lang="nb-NO" dirty="0" smtClean="0"/>
          </a:p>
          <a:p>
            <a:r>
              <a:rPr lang="nb-NO" b="1" dirty="0" smtClean="0"/>
              <a:t>Prosjektgrupper</a:t>
            </a:r>
          </a:p>
          <a:p>
            <a:pPr lvl="1"/>
            <a:r>
              <a:rPr lang="nb-NO" b="1" dirty="0" smtClean="0"/>
              <a:t> </a:t>
            </a:r>
            <a:r>
              <a:rPr lang="nb-NO" dirty="0" smtClean="0"/>
              <a:t>Fagområde PHV </a:t>
            </a:r>
            <a:r>
              <a:rPr lang="nb-NO" dirty="0" err="1" smtClean="0"/>
              <a:t>vaksne</a:t>
            </a:r>
            <a:r>
              <a:rPr lang="nb-NO" dirty="0" smtClean="0"/>
              <a:t>, PHV barn, TSB</a:t>
            </a:r>
          </a:p>
          <a:p>
            <a:endParaRPr lang="nb-NO" dirty="0" smtClean="0"/>
          </a:p>
          <a:p>
            <a:r>
              <a:rPr lang="nb-NO" b="1" dirty="0" smtClean="0"/>
              <a:t>Arbeidsgrupper </a:t>
            </a:r>
          </a:p>
          <a:p>
            <a:pPr lvl="1"/>
            <a:r>
              <a:rPr lang="nb-NO" dirty="0" smtClean="0"/>
              <a:t>Klinikk /lokal klinisk eining</a:t>
            </a:r>
          </a:p>
        </p:txBody>
      </p:sp>
    </p:spTree>
    <p:extLst>
      <p:ext uri="{BB962C8B-B14F-4D97-AF65-F5344CB8AC3E}">
        <p14:creationId xmlns:p14="http://schemas.microsoft.com/office/powerpoint/2010/main" val="217549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Representasjon i gruppene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143939"/>
              </p:ext>
            </p:extLst>
          </p:nvPr>
        </p:nvGraphicFramePr>
        <p:xfrm>
          <a:off x="925513" y="1790700"/>
          <a:ext cx="102330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008">
                  <a:extLst>
                    <a:ext uri="{9D8B030D-6E8A-4147-A177-3AD203B41FA5}">
                      <a16:colId xmlns:a16="http://schemas.microsoft.com/office/drawing/2014/main" val="1617840769"/>
                    </a:ext>
                  </a:extLst>
                </a:gridCol>
                <a:gridCol w="3411008">
                  <a:extLst>
                    <a:ext uri="{9D8B030D-6E8A-4147-A177-3AD203B41FA5}">
                      <a16:colId xmlns:a16="http://schemas.microsoft.com/office/drawing/2014/main" val="223598863"/>
                    </a:ext>
                  </a:extLst>
                </a:gridCol>
                <a:gridCol w="3411008">
                  <a:extLst>
                    <a:ext uri="{9D8B030D-6E8A-4147-A177-3AD203B41FA5}">
                      <a16:colId xmlns:a16="http://schemas.microsoft.com/office/drawing/2014/main" val="236259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noProof="0" dirty="0" smtClean="0"/>
                        <a:t>Styringsgruppe </a:t>
                      </a:r>
                    </a:p>
                    <a:p>
                      <a:r>
                        <a:rPr lang="nn-NO" noProof="0" dirty="0" smtClean="0"/>
                        <a:t>Helse Bergen HF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smtClean="0"/>
                        <a:t>Prosjektgruppe </a:t>
                      </a:r>
                    </a:p>
                    <a:p>
                      <a:r>
                        <a:rPr lang="nn-NO" noProof="0" dirty="0" smtClean="0"/>
                        <a:t>Fagområde vaksen, barn,</a:t>
                      </a:r>
                      <a:r>
                        <a:rPr lang="nn-NO" baseline="0" noProof="0" dirty="0" smtClean="0"/>
                        <a:t> TSB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smtClean="0"/>
                        <a:t>Arbeidsgrupper</a:t>
                      </a:r>
                    </a:p>
                    <a:p>
                      <a:r>
                        <a:rPr lang="nn-NO" noProof="0" dirty="0" smtClean="0"/>
                        <a:t>Klinikk /lokal klinisk eining </a:t>
                      </a:r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n-NO" noProof="0" dirty="0" smtClean="0"/>
                    </a:p>
                    <a:p>
                      <a:r>
                        <a:rPr lang="nn-NO" noProof="0" dirty="0" smtClean="0"/>
                        <a:t>Brukarar</a:t>
                      </a:r>
                    </a:p>
                    <a:p>
                      <a:r>
                        <a:rPr lang="nn-NO" noProof="0" dirty="0" smtClean="0"/>
                        <a:t>Helse Bergen PHV og TSB</a:t>
                      </a:r>
                    </a:p>
                    <a:p>
                      <a:r>
                        <a:rPr lang="nn-NO" noProof="0" dirty="0" smtClean="0"/>
                        <a:t>Private, Ideelle institusjonar</a:t>
                      </a:r>
                    </a:p>
                    <a:p>
                      <a:r>
                        <a:rPr lang="nn-NO" noProof="0" dirty="0" smtClean="0"/>
                        <a:t>Kommunane</a:t>
                      </a:r>
                    </a:p>
                    <a:p>
                      <a:r>
                        <a:rPr lang="nn-NO" noProof="0" dirty="0" smtClean="0"/>
                        <a:t>Fastlegar(PKO)</a:t>
                      </a:r>
                    </a:p>
                    <a:p>
                      <a:r>
                        <a:rPr lang="nn-NO" noProof="0" dirty="0" smtClean="0"/>
                        <a:t>Tillitsvalde </a:t>
                      </a:r>
                    </a:p>
                    <a:p>
                      <a:r>
                        <a:rPr lang="nn-NO" noProof="0" dirty="0" smtClean="0"/>
                        <a:t>Kommunikasjonsavdelinga HB</a:t>
                      </a:r>
                    </a:p>
                    <a:p>
                      <a:r>
                        <a:rPr lang="nn-NO" noProof="0" dirty="0" smtClean="0"/>
                        <a:t>Seksjon</a:t>
                      </a:r>
                      <a:r>
                        <a:rPr lang="nn-NO" baseline="0" noProof="0" dirty="0" smtClean="0"/>
                        <a:t> for e-helse</a:t>
                      </a:r>
                      <a:endParaRPr lang="nn-NO" noProof="0" dirty="0" smtClean="0"/>
                    </a:p>
                    <a:p>
                      <a:endParaRPr lang="nn-NO" noProof="0" dirty="0" smtClean="0"/>
                    </a:p>
                    <a:p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 smtClean="0"/>
                    </a:p>
                    <a:p>
                      <a:r>
                        <a:rPr lang="nn-NO" noProof="0" dirty="0" smtClean="0"/>
                        <a:t>Brukarar </a:t>
                      </a:r>
                    </a:p>
                    <a:p>
                      <a:r>
                        <a:rPr lang="nn-NO" noProof="0" dirty="0" smtClean="0"/>
                        <a:t>Leiarar av kliniske einingar </a:t>
                      </a:r>
                    </a:p>
                    <a:p>
                      <a:r>
                        <a:rPr lang="nn-NO" noProof="0" dirty="0" smtClean="0"/>
                        <a:t>Private, ideelle  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 smtClean="0"/>
                    </a:p>
                    <a:p>
                      <a:r>
                        <a:rPr lang="nn-NO" noProof="0" dirty="0" smtClean="0"/>
                        <a:t>Brukarar </a:t>
                      </a:r>
                    </a:p>
                    <a:p>
                      <a:r>
                        <a:rPr lang="nn-NO" noProof="0" dirty="0" smtClean="0"/>
                        <a:t>Leiar </a:t>
                      </a:r>
                    </a:p>
                    <a:p>
                      <a:r>
                        <a:rPr lang="nn-NO" noProof="0" dirty="0" smtClean="0"/>
                        <a:t>Fagansvarlege  </a:t>
                      </a:r>
                    </a:p>
                    <a:p>
                      <a:r>
                        <a:rPr lang="nn-NO" noProof="0" dirty="0" smtClean="0"/>
                        <a:t>Kommunane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6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7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2253640" y="902366"/>
            <a:ext cx="5402739" cy="5481165"/>
            <a:chOff x="1526466" y="1672781"/>
            <a:chExt cx="5725183" cy="3712000"/>
          </a:xfrm>
        </p:grpSpPr>
        <p:sp>
          <p:nvSpPr>
            <p:cNvPr id="4" name="Frihåndsform 3"/>
            <p:cNvSpPr/>
            <p:nvPr/>
          </p:nvSpPr>
          <p:spPr>
            <a:xfrm>
              <a:off x="1526466" y="1672781"/>
              <a:ext cx="5700652" cy="859776"/>
            </a:xfrm>
            <a:custGeom>
              <a:avLst/>
              <a:gdLst>
                <a:gd name="connsiteX0" fmla="*/ 0 w 6091066"/>
                <a:gd name="connsiteY0" fmla="*/ 95548 h 955476"/>
                <a:gd name="connsiteX1" fmla="*/ 95548 w 6091066"/>
                <a:gd name="connsiteY1" fmla="*/ 0 h 955476"/>
                <a:gd name="connsiteX2" fmla="*/ 5995518 w 6091066"/>
                <a:gd name="connsiteY2" fmla="*/ 0 h 955476"/>
                <a:gd name="connsiteX3" fmla="*/ 6091066 w 6091066"/>
                <a:gd name="connsiteY3" fmla="*/ 95548 h 955476"/>
                <a:gd name="connsiteX4" fmla="*/ 6091066 w 6091066"/>
                <a:gd name="connsiteY4" fmla="*/ 859928 h 955476"/>
                <a:gd name="connsiteX5" fmla="*/ 5995518 w 6091066"/>
                <a:gd name="connsiteY5" fmla="*/ 955476 h 955476"/>
                <a:gd name="connsiteX6" fmla="*/ 95548 w 6091066"/>
                <a:gd name="connsiteY6" fmla="*/ 955476 h 955476"/>
                <a:gd name="connsiteX7" fmla="*/ 0 w 6091066"/>
                <a:gd name="connsiteY7" fmla="*/ 859928 h 955476"/>
                <a:gd name="connsiteX8" fmla="*/ 0 w 609106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106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5995518" y="0"/>
                  </a:lnTo>
                  <a:cubicBezTo>
                    <a:pt x="6048288" y="0"/>
                    <a:pt x="6091066" y="42778"/>
                    <a:pt x="6091066" y="95548"/>
                  </a:cubicBezTo>
                  <a:lnTo>
                    <a:pt x="6091066" y="859928"/>
                  </a:lnTo>
                  <a:cubicBezTo>
                    <a:pt x="6091066" y="912698"/>
                    <a:pt x="6048288" y="955476"/>
                    <a:pt x="599551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95" tIns="107995" rIns="107995" bIns="10799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00" b="1" dirty="0"/>
                <a:t>Reg</a:t>
              </a:r>
              <a:r>
                <a:rPr lang="nb-NO" sz="2100" dirty="0"/>
                <a:t>i</a:t>
              </a:r>
              <a:r>
                <a:rPr lang="nb-NO" sz="2100" b="1" dirty="0"/>
                <a:t>onal implementeringsgruppe 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00" b="1" dirty="0"/>
                <a:t>Helse Vest RHF</a:t>
              </a:r>
            </a:p>
          </p:txBody>
        </p:sp>
        <p:sp>
          <p:nvSpPr>
            <p:cNvPr id="5" name="Frihåndsform 4"/>
            <p:cNvSpPr/>
            <p:nvPr/>
          </p:nvSpPr>
          <p:spPr>
            <a:xfrm>
              <a:off x="1526466" y="2594920"/>
              <a:ext cx="5700656" cy="856310"/>
            </a:xfrm>
            <a:custGeom>
              <a:avLst/>
              <a:gdLst>
                <a:gd name="connsiteX0" fmla="*/ 0 w 6091066"/>
                <a:gd name="connsiteY0" fmla="*/ 95548 h 955476"/>
                <a:gd name="connsiteX1" fmla="*/ 95548 w 6091066"/>
                <a:gd name="connsiteY1" fmla="*/ 0 h 955476"/>
                <a:gd name="connsiteX2" fmla="*/ 5995518 w 6091066"/>
                <a:gd name="connsiteY2" fmla="*/ 0 h 955476"/>
                <a:gd name="connsiteX3" fmla="*/ 6091066 w 6091066"/>
                <a:gd name="connsiteY3" fmla="*/ 95548 h 955476"/>
                <a:gd name="connsiteX4" fmla="*/ 6091066 w 6091066"/>
                <a:gd name="connsiteY4" fmla="*/ 859928 h 955476"/>
                <a:gd name="connsiteX5" fmla="*/ 5995518 w 6091066"/>
                <a:gd name="connsiteY5" fmla="*/ 955476 h 955476"/>
                <a:gd name="connsiteX6" fmla="*/ 95548 w 6091066"/>
                <a:gd name="connsiteY6" fmla="*/ 955476 h 955476"/>
                <a:gd name="connsiteX7" fmla="*/ 0 w 6091066"/>
                <a:gd name="connsiteY7" fmla="*/ 859928 h 955476"/>
                <a:gd name="connsiteX8" fmla="*/ 0 w 609106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106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5995518" y="0"/>
                  </a:lnTo>
                  <a:cubicBezTo>
                    <a:pt x="6048288" y="0"/>
                    <a:pt x="6091066" y="42778"/>
                    <a:pt x="6091066" y="95548"/>
                  </a:cubicBezTo>
                  <a:lnTo>
                    <a:pt x="6091066" y="859928"/>
                  </a:lnTo>
                  <a:cubicBezTo>
                    <a:pt x="6091066" y="912698"/>
                    <a:pt x="6048288" y="955476"/>
                    <a:pt x="599551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95" tIns="107995" rIns="107995" bIns="107995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2100" b="1" dirty="0"/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00" b="1" dirty="0"/>
                <a:t>Styringsgruppe implementering 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00" b="1" dirty="0"/>
                <a:t>Helse Bergen HF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2100" b="1" dirty="0"/>
            </a:p>
          </p:txBody>
        </p:sp>
        <p:sp>
          <p:nvSpPr>
            <p:cNvPr id="6" name="Frihåndsform 5"/>
            <p:cNvSpPr/>
            <p:nvPr/>
          </p:nvSpPr>
          <p:spPr>
            <a:xfrm>
              <a:off x="1526467" y="3469130"/>
              <a:ext cx="2037988" cy="955476"/>
            </a:xfrm>
            <a:custGeom>
              <a:avLst/>
              <a:gdLst>
                <a:gd name="connsiteX0" fmla="*/ 0 w 2998792"/>
                <a:gd name="connsiteY0" fmla="*/ 95548 h 955476"/>
                <a:gd name="connsiteX1" fmla="*/ 95548 w 2998792"/>
                <a:gd name="connsiteY1" fmla="*/ 0 h 955476"/>
                <a:gd name="connsiteX2" fmla="*/ 2903244 w 2998792"/>
                <a:gd name="connsiteY2" fmla="*/ 0 h 955476"/>
                <a:gd name="connsiteX3" fmla="*/ 2998792 w 2998792"/>
                <a:gd name="connsiteY3" fmla="*/ 95548 h 955476"/>
                <a:gd name="connsiteX4" fmla="*/ 2998792 w 2998792"/>
                <a:gd name="connsiteY4" fmla="*/ 859928 h 955476"/>
                <a:gd name="connsiteX5" fmla="*/ 2903244 w 2998792"/>
                <a:gd name="connsiteY5" fmla="*/ 955476 h 955476"/>
                <a:gd name="connsiteX6" fmla="*/ 95548 w 2998792"/>
                <a:gd name="connsiteY6" fmla="*/ 955476 h 955476"/>
                <a:gd name="connsiteX7" fmla="*/ 0 w 2998792"/>
                <a:gd name="connsiteY7" fmla="*/ 859928 h 955476"/>
                <a:gd name="connsiteX8" fmla="*/ 0 w 2998792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792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2903244" y="0"/>
                  </a:lnTo>
                  <a:cubicBezTo>
                    <a:pt x="2956014" y="0"/>
                    <a:pt x="2998792" y="42778"/>
                    <a:pt x="2998792" y="95548"/>
                  </a:cubicBezTo>
                  <a:lnTo>
                    <a:pt x="2998792" y="859928"/>
                  </a:lnTo>
                  <a:cubicBezTo>
                    <a:pt x="2998792" y="912698"/>
                    <a:pt x="2956014" y="955476"/>
                    <a:pt x="2903244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Prosjektgruppe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PHV voksen</a:t>
              </a:r>
            </a:p>
          </p:txBody>
        </p:sp>
        <p:sp>
          <p:nvSpPr>
            <p:cNvPr id="7" name="Frihåndsform 6"/>
            <p:cNvSpPr/>
            <p:nvPr/>
          </p:nvSpPr>
          <p:spPr>
            <a:xfrm>
              <a:off x="1526467" y="4424704"/>
              <a:ext cx="2037988" cy="955476"/>
            </a:xfrm>
            <a:custGeom>
              <a:avLst/>
              <a:gdLst>
                <a:gd name="connsiteX0" fmla="*/ 0 w 1483816"/>
                <a:gd name="connsiteY0" fmla="*/ 95548 h 955476"/>
                <a:gd name="connsiteX1" fmla="*/ 95548 w 1483816"/>
                <a:gd name="connsiteY1" fmla="*/ 0 h 955476"/>
                <a:gd name="connsiteX2" fmla="*/ 1388268 w 1483816"/>
                <a:gd name="connsiteY2" fmla="*/ 0 h 955476"/>
                <a:gd name="connsiteX3" fmla="*/ 1483816 w 1483816"/>
                <a:gd name="connsiteY3" fmla="*/ 95548 h 955476"/>
                <a:gd name="connsiteX4" fmla="*/ 1483816 w 1483816"/>
                <a:gd name="connsiteY4" fmla="*/ 859928 h 955476"/>
                <a:gd name="connsiteX5" fmla="*/ 1388268 w 1483816"/>
                <a:gd name="connsiteY5" fmla="*/ 955476 h 955476"/>
                <a:gd name="connsiteX6" fmla="*/ 95548 w 1483816"/>
                <a:gd name="connsiteY6" fmla="*/ 955476 h 955476"/>
                <a:gd name="connsiteX7" fmla="*/ 0 w 1483816"/>
                <a:gd name="connsiteY7" fmla="*/ 859928 h 955476"/>
                <a:gd name="connsiteX8" fmla="*/ 0 w 148381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81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1388268" y="0"/>
                  </a:lnTo>
                  <a:cubicBezTo>
                    <a:pt x="1441038" y="0"/>
                    <a:pt x="1483816" y="42778"/>
                    <a:pt x="1483816" y="95548"/>
                  </a:cubicBezTo>
                  <a:lnTo>
                    <a:pt x="1483816" y="859928"/>
                  </a:lnTo>
                  <a:cubicBezTo>
                    <a:pt x="1483816" y="912698"/>
                    <a:pt x="1441038" y="955476"/>
                    <a:pt x="138826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1500" dirty="0"/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Klinikkvise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Arbeidsgrupper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dirty="0"/>
                <a:t> </a:t>
              </a:r>
            </a:p>
          </p:txBody>
        </p:sp>
        <p:sp>
          <p:nvSpPr>
            <p:cNvPr id="8" name="Frihåndsform 7"/>
            <p:cNvSpPr/>
            <p:nvPr/>
          </p:nvSpPr>
          <p:spPr>
            <a:xfrm>
              <a:off x="3647769" y="3485523"/>
              <a:ext cx="1831334" cy="939181"/>
            </a:xfrm>
            <a:custGeom>
              <a:avLst/>
              <a:gdLst>
                <a:gd name="connsiteX0" fmla="*/ 0 w 1483816"/>
                <a:gd name="connsiteY0" fmla="*/ 95548 h 955476"/>
                <a:gd name="connsiteX1" fmla="*/ 95548 w 1483816"/>
                <a:gd name="connsiteY1" fmla="*/ 0 h 955476"/>
                <a:gd name="connsiteX2" fmla="*/ 1388268 w 1483816"/>
                <a:gd name="connsiteY2" fmla="*/ 0 h 955476"/>
                <a:gd name="connsiteX3" fmla="*/ 1483816 w 1483816"/>
                <a:gd name="connsiteY3" fmla="*/ 95548 h 955476"/>
                <a:gd name="connsiteX4" fmla="*/ 1483816 w 1483816"/>
                <a:gd name="connsiteY4" fmla="*/ 859928 h 955476"/>
                <a:gd name="connsiteX5" fmla="*/ 1388268 w 1483816"/>
                <a:gd name="connsiteY5" fmla="*/ 955476 h 955476"/>
                <a:gd name="connsiteX6" fmla="*/ 95548 w 1483816"/>
                <a:gd name="connsiteY6" fmla="*/ 955476 h 955476"/>
                <a:gd name="connsiteX7" fmla="*/ 0 w 1483816"/>
                <a:gd name="connsiteY7" fmla="*/ 859928 h 955476"/>
                <a:gd name="connsiteX8" fmla="*/ 0 w 148381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81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1388268" y="0"/>
                  </a:lnTo>
                  <a:cubicBezTo>
                    <a:pt x="1441038" y="0"/>
                    <a:pt x="1483816" y="42778"/>
                    <a:pt x="1483816" y="95548"/>
                  </a:cubicBezTo>
                  <a:lnTo>
                    <a:pt x="1483816" y="859928"/>
                  </a:lnTo>
                  <a:cubicBezTo>
                    <a:pt x="1483816" y="912698"/>
                    <a:pt x="1441038" y="955476"/>
                    <a:pt x="138826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Prosjektgruppe PHV barn</a:t>
              </a:r>
            </a:p>
          </p:txBody>
        </p:sp>
        <p:sp>
          <p:nvSpPr>
            <p:cNvPr id="9" name="Frihåndsform 8"/>
            <p:cNvSpPr/>
            <p:nvPr/>
          </p:nvSpPr>
          <p:spPr>
            <a:xfrm>
              <a:off x="3660904" y="4429305"/>
              <a:ext cx="1831335" cy="953241"/>
            </a:xfrm>
            <a:custGeom>
              <a:avLst/>
              <a:gdLst>
                <a:gd name="connsiteX0" fmla="*/ 0 w 1483816"/>
                <a:gd name="connsiteY0" fmla="*/ 95548 h 955476"/>
                <a:gd name="connsiteX1" fmla="*/ 95548 w 1483816"/>
                <a:gd name="connsiteY1" fmla="*/ 0 h 955476"/>
                <a:gd name="connsiteX2" fmla="*/ 1388268 w 1483816"/>
                <a:gd name="connsiteY2" fmla="*/ 0 h 955476"/>
                <a:gd name="connsiteX3" fmla="*/ 1483816 w 1483816"/>
                <a:gd name="connsiteY3" fmla="*/ 95548 h 955476"/>
                <a:gd name="connsiteX4" fmla="*/ 1483816 w 1483816"/>
                <a:gd name="connsiteY4" fmla="*/ 859928 h 955476"/>
                <a:gd name="connsiteX5" fmla="*/ 1388268 w 1483816"/>
                <a:gd name="connsiteY5" fmla="*/ 955476 h 955476"/>
                <a:gd name="connsiteX6" fmla="*/ 95548 w 1483816"/>
                <a:gd name="connsiteY6" fmla="*/ 955476 h 955476"/>
                <a:gd name="connsiteX7" fmla="*/ 0 w 1483816"/>
                <a:gd name="connsiteY7" fmla="*/ 859928 h 955476"/>
                <a:gd name="connsiteX8" fmla="*/ 0 w 148381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81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1388268" y="0"/>
                  </a:lnTo>
                  <a:cubicBezTo>
                    <a:pt x="1441038" y="0"/>
                    <a:pt x="1483816" y="42778"/>
                    <a:pt x="1483816" y="95548"/>
                  </a:cubicBezTo>
                  <a:lnTo>
                    <a:pt x="1483816" y="859928"/>
                  </a:lnTo>
                  <a:cubicBezTo>
                    <a:pt x="1483816" y="912698"/>
                    <a:pt x="1441038" y="955476"/>
                    <a:pt x="138826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Seksjonsvise Arbeidsgrupper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1500" dirty="0"/>
            </a:p>
          </p:txBody>
        </p:sp>
        <p:sp>
          <p:nvSpPr>
            <p:cNvPr id="10" name="Frihåndsform 9"/>
            <p:cNvSpPr/>
            <p:nvPr/>
          </p:nvSpPr>
          <p:spPr>
            <a:xfrm>
              <a:off x="5548402" y="3480730"/>
              <a:ext cx="1703247" cy="955476"/>
            </a:xfrm>
            <a:custGeom>
              <a:avLst/>
              <a:gdLst>
                <a:gd name="connsiteX0" fmla="*/ 0 w 1483816"/>
                <a:gd name="connsiteY0" fmla="*/ 95548 h 955476"/>
                <a:gd name="connsiteX1" fmla="*/ 95548 w 1483816"/>
                <a:gd name="connsiteY1" fmla="*/ 0 h 955476"/>
                <a:gd name="connsiteX2" fmla="*/ 1388268 w 1483816"/>
                <a:gd name="connsiteY2" fmla="*/ 0 h 955476"/>
                <a:gd name="connsiteX3" fmla="*/ 1483816 w 1483816"/>
                <a:gd name="connsiteY3" fmla="*/ 95548 h 955476"/>
                <a:gd name="connsiteX4" fmla="*/ 1483816 w 1483816"/>
                <a:gd name="connsiteY4" fmla="*/ 859928 h 955476"/>
                <a:gd name="connsiteX5" fmla="*/ 1388268 w 1483816"/>
                <a:gd name="connsiteY5" fmla="*/ 955476 h 955476"/>
                <a:gd name="connsiteX6" fmla="*/ 95548 w 1483816"/>
                <a:gd name="connsiteY6" fmla="*/ 955476 h 955476"/>
                <a:gd name="connsiteX7" fmla="*/ 0 w 1483816"/>
                <a:gd name="connsiteY7" fmla="*/ 859928 h 955476"/>
                <a:gd name="connsiteX8" fmla="*/ 0 w 148381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81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1388268" y="0"/>
                  </a:lnTo>
                  <a:cubicBezTo>
                    <a:pt x="1441038" y="0"/>
                    <a:pt x="1483816" y="42778"/>
                    <a:pt x="1483816" y="95548"/>
                  </a:cubicBezTo>
                  <a:lnTo>
                    <a:pt x="1483816" y="859928"/>
                  </a:lnTo>
                  <a:cubicBezTo>
                    <a:pt x="1483816" y="912698"/>
                    <a:pt x="1441038" y="955476"/>
                    <a:pt x="138826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rgbClr val="002D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Prosjektgruppe TSB</a:t>
              </a:r>
            </a:p>
          </p:txBody>
        </p:sp>
        <p:sp>
          <p:nvSpPr>
            <p:cNvPr id="11" name="Frihåndsform 10"/>
            <p:cNvSpPr/>
            <p:nvPr/>
          </p:nvSpPr>
          <p:spPr>
            <a:xfrm>
              <a:off x="5548402" y="4429305"/>
              <a:ext cx="1703246" cy="955476"/>
            </a:xfrm>
            <a:custGeom>
              <a:avLst/>
              <a:gdLst>
                <a:gd name="connsiteX0" fmla="*/ 0 w 1483816"/>
                <a:gd name="connsiteY0" fmla="*/ 95548 h 955476"/>
                <a:gd name="connsiteX1" fmla="*/ 95548 w 1483816"/>
                <a:gd name="connsiteY1" fmla="*/ 0 h 955476"/>
                <a:gd name="connsiteX2" fmla="*/ 1388268 w 1483816"/>
                <a:gd name="connsiteY2" fmla="*/ 0 h 955476"/>
                <a:gd name="connsiteX3" fmla="*/ 1483816 w 1483816"/>
                <a:gd name="connsiteY3" fmla="*/ 95548 h 955476"/>
                <a:gd name="connsiteX4" fmla="*/ 1483816 w 1483816"/>
                <a:gd name="connsiteY4" fmla="*/ 859928 h 955476"/>
                <a:gd name="connsiteX5" fmla="*/ 1388268 w 1483816"/>
                <a:gd name="connsiteY5" fmla="*/ 955476 h 955476"/>
                <a:gd name="connsiteX6" fmla="*/ 95548 w 1483816"/>
                <a:gd name="connsiteY6" fmla="*/ 955476 h 955476"/>
                <a:gd name="connsiteX7" fmla="*/ 0 w 1483816"/>
                <a:gd name="connsiteY7" fmla="*/ 859928 h 955476"/>
                <a:gd name="connsiteX8" fmla="*/ 0 w 1483816"/>
                <a:gd name="connsiteY8" fmla="*/ 95548 h 95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816" h="955476">
                  <a:moveTo>
                    <a:pt x="0" y="95548"/>
                  </a:moveTo>
                  <a:cubicBezTo>
                    <a:pt x="0" y="42778"/>
                    <a:pt x="42778" y="0"/>
                    <a:pt x="95548" y="0"/>
                  </a:cubicBezTo>
                  <a:lnTo>
                    <a:pt x="1388268" y="0"/>
                  </a:lnTo>
                  <a:cubicBezTo>
                    <a:pt x="1441038" y="0"/>
                    <a:pt x="1483816" y="42778"/>
                    <a:pt x="1483816" y="95548"/>
                  </a:cubicBezTo>
                  <a:lnTo>
                    <a:pt x="1483816" y="859928"/>
                  </a:lnTo>
                  <a:cubicBezTo>
                    <a:pt x="1483816" y="912698"/>
                    <a:pt x="1441038" y="955476"/>
                    <a:pt x="1388268" y="955476"/>
                  </a:cubicBezTo>
                  <a:lnTo>
                    <a:pt x="95548" y="955476"/>
                  </a:lnTo>
                  <a:cubicBezTo>
                    <a:pt x="42778" y="955476"/>
                    <a:pt x="0" y="912698"/>
                    <a:pt x="0" y="859928"/>
                  </a:cubicBezTo>
                  <a:lnTo>
                    <a:pt x="0" y="95548"/>
                  </a:lnTo>
                  <a:close/>
                </a:path>
              </a:pathLst>
            </a:custGeom>
            <a:solidFill>
              <a:srgbClr val="002D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35" tIns="85135" rIns="85135" bIns="8513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500" b="1" dirty="0"/>
                <a:t>Klinikkvise Arbeidsgrupper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1500" dirty="0"/>
            </a:p>
          </p:txBody>
        </p:sp>
      </p:grpSp>
      <p:sp>
        <p:nvSpPr>
          <p:cNvPr id="14" name="TekstSylinder 13"/>
          <p:cNvSpPr txBox="1"/>
          <p:nvPr/>
        </p:nvSpPr>
        <p:spPr>
          <a:xfrm>
            <a:off x="8331200" y="902367"/>
            <a:ext cx="26439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Representasjon:</a:t>
            </a:r>
          </a:p>
          <a:p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Brukarar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Helseføretaka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Private, ideelle inst.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Kommunar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Fastlegar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Tillitsvalde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Kommunikasjonsavd HB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Seksjon for e-helse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29309" y="288326"/>
            <a:ext cx="855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Organisering</a:t>
            </a:r>
            <a:endParaRPr lang="nb-NO" sz="2000" dirty="0"/>
          </a:p>
        </p:txBody>
      </p:sp>
      <p:sp>
        <p:nvSpPr>
          <p:cNvPr id="17" name="Pil opp og ned 16"/>
          <p:cNvSpPr/>
          <p:nvPr/>
        </p:nvSpPr>
        <p:spPr>
          <a:xfrm>
            <a:off x="1670214" y="863301"/>
            <a:ext cx="484632" cy="559273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8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Vegen vidare 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Arbeidet i gruppene held fram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n-NO" dirty="0" smtClean="0"/>
              <a:t>Nye pakkeforløp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Implementering lokalt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Leiaransvar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Analyse av verksemda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Opplæring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n-NO" dirty="0" smtClean="0"/>
              <a:t>Innhald og koding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smtClean="0"/>
              <a:t>Informasjon/kommunikasjon  </a:t>
            </a:r>
          </a:p>
          <a:p>
            <a:endParaRPr lang="nn-NO" dirty="0" smtClean="0"/>
          </a:p>
          <a:p>
            <a:endParaRPr lang="nn-NO" dirty="0" smtClean="0"/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343034" y="1110309"/>
            <a:ext cx="9098824" cy="4770537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pakkeforløp </a:t>
            </a:r>
            <a:r>
              <a:rPr lang="nb-NO" dirty="0"/>
              <a:t>psykisk helse og rus Kommunikasjon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kommunikasjonsavdelingen i helse </a:t>
            </a:r>
            <a:r>
              <a:rPr lang="nb-NO" sz="2000" dirty="0" err="1" smtClean="0"/>
              <a:t>bergen</a:t>
            </a:r>
            <a:r>
              <a:rPr lang="nb-NO" sz="2000" dirty="0" smtClean="0"/>
              <a:t> </a:t>
            </a:r>
            <a:br>
              <a:rPr lang="nb-NO" sz="2000" dirty="0" smtClean="0"/>
            </a:br>
            <a:r>
              <a:rPr lang="nb-NO" sz="2000" dirty="0" smtClean="0"/>
              <a:t>15. oktober 2018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vi på kommunikasjonssiden?</a:t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Kommunikasjon nasjonalt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Kommunikasjon regionalt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Kommunikasjon lokalt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Kommunikasjonsstrategi og </a:t>
            </a:r>
          </a:p>
          <a:p>
            <a:r>
              <a:rPr lang="nb-NO" b="1" dirty="0" smtClean="0"/>
              <a:t>	-mål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Målgrupper </a:t>
            </a:r>
            <a:r>
              <a:rPr lang="nb-NO" b="1" dirty="0"/>
              <a:t>og tiltak </a:t>
            </a:r>
            <a:br>
              <a:rPr lang="nb-NO" b="1" dirty="0"/>
            </a:br>
            <a:endParaRPr lang="nb-NO" b="1" dirty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93" y="1904231"/>
            <a:ext cx="6283591" cy="20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381FD-A0F0-4042-88FF-EE027822C8F5}"/>
</file>

<file path=customXml/itemProps2.xml><?xml version="1.0" encoding="utf-8"?>
<ds:datastoreItem xmlns:ds="http://schemas.openxmlformats.org/officeDocument/2006/customXml" ds:itemID="{9759E3BB-4D14-4BB9-9BDF-DDEB87399202}"/>
</file>

<file path=customXml/itemProps3.xml><?xml version="1.0" encoding="utf-8"?>
<ds:datastoreItem xmlns:ds="http://schemas.openxmlformats.org/officeDocument/2006/customXml" ds:itemID="{DBE14B5F-D9DE-496E-8093-7B314E85D5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520</Words>
  <Application>Microsoft Office PowerPoint</Application>
  <PresentationFormat>Widescreen</PresentationFormat>
  <Paragraphs>202</Paragraphs>
  <Slides>21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ScalaSans-Bold</vt:lpstr>
      <vt:lpstr>Helse Førde - Presentasjon uten sidetal</vt:lpstr>
      <vt:lpstr>Pakkeforløp Psykisk helse og rus  Vegen vidare   </vt:lpstr>
      <vt:lpstr>Vegen fram til i dag </vt:lpstr>
      <vt:lpstr>Implementering av pakkeforløp i Helse Vest </vt:lpstr>
      <vt:lpstr>Implementering av pakkeforløp i Helse Bergen området  </vt:lpstr>
      <vt:lpstr>Representasjon i gruppene </vt:lpstr>
      <vt:lpstr>PowerPoint-presentasjon</vt:lpstr>
      <vt:lpstr>Vegen vidare  </vt:lpstr>
      <vt:lpstr>  pakkeforløp psykisk helse og rus Kommunikasjon      kommunikasjonsavdelingen i helse bergen  15. oktober 2018</vt:lpstr>
      <vt:lpstr>Hva gjør vi på kommunikasjonssiden? </vt:lpstr>
      <vt:lpstr>Hva gjøres nasjonalt? </vt:lpstr>
      <vt:lpstr>Hva gjøres regionalt? </vt:lpstr>
      <vt:lpstr>Hva gjør vi lokalt? </vt:lpstr>
      <vt:lpstr>Hva ønsker vi å oppnå med kommunikasjonen lokalt? </vt:lpstr>
      <vt:lpstr>Hva ønsker vi å oppnå med kommunikasjonen lokalt? </vt:lpstr>
      <vt:lpstr>Hvilke tiltak gjør vi? </vt:lpstr>
      <vt:lpstr>PowerPoint-presentasjon</vt:lpstr>
      <vt:lpstr>Hvilke tiltak gjør vi? </vt:lpstr>
      <vt:lpstr>PowerPoint-presentasjon</vt:lpstr>
      <vt:lpstr>Hvilke tiltak gjør vi? </vt:lpstr>
      <vt:lpstr>PowerPoint-presentasjon</vt:lpstr>
      <vt:lpstr>TITTEL HER</vt:lpstr>
    </vt:vector>
  </TitlesOfParts>
  <Company>Helse Bergen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Pakkeforløp - vegen vidare </dc:title>
  <dc:creator>kari.louise.nytun@helse-bergen.no</dc:creator>
  <cp:keywords/>
  <cp:lastModifiedBy>Olsen, Anne Christine Flageborg</cp:lastModifiedBy>
  <cp:revision>145</cp:revision>
  <cp:lastPrinted>2018-10-04T10:57:48Z</cp:lastPrinted>
  <dcterms:created xsi:type="dcterms:W3CDTF">2012-03-19T16:38:13Z</dcterms:created>
  <dcterms:modified xsi:type="dcterms:W3CDTF">2018-10-22T10:29:43Z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0x01010088E8FC6395DAEC4C9DBB8BABEEB1C582</vt:lpwstr>
  </property>
  <property fmtid="{D5CDD505-2E9C-101B-9397-08002B2CF9AE}" pid="4" name="TaxKeyword">
    <vt:lpwstr/>
  </property>
</Properties>
</file>