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8" r:id="rId3"/>
    <p:sldId id="31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98" r:id="rId13"/>
    <p:sldId id="304" r:id="rId14"/>
    <p:sldId id="301" r:id="rId15"/>
    <p:sldId id="308" r:id="rId16"/>
    <p:sldId id="311" r:id="rId17"/>
    <p:sldId id="321" r:id="rId18"/>
    <p:sldId id="324" r:id="rId19"/>
    <p:sldId id="323" r:id="rId20"/>
    <p:sldId id="320" r:id="rId21"/>
    <p:sldId id="322" r:id="rId22"/>
    <p:sldId id="326" r:id="rId23"/>
    <p:sldId id="327" r:id="rId24"/>
    <p:sldId id="328" r:id="rId2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9B9B9"/>
    <a:srgbClr val="002060"/>
    <a:srgbClr val="A6FCCD"/>
    <a:srgbClr val="FFCC99"/>
    <a:srgbClr val="FFD54F"/>
    <a:srgbClr val="E55F49"/>
    <a:srgbClr val="FFFFFF"/>
    <a:srgbClr val="240E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- aks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 stil 1 - aks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88400" autoAdjust="0"/>
  </p:normalViewPr>
  <p:slideViewPr>
    <p:cSldViewPr>
      <p:cViewPr varScale="1">
        <p:scale>
          <a:sx n="59" d="100"/>
          <a:sy n="59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25605-9810-4EFD-80ED-316934656C31}" type="datetimeFigureOut">
              <a:rPr lang="nb-NO" smtClean="0"/>
              <a:t>24.10.2024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8533-7729-4DB3-9E7A-6B0485933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13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Liver </a:t>
            </a:r>
            <a:r>
              <a:rPr lang="nb-NO" sz="1200" dirty="0" err="1"/>
              <a:t>fibrosis</a:t>
            </a:r>
            <a:r>
              <a:rPr lang="nb-NO" sz="1200" dirty="0"/>
              <a:t> </a:t>
            </a:r>
            <a:r>
              <a:rPr lang="nb-NO" sz="1200" dirty="0" err="1"/>
              <a:t>represent</a:t>
            </a:r>
            <a:r>
              <a:rPr lang="nb-NO" sz="1200" dirty="0"/>
              <a:t> is a </a:t>
            </a:r>
            <a:r>
              <a:rPr lang="nb-NO" sz="1200" dirty="0" err="1"/>
              <a:t>continuum</a:t>
            </a:r>
            <a:r>
              <a:rPr lang="nb-NO" sz="1200" dirty="0"/>
              <a:t>, </a:t>
            </a:r>
            <a:r>
              <a:rPr lang="nb-NO" sz="1200" dirty="0" err="1"/>
              <a:t>exact</a:t>
            </a:r>
            <a:r>
              <a:rPr lang="nb-NO" sz="1200" dirty="0"/>
              <a:t> </a:t>
            </a:r>
            <a:r>
              <a:rPr lang="nb-NO" sz="1200" dirty="0" err="1"/>
              <a:t>distinction</a:t>
            </a:r>
            <a:r>
              <a:rPr lang="nb-NO" sz="1200" dirty="0"/>
              <a:t> </a:t>
            </a:r>
            <a:r>
              <a:rPr lang="nb-NO" sz="1200" dirty="0" err="1"/>
              <a:t>between</a:t>
            </a:r>
            <a:r>
              <a:rPr lang="nb-NO" sz="1200" dirty="0"/>
              <a:t> </a:t>
            </a:r>
            <a:r>
              <a:rPr lang="nb-NO" sz="1200" dirty="0" err="1"/>
              <a:t>various</a:t>
            </a:r>
            <a:r>
              <a:rPr lang="nb-NO" sz="1200" dirty="0"/>
              <a:t> stages is </a:t>
            </a:r>
            <a:r>
              <a:rPr lang="nb-NO" sz="1200" dirty="0" err="1"/>
              <a:t>difficult</a:t>
            </a:r>
            <a:r>
              <a:rPr lang="nb-N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Stoppe alkohol </a:t>
            </a:r>
            <a:r>
              <a:rPr lang="nb-NO" sz="1200" dirty="0" err="1"/>
              <a:t>etc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766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02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39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63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446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02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21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46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Ideally</a:t>
            </a:r>
            <a:r>
              <a:rPr lang="nb-NO" dirty="0"/>
              <a:t> to be </a:t>
            </a:r>
            <a:r>
              <a:rPr lang="nb-NO" dirty="0" err="1"/>
              <a:t>measured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hepatic</a:t>
            </a:r>
            <a:r>
              <a:rPr lang="nb-NO" dirty="0"/>
              <a:t> </a:t>
            </a:r>
            <a:r>
              <a:rPr lang="nb-NO" dirty="0" err="1"/>
              <a:t>artery</a:t>
            </a:r>
            <a:r>
              <a:rPr lang="nb-NO" dirty="0"/>
              <a:t> </a:t>
            </a:r>
            <a:r>
              <a:rPr lang="nb-NO" dirty="0" err="1"/>
              <a:t>crosses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portal </a:t>
            </a:r>
            <a:r>
              <a:rPr lang="nb-NO" dirty="0" err="1"/>
              <a:t>vein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Velocity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predictor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baseline="0" dirty="0"/>
              <a:t> portal </a:t>
            </a:r>
            <a:r>
              <a:rPr lang="nb-NO" baseline="0" dirty="0" err="1"/>
              <a:t>vein</a:t>
            </a:r>
            <a:r>
              <a:rPr lang="nb-NO" baseline="0" dirty="0"/>
              <a:t> </a:t>
            </a:r>
            <a:r>
              <a:rPr lang="nb-NO" baseline="0" dirty="0" err="1"/>
              <a:t>thrombosis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26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Ideally</a:t>
            </a:r>
            <a:r>
              <a:rPr lang="nb-NO" dirty="0"/>
              <a:t> to be </a:t>
            </a:r>
            <a:r>
              <a:rPr lang="nb-NO" dirty="0" err="1"/>
              <a:t>measured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hepatic</a:t>
            </a:r>
            <a:r>
              <a:rPr lang="nb-NO" dirty="0"/>
              <a:t> </a:t>
            </a:r>
            <a:r>
              <a:rPr lang="nb-NO" dirty="0" err="1"/>
              <a:t>artery</a:t>
            </a:r>
            <a:r>
              <a:rPr lang="nb-NO" dirty="0"/>
              <a:t> </a:t>
            </a:r>
            <a:r>
              <a:rPr lang="nb-NO" dirty="0" err="1"/>
              <a:t>crosses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portal </a:t>
            </a:r>
            <a:r>
              <a:rPr lang="nb-NO" dirty="0" err="1"/>
              <a:t>vein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94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Ideally</a:t>
            </a:r>
            <a:r>
              <a:rPr lang="nb-NO" dirty="0"/>
              <a:t> to be </a:t>
            </a:r>
            <a:r>
              <a:rPr lang="nb-NO" dirty="0" err="1"/>
              <a:t>measured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hepatic</a:t>
            </a:r>
            <a:r>
              <a:rPr lang="nb-NO" dirty="0"/>
              <a:t> </a:t>
            </a:r>
            <a:r>
              <a:rPr lang="nb-NO" dirty="0" err="1"/>
              <a:t>artery</a:t>
            </a:r>
            <a:r>
              <a:rPr lang="nb-NO" dirty="0"/>
              <a:t> </a:t>
            </a:r>
            <a:r>
              <a:rPr lang="nb-NO" dirty="0" err="1"/>
              <a:t>crosses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portal </a:t>
            </a:r>
            <a:r>
              <a:rPr lang="nb-NO" dirty="0" err="1"/>
              <a:t>vein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06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1) Prognostisering 2) diagnostisering ved </a:t>
            </a:r>
            <a:r>
              <a:rPr lang="nb-NO" dirty="0" err="1"/>
              <a:t>ascites</a:t>
            </a:r>
            <a:r>
              <a:rPr lang="nb-NO" dirty="0"/>
              <a:t> uten kjent årsak 3) kontroll av terapi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69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1) Prognostisering 2) diagnostisering ved </a:t>
            </a:r>
            <a:r>
              <a:rPr lang="nb-NO" dirty="0" err="1"/>
              <a:t>ascites</a:t>
            </a:r>
            <a:r>
              <a:rPr lang="nb-NO" dirty="0"/>
              <a:t> uten kjent årsak 3) kontroll av terapi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00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54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8533-7729-4DB3-9E7A-6B04859336F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9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98425" y="6400800"/>
            <a:ext cx="8947150" cy="381000"/>
          </a:xfrm>
          <a:prstGeom prst="rect">
            <a:avLst/>
          </a:pr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nn-NO" altLang="nb-NO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98425" y="6281738"/>
            <a:ext cx="8947150" cy="82550"/>
          </a:xfrm>
          <a:prstGeom prst="rect">
            <a:avLst/>
          </a:prstGeom>
          <a:solidFill>
            <a:srgbClr val="0033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nn-NO" altLang="nb-NO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124" name="Bilde 12" descr="OUS_logo_10x48_m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29375"/>
            <a:ext cx="156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helse-SorOst_kulor_rg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446838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6" name="Rett linje 8"/>
          <p:cNvCxnSpPr>
            <a:cxnSpLocks noChangeShapeType="1"/>
          </p:cNvCxnSpPr>
          <p:nvPr/>
        </p:nvCxnSpPr>
        <p:spPr bwMode="auto">
          <a:xfrm rot="5400000">
            <a:off x="17613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altLang="nb-NO" noProof="0"/>
              <a:t>Klikk for å redigere tittelstil</a:t>
            </a:r>
            <a:endParaRPr lang="nb-NO" altLang="nb-NO" noProof="0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altLang="nb-NO" noProof="0"/>
              <a:t>Klikk for å redigere undertittelstil i malen</a:t>
            </a:r>
          </a:p>
        </p:txBody>
      </p:sp>
      <p:cxnSp>
        <p:nvCxnSpPr>
          <p:cNvPr id="5132" name="Rett linje 8"/>
          <p:cNvCxnSpPr>
            <a:cxnSpLocks noChangeShapeType="1"/>
          </p:cNvCxnSpPr>
          <p:nvPr/>
        </p:nvCxnSpPr>
        <p:spPr bwMode="auto">
          <a:xfrm rot="5400000">
            <a:off x="81621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F84F9B-556C-4AA1-A272-5EC06985DFFA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89E1E-B49D-45FA-BF84-18C48762758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9182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8B9F-0F59-43CE-A2AE-3F59889551A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4640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14A6B-7F77-4F33-824A-FFE1F22C99F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063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3B2F-E32B-4235-9E8F-D918D121A27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4066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72272" cy="44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72272" cy="44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E5BED-2B1B-49AA-95E9-970953E2606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1770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E496A-C153-48AC-BFB9-2BFA083692D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096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C8E05-E2CD-48D5-AF0B-C50C9AC702B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046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A01B-B617-4022-A116-A06AD5D36B0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9651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F6F89-7DDC-427D-9F2F-47432B73503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9178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ABBB-1B89-471A-A2D3-D5401162EEB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469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98425" y="6400800"/>
            <a:ext cx="8947150" cy="381000"/>
          </a:xfrm>
          <a:prstGeom prst="rect">
            <a:avLst/>
          </a:pr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nn-NO" altLang="nb-NO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98425" y="6281738"/>
            <a:ext cx="8947150" cy="82550"/>
          </a:xfrm>
          <a:prstGeom prst="rect">
            <a:avLst/>
          </a:prstGeom>
          <a:solidFill>
            <a:srgbClr val="0033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nn-NO" altLang="nb-NO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33" name="Bilde 12" descr="OUS_logo_10x48_med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29375"/>
            <a:ext cx="156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helse-SorOst_kulor_rgb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446838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6" name="Rett linje 8"/>
          <p:cNvCxnSpPr>
            <a:cxnSpLocks noChangeShapeType="1"/>
          </p:cNvCxnSpPr>
          <p:nvPr/>
        </p:nvCxnSpPr>
        <p:spPr bwMode="auto">
          <a:xfrm rot="5400000">
            <a:off x="17613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2656"/>
            <a:ext cx="84969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628800"/>
            <a:ext cx="8496944" cy="44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0200" y="0"/>
            <a:ext cx="19050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nb-NO" alt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495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C181C1-4EFE-45B2-BB5B-969F031CF4B5}" type="slidenum">
              <a:rPr lang="nb-NO" altLang="nb-NO"/>
              <a:pPr/>
              <a:t>‹#›</a:t>
            </a:fld>
            <a:endParaRPr lang="nb-NO" altLang="nb-NO"/>
          </a:p>
        </p:txBody>
      </p:sp>
      <p:cxnSp>
        <p:nvCxnSpPr>
          <p:cNvPr id="1037" name="Rett linje 8"/>
          <p:cNvCxnSpPr>
            <a:cxnSpLocks noChangeShapeType="1"/>
          </p:cNvCxnSpPr>
          <p:nvPr/>
        </p:nvCxnSpPr>
        <p:spPr bwMode="auto">
          <a:xfrm rot="5400000">
            <a:off x="81621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7E62C3D-C893-F4D2-5D36-513B75770CF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412777"/>
            <a:ext cx="7772400" cy="936104"/>
          </a:xfrm>
        </p:spPr>
        <p:txBody>
          <a:bodyPr/>
          <a:lstStyle/>
          <a:p>
            <a:r>
              <a:rPr lang="nb-NO" dirty="0"/>
              <a:t>UL B-mode og Doppler ved avansert leverfibrose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2720516"/>
            <a:ext cx="6400800" cy="1752600"/>
          </a:xfrm>
        </p:spPr>
        <p:txBody>
          <a:bodyPr/>
          <a:lstStyle/>
          <a:p>
            <a:endParaRPr lang="nb-NO" dirty="0"/>
          </a:p>
          <a:p>
            <a:r>
              <a:rPr lang="en-US" sz="2000" dirty="0"/>
              <a:t> </a:t>
            </a:r>
            <a:r>
              <a:rPr lang="en-US" sz="2000" dirty="0" err="1"/>
              <a:t>Ultralydkurs</a:t>
            </a:r>
            <a:r>
              <a:rPr lang="en-US" sz="2000" dirty="0"/>
              <a:t> Bergen</a:t>
            </a:r>
          </a:p>
          <a:p>
            <a:r>
              <a:rPr lang="en-US" sz="2000" dirty="0"/>
              <a:t>24. – 25. </a:t>
            </a:r>
            <a:r>
              <a:rPr lang="en-US" sz="2000" dirty="0" err="1"/>
              <a:t>oktober</a:t>
            </a:r>
            <a:r>
              <a:rPr lang="en-US" sz="2000" dirty="0"/>
              <a:t> 2024</a:t>
            </a:r>
            <a:endParaRPr lang="nb-NO" sz="2000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 bwMode="auto">
          <a:xfrm>
            <a:off x="1547664" y="5013176"/>
            <a:ext cx="6400800" cy="98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Willy Haukeland</a:t>
            </a:r>
          </a:p>
          <a:p>
            <a:r>
              <a:rPr lang="nb-NO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overlege, </a:t>
            </a:r>
            <a:r>
              <a:rPr lang="nb-NO" sz="16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PhD</a:t>
            </a:r>
            <a:endParaRPr lang="nb-NO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b-NO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Oslo Universitetssykehus</a:t>
            </a:r>
          </a:p>
        </p:txBody>
      </p:sp>
    </p:spTree>
    <p:extLst>
      <p:ext uri="{BB962C8B-B14F-4D97-AF65-F5344CB8AC3E}">
        <p14:creationId xmlns:p14="http://schemas.microsoft.com/office/powerpoint/2010/main" val="168557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980728"/>
            <a:ext cx="4104456" cy="4955587"/>
          </a:xfrm>
        </p:spPr>
        <p:txBody>
          <a:bodyPr/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Andre tegn på portal hypertensjon</a:t>
            </a:r>
          </a:p>
          <a:p>
            <a:endParaRPr lang="nb-NO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b-NO" sz="2000" dirty="0">
                <a:solidFill>
                  <a:schemeClr val="bg1">
                    <a:lumMod val="50000"/>
                  </a:schemeClr>
                </a:solidFill>
              </a:rPr>
              <a:t>Splenomegali</a:t>
            </a:r>
          </a:p>
          <a:p>
            <a:r>
              <a:rPr lang="nb-NO" sz="2000" dirty="0" err="1">
                <a:solidFill>
                  <a:schemeClr val="bg1">
                    <a:lumMod val="50000"/>
                  </a:schemeClr>
                </a:solidFill>
              </a:rPr>
              <a:t>Dilataasjon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</a:rPr>
              <a:t> av miltvener</a:t>
            </a:r>
          </a:p>
          <a:p>
            <a:r>
              <a:rPr lang="nb-NO" sz="2000" dirty="0" err="1">
                <a:solidFill>
                  <a:schemeClr val="bg1">
                    <a:lumMod val="50000"/>
                  </a:schemeClr>
                </a:solidFill>
              </a:rPr>
              <a:t>Splenorenal</a:t>
            </a:r>
            <a:r>
              <a:rPr lang="nb-NO" sz="2000" dirty="0">
                <a:solidFill>
                  <a:schemeClr val="bg1">
                    <a:lumMod val="50000"/>
                  </a:schemeClr>
                </a:solidFill>
              </a:rPr>
              <a:t> shunts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Rekanalisering av </a:t>
            </a:r>
            <a:r>
              <a:rPr lang="nb-NO" sz="2000" dirty="0" err="1"/>
              <a:t>umbilikalvenen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 err="1"/>
              <a:t>Gastroøsofagelae</a:t>
            </a:r>
            <a:r>
              <a:rPr lang="nb-NO" sz="2000" dirty="0"/>
              <a:t> varicer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A1279-C840-C6F9-BBEC-2CDBAFACF916}"/>
              </a:ext>
            </a:extLst>
          </p:cNvPr>
          <p:cNvSpPr txBox="1">
            <a:spLocks/>
          </p:cNvSpPr>
          <p:nvPr/>
        </p:nvSpPr>
        <p:spPr bwMode="auto">
          <a:xfrm>
            <a:off x="-324544" y="-171450"/>
            <a:ext cx="9648825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 eaLnBrk="1" hangingPunct="1">
              <a:defRPr/>
            </a:pP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Ultrasonografiske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tegn på </a:t>
            </a: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cACLD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eller CSPH</a:t>
            </a:r>
            <a:endParaRPr lang="nb-NO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nb-NO" sz="3200" dirty="0" err="1"/>
              <a:t>Gastroøsofageale</a:t>
            </a:r>
            <a:r>
              <a:rPr lang="nb-NO" sz="3200" dirty="0"/>
              <a:t> varicer påvist med ultralyd</a:t>
            </a:r>
          </a:p>
        </p:txBody>
      </p:sp>
      <p:pic>
        <p:nvPicPr>
          <p:cNvPr id="3" name="Bilde 2" descr="Imag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1844824"/>
            <a:ext cx="4475989" cy="3356992"/>
          </a:xfrm>
          <a:prstGeom prst="rect">
            <a:avLst/>
          </a:prstGeom>
        </p:spPr>
      </p:pic>
      <p:pic>
        <p:nvPicPr>
          <p:cNvPr id="4" name="Bilde 3" descr="Imag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14346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3200" b="0" dirty="0">
                <a:solidFill>
                  <a:schemeClr val="bg1"/>
                </a:solidFill>
              </a:rPr>
              <a:t>Påvisning av CSPH (HVPG &gt; 10 mm Hg)</a:t>
            </a:r>
          </a:p>
        </p:txBody>
      </p:sp>
      <p:pic>
        <p:nvPicPr>
          <p:cNvPr id="5" name="Picture 2" descr="Portal hypertension">
            <a:extLst>
              <a:ext uri="{FF2B5EF4-FFF2-40B4-BE49-F238E27FC236}">
                <a16:creationId xmlns:a16="http://schemas.microsoft.com/office/drawing/2014/main" id="{321767B1-893C-7E44-9E1E-E8BAF955A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8889" r="12988"/>
          <a:stretch/>
        </p:blipFill>
        <p:spPr bwMode="auto">
          <a:xfrm>
            <a:off x="357183" y="1412776"/>
            <a:ext cx="3707904" cy="37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xfrm>
            <a:off x="4139952" y="1462789"/>
            <a:ext cx="4824536" cy="3951288"/>
          </a:xfrm>
        </p:spPr>
        <p:txBody>
          <a:bodyPr/>
          <a:lstStyle/>
          <a:p>
            <a:r>
              <a:rPr lang="nb-NO" sz="1600" dirty="0"/>
              <a:t>Økt vaskulær motstand i lever og økt arteriell blodstrøm inn i </a:t>
            </a:r>
            <a:r>
              <a:rPr lang="nb-NO" sz="1600" dirty="0" err="1"/>
              <a:t>i</a:t>
            </a:r>
            <a:r>
              <a:rPr lang="nb-NO" sz="1600" dirty="0"/>
              <a:t> </a:t>
            </a:r>
            <a:r>
              <a:rPr lang="nb-NO" sz="1600" dirty="0" err="1"/>
              <a:t>splanknikusgebetet</a:t>
            </a:r>
            <a:r>
              <a:rPr lang="nb-NO" sz="1600" dirty="0"/>
              <a:t> forårsaker økt </a:t>
            </a:r>
            <a:r>
              <a:rPr lang="nb-NO" sz="1600" dirty="0" err="1"/>
              <a:t>hepatovenøs</a:t>
            </a:r>
            <a:r>
              <a:rPr lang="nb-NO" sz="1600" dirty="0"/>
              <a:t> trykkgradient (HVPG) </a:t>
            </a:r>
          </a:p>
          <a:p>
            <a:endParaRPr lang="nb-NO" sz="1600" dirty="0"/>
          </a:p>
          <a:p>
            <a:r>
              <a:rPr lang="nb-NO" sz="1600" dirty="0"/>
              <a:t>Og </a:t>
            </a:r>
            <a:r>
              <a:rPr lang="nb-NO" sz="1600" dirty="0" err="1"/>
              <a:t>demed</a:t>
            </a:r>
            <a:r>
              <a:rPr lang="nb-NO" sz="1600" dirty="0"/>
              <a:t> portal hypertensjon</a:t>
            </a:r>
          </a:p>
          <a:p>
            <a:endParaRPr lang="nb-NO" sz="1400" dirty="0"/>
          </a:p>
          <a:p>
            <a:pPr lvl="1"/>
            <a:r>
              <a:rPr lang="nb-NO" sz="1400" dirty="0"/>
              <a:t>HVPG &lt; 5 mm Hg = normal</a:t>
            </a:r>
          </a:p>
          <a:p>
            <a:pPr lvl="1"/>
            <a:r>
              <a:rPr lang="nb-NO" sz="1400" dirty="0"/>
              <a:t>HVPG &gt; 10 mm Hg = </a:t>
            </a:r>
            <a:r>
              <a:rPr lang="nb-NO" sz="1400" dirty="0" err="1"/>
              <a:t>pathological</a:t>
            </a:r>
            <a:endParaRPr lang="nb-NO" sz="1400" dirty="0"/>
          </a:p>
          <a:p>
            <a:pPr lvl="1"/>
            <a:r>
              <a:rPr lang="nb-NO" sz="1400" dirty="0"/>
              <a:t>HVPG &gt; 12 mm Hg = risk for </a:t>
            </a:r>
            <a:r>
              <a:rPr lang="nb-NO" sz="1400" dirty="0" err="1"/>
              <a:t>clinical</a:t>
            </a:r>
            <a:r>
              <a:rPr lang="nb-NO" sz="1400" dirty="0"/>
              <a:t> </a:t>
            </a:r>
            <a:r>
              <a:rPr lang="nb-NO" sz="1400" dirty="0" err="1"/>
              <a:t>manifestation</a:t>
            </a:r>
            <a:r>
              <a:rPr lang="nb-NO" sz="1400" dirty="0"/>
              <a:t> (</a:t>
            </a:r>
            <a:r>
              <a:rPr lang="nb-NO" sz="1400" dirty="0" err="1"/>
              <a:t>ascites</a:t>
            </a:r>
            <a:r>
              <a:rPr lang="nb-NO" sz="1400" dirty="0"/>
              <a:t>, GI-</a:t>
            </a:r>
            <a:r>
              <a:rPr lang="nb-NO" sz="1400" dirty="0" err="1"/>
              <a:t>bleeding</a:t>
            </a:r>
            <a:r>
              <a:rPr lang="nb-NO" sz="1400" dirty="0"/>
              <a:t>)		</a:t>
            </a:r>
          </a:p>
          <a:p>
            <a:pPr lvl="1"/>
            <a:endParaRPr lang="nb-NO" sz="1400" dirty="0"/>
          </a:p>
          <a:p>
            <a:r>
              <a:rPr lang="nb-NO" sz="1600" dirty="0"/>
              <a:t>De fleste </a:t>
            </a:r>
            <a:r>
              <a:rPr lang="nb-NO" sz="1600" dirty="0" err="1"/>
              <a:t>ultrasonografiske</a:t>
            </a:r>
            <a:r>
              <a:rPr lang="nb-NO" sz="1600" dirty="0"/>
              <a:t> tegn på </a:t>
            </a:r>
            <a:r>
              <a:rPr lang="nb-NO" sz="1600" dirty="0" err="1"/>
              <a:t>cACLD</a:t>
            </a:r>
            <a:r>
              <a:rPr lang="nb-NO" sz="1600" dirty="0"/>
              <a:t> er også tegn på portal hypertensjon</a:t>
            </a:r>
          </a:p>
          <a:p>
            <a:endParaRPr lang="nb-NO" sz="1600" dirty="0"/>
          </a:p>
          <a:p>
            <a:r>
              <a:rPr lang="nb-NO" sz="1600" b="1" dirty="0" err="1"/>
              <a:t>Leverelastografi</a:t>
            </a:r>
            <a:r>
              <a:rPr lang="nb-NO" sz="1600" b="1" dirty="0"/>
              <a:t> </a:t>
            </a:r>
            <a:r>
              <a:rPr lang="nb-NO" sz="1600" dirty="0"/>
              <a:t>er av stor betydning for tidlig deteksjon/mistanke om CSPH</a:t>
            </a:r>
            <a:endParaRPr lang="nb-NO" sz="1600" b="1" dirty="0"/>
          </a:p>
          <a:p>
            <a:r>
              <a:rPr lang="nb-NO" sz="1600" b="1" dirty="0"/>
              <a:t>Milt </a:t>
            </a:r>
            <a:r>
              <a:rPr lang="nb-NO" sz="1600" b="1" dirty="0" err="1"/>
              <a:t>elastografi</a:t>
            </a:r>
            <a:r>
              <a:rPr lang="nb-NO" sz="1600" dirty="0"/>
              <a:t> er en lovende non-</a:t>
            </a:r>
            <a:r>
              <a:rPr lang="nb-NO" sz="1600" dirty="0" err="1"/>
              <a:t>invasiv</a:t>
            </a:r>
            <a:r>
              <a:rPr lang="nb-NO" sz="1600" dirty="0"/>
              <a:t> metode for vurdering av portal hypertensjon</a:t>
            </a:r>
          </a:p>
        </p:txBody>
      </p:sp>
    </p:spTree>
    <p:extLst>
      <p:ext uri="{BB962C8B-B14F-4D97-AF65-F5344CB8AC3E}">
        <p14:creationId xmlns:p14="http://schemas.microsoft.com/office/powerpoint/2010/main" val="19549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3200" b="0" dirty="0" err="1">
                <a:solidFill>
                  <a:schemeClr val="bg1"/>
                </a:solidFill>
              </a:rPr>
              <a:t>Elastografi</a:t>
            </a:r>
            <a:r>
              <a:rPr lang="nb-NO" sz="3200" b="0" dirty="0">
                <a:solidFill>
                  <a:schemeClr val="bg1"/>
                </a:solidFill>
              </a:rPr>
              <a:t> for deteksjon av CSPH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79512" y="1628800"/>
            <a:ext cx="6624736" cy="4467200"/>
          </a:xfrm>
        </p:spPr>
        <p:txBody>
          <a:bodyPr/>
          <a:lstStyle/>
          <a:p>
            <a:r>
              <a:rPr lang="nb-NO" sz="2000" dirty="0"/>
              <a:t>Lever stivhet korrelerer med HVPG </a:t>
            </a:r>
            <a:r>
              <a:rPr lang="nb-NO" sz="2000" baseline="30000" dirty="0"/>
              <a:t>1,2 </a:t>
            </a:r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endParaRPr lang="nb-NO" sz="2000" baseline="30000" dirty="0"/>
          </a:p>
          <a:p>
            <a:r>
              <a:rPr lang="nb-NO" sz="2000" dirty="0"/>
              <a:t>Lav </a:t>
            </a:r>
            <a:r>
              <a:rPr lang="nb-NO" sz="2000" dirty="0" err="1"/>
              <a:t>sannsynligher</a:t>
            </a:r>
            <a:r>
              <a:rPr lang="nb-NO" sz="2000" dirty="0"/>
              <a:t> for varicer når </a:t>
            </a:r>
            <a:r>
              <a:rPr lang="nb-NO" sz="2000" baseline="30000" dirty="0"/>
              <a:t>2</a:t>
            </a:r>
          </a:p>
          <a:p>
            <a:pPr lvl="1"/>
            <a:r>
              <a:rPr lang="nb-NO" sz="1600" dirty="0"/>
              <a:t>Lever stivhet er &lt; 15-20 </a:t>
            </a:r>
            <a:r>
              <a:rPr lang="nb-NO" sz="1600" dirty="0" err="1"/>
              <a:t>kPa</a:t>
            </a:r>
            <a:r>
              <a:rPr lang="nb-NO" sz="1600" dirty="0"/>
              <a:t> </a:t>
            </a:r>
          </a:p>
          <a:p>
            <a:pPr lvl="1"/>
            <a:r>
              <a:rPr lang="nb-NO" sz="1600" dirty="0"/>
              <a:t>Platetall &gt; 150 x 10</a:t>
            </a:r>
            <a:r>
              <a:rPr lang="nb-NO" sz="1600" baseline="30000" dirty="0"/>
              <a:t>9</a:t>
            </a:r>
            <a:r>
              <a:rPr lang="nb-NO" sz="1600" dirty="0"/>
              <a:t>/L </a:t>
            </a:r>
            <a:endParaRPr lang="nb-NO" sz="1600" baseline="30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65" y="2060849"/>
            <a:ext cx="5235298" cy="24482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kstSylinder 7"/>
          <p:cNvSpPr txBox="1"/>
          <p:nvPr/>
        </p:nvSpPr>
        <p:spPr>
          <a:xfrm>
            <a:off x="3791867" y="5405699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nb-NO" sz="1400" i="1" dirty="0"/>
              <a:t>1 </a:t>
            </a:r>
            <a:r>
              <a:rPr lang="nb-NO" sz="1400" i="1" dirty="0" err="1"/>
              <a:t>Collecchia</a:t>
            </a:r>
            <a:r>
              <a:rPr lang="nb-NO" sz="1400" i="1" dirty="0"/>
              <a:t>, </a:t>
            </a:r>
            <a:r>
              <a:rPr lang="nb-NO" sz="1400" i="1" dirty="0" err="1"/>
              <a:t>Gastroenterology</a:t>
            </a:r>
            <a:r>
              <a:rPr lang="nb-NO" sz="1400" i="1" dirty="0"/>
              <a:t> 2012 </a:t>
            </a:r>
          </a:p>
          <a:p>
            <a:pPr algn="r"/>
            <a:r>
              <a:rPr lang="nb-NO" sz="1400" i="1" dirty="0"/>
              <a:t> 2 </a:t>
            </a:r>
            <a:r>
              <a:rPr lang="nb-NO" sz="1400" i="1" dirty="0" err="1"/>
              <a:t>You</a:t>
            </a:r>
            <a:r>
              <a:rPr lang="nb-NO" sz="1400" i="1" dirty="0"/>
              <a:t>, </a:t>
            </a:r>
            <a:r>
              <a:rPr lang="nb-NO" sz="1400" i="1" dirty="0" err="1"/>
              <a:t>Ultrasound</a:t>
            </a:r>
            <a:r>
              <a:rPr lang="nb-NO" sz="1400" i="1" dirty="0"/>
              <a:t> Med </a:t>
            </a:r>
            <a:r>
              <a:rPr lang="nb-NO" sz="1400" i="1" dirty="0" err="1"/>
              <a:t>Biol</a:t>
            </a:r>
            <a:r>
              <a:rPr lang="nb-NO" sz="1400" i="1" dirty="0"/>
              <a:t>, 2017</a:t>
            </a:r>
          </a:p>
          <a:p>
            <a:pPr algn="r"/>
            <a:r>
              <a:rPr lang="nb-NO" sz="1400" i="1" dirty="0"/>
              <a:t>3 De </a:t>
            </a:r>
            <a:r>
              <a:rPr lang="nb-NO" sz="1400" i="1" dirty="0" err="1"/>
              <a:t>Franchis</a:t>
            </a:r>
            <a:r>
              <a:rPr lang="nb-NO" sz="1400" i="1" dirty="0"/>
              <a:t>, JHEP, 2015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44" y="2040329"/>
            <a:ext cx="3182344" cy="24687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7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-72008" y="-117128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b="0" dirty="0" err="1">
                <a:solidFill>
                  <a:schemeClr val="bg1"/>
                </a:solidFill>
              </a:rPr>
              <a:t>Elastography</a:t>
            </a:r>
            <a:r>
              <a:rPr lang="nb-NO" b="0" dirty="0">
                <a:solidFill>
                  <a:schemeClr val="bg1"/>
                </a:solidFill>
              </a:rPr>
              <a:t> for </a:t>
            </a:r>
            <a:r>
              <a:rPr lang="nb-NO" b="0" dirty="0" err="1">
                <a:solidFill>
                  <a:schemeClr val="bg1"/>
                </a:solidFill>
              </a:rPr>
              <a:t>prediction</a:t>
            </a:r>
            <a:r>
              <a:rPr lang="nb-NO" b="0" dirty="0">
                <a:solidFill>
                  <a:schemeClr val="bg1"/>
                </a:solidFill>
              </a:rPr>
              <a:t> </a:t>
            </a:r>
            <a:r>
              <a:rPr lang="nb-NO" b="0" dirty="0" err="1">
                <a:solidFill>
                  <a:schemeClr val="bg1"/>
                </a:solidFill>
              </a:rPr>
              <a:t>of</a:t>
            </a:r>
            <a:r>
              <a:rPr lang="nb-NO" b="0" dirty="0">
                <a:solidFill>
                  <a:schemeClr val="bg1"/>
                </a:solidFill>
              </a:rPr>
              <a:t> CSPH (HPVG &gt; 10 mm Hg)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9" y="1780825"/>
            <a:ext cx="4089605" cy="4453344"/>
          </a:xfrm>
          <a:prstGeom prst="rect">
            <a:avLst/>
          </a:prstGeom>
        </p:spPr>
      </p:pic>
      <p:sp>
        <p:nvSpPr>
          <p:cNvPr id="21" name="TekstSylinder 20"/>
          <p:cNvSpPr txBox="1"/>
          <p:nvPr/>
        </p:nvSpPr>
        <p:spPr>
          <a:xfrm>
            <a:off x="827584" y="1380715"/>
            <a:ext cx="32403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Liver </a:t>
            </a:r>
            <a:r>
              <a:rPr lang="nb-NO" dirty="0" err="1"/>
              <a:t>stiffness</a:t>
            </a:r>
            <a:r>
              <a:rPr lang="nb-NO" dirty="0"/>
              <a:t> (</a:t>
            </a:r>
            <a:r>
              <a:rPr lang="nb-NO" dirty="0" err="1"/>
              <a:t>kPa</a:t>
            </a:r>
            <a:r>
              <a:rPr lang="nb-NO" dirty="0"/>
              <a:t>)</a:t>
            </a:r>
          </a:p>
        </p:txBody>
      </p:sp>
      <p:sp>
        <p:nvSpPr>
          <p:cNvPr id="23" name="Rektangel 22"/>
          <p:cNvSpPr/>
          <p:nvPr/>
        </p:nvSpPr>
        <p:spPr>
          <a:xfrm>
            <a:off x="107504" y="1730418"/>
            <a:ext cx="360040" cy="446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 flipH="1" flipV="1">
            <a:off x="323528" y="1730418"/>
            <a:ext cx="351656" cy="343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/>
          <p:cNvSpPr/>
          <p:nvPr/>
        </p:nvSpPr>
        <p:spPr>
          <a:xfrm>
            <a:off x="403920" y="1780825"/>
            <a:ext cx="351656" cy="445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/>
          <p:cNvSpPr txBox="1"/>
          <p:nvPr/>
        </p:nvSpPr>
        <p:spPr>
          <a:xfrm>
            <a:off x="329995" y="1988840"/>
            <a:ext cx="497589" cy="429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nb-NO" b="1" dirty="0"/>
              <a:t>55</a:t>
            </a:r>
          </a:p>
          <a:p>
            <a:pPr>
              <a:lnSpc>
                <a:spcPts val="3000"/>
              </a:lnSpc>
            </a:pPr>
            <a:endParaRPr lang="nb-NO" b="1" dirty="0"/>
          </a:p>
          <a:p>
            <a:pPr>
              <a:lnSpc>
                <a:spcPts val="3000"/>
              </a:lnSpc>
            </a:pPr>
            <a:r>
              <a:rPr lang="nb-NO" b="1" dirty="0"/>
              <a:t>45</a:t>
            </a:r>
          </a:p>
          <a:p>
            <a:pPr>
              <a:lnSpc>
                <a:spcPts val="3000"/>
              </a:lnSpc>
            </a:pPr>
            <a:endParaRPr lang="nb-NO" b="1" dirty="0"/>
          </a:p>
          <a:p>
            <a:pPr>
              <a:lnSpc>
                <a:spcPts val="3000"/>
              </a:lnSpc>
            </a:pPr>
            <a:r>
              <a:rPr lang="nb-NO" b="1" dirty="0"/>
              <a:t>35</a:t>
            </a:r>
          </a:p>
          <a:p>
            <a:pPr>
              <a:lnSpc>
                <a:spcPts val="3000"/>
              </a:lnSpc>
            </a:pPr>
            <a:endParaRPr lang="nb-NO" b="1" dirty="0"/>
          </a:p>
          <a:p>
            <a:pPr>
              <a:lnSpc>
                <a:spcPts val="3000"/>
              </a:lnSpc>
            </a:pPr>
            <a:r>
              <a:rPr lang="nb-NO" b="1" dirty="0"/>
              <a:t>25</a:t>
            </a:r>
          </a:p>
          <a:p>
            <a:pPr>
              <a:lnSpc>
                <a:spcPts val="3000"/>
              </a:lnSpc>
            </a:pPr>
            <a:endParaRPr lang="nb-NO" b="1" dirty="0"/>
          </a:p>
          <a:p>
            <a:pPr>
              <a:lnSpc>
                <a:spcPts val="3000"/>
              </a:lnSpc>
            </a:pPr>
            <a:r>
              <a:rPr lang="nb-NO" b="1" dirty="0"/>
              <a:t>15</a:t>
            </a:r>
          </a:p>
          <a:p>
            <a:pPr>
              <a:lnSpc>
                <a:spcPts val="3000"/>
              </a:lnSpc>
            </a:pPr>
            <a:endParaRPr lang="nb-NO" b="1" dirty="0"/>
          </a:p>
          <a:p>
            <a:pPr>
              <a:lnSpc>
                <a:spcPts val="3000"/>
              </a:lnSpc>
            </a:pPr>
            <a:r>
              <a:rPr lang="nb-NO" b="1" dirty="0"/>
              <a:t>5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100300" y="5641503"/>
            <a:ext cx="28236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/>
          <p:cNvSpPr txBox="1"/>
          <p:nvPr/>
        </p:nvSpPr>
        <p:spPr>
          <a:xfrm>
            <a:off x="872051" y="5691910"/>
            <a:ext cx="332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HVPG &lt; 10 mm Hg         HVPG &gt; 10 mm Hg</a:t>
            </a:r>
          </a:p>
        </p:txBody>
      </p:sp>
      <p:cxnSp>
        <p:nvCxnSpPr>
          <p:cNvPr id="38" name="Rett linje 37"/>
          <p:cNvCxnSpPr/>
          <p:nvPr/>
        </p:nvCxnSpPr>
        <p:spPr>
          <a:xfrm>
            <a:off x="817857" y="5229200"/>
            <a:ext cx="32500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>
            <a:off x="817857" y="4581128"/>
            <a:ext cx="32500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42"/>
          <p:cNvSpPr txBox="1"/>
          <p:nvPr/>
        </p:nvSpPr>
        <p:spPr>
          <a:xfrm>
            <a:off x="5313092" y="642553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i="1" dirty="0" err="1"/>
              <a:t>Colecchia</a:t>
            </a:r>
            <a:r>
              <a:rPr lang="nb-NO" sz="1400" i="1" dirty="0"/>
              <a:t>, </a:t>
            </a:r>
            <a:r>
              <a:rPr lang="nb-NO" sz="1400" i="1" dirty="0" err="1"/>
              <a:t>Gastroenterlogy</a:t>
            </a:r>
            <a:r>
              <a:rPr lang="nb-NO" sz="1400" i="1" dirty="0"/>
              <a:t>, 2012</a:t>
            </a:r>
          </a:p>
        </p:txBody>
      </p:sp>
      <p:pic>
        <p:nvPicPr>
          <p:cNvPr id="30" name="Bild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22" y="1730418"/>
            <a:ext cx="4299793" cy="4506894"/>
          </a:xfrm>
          <a:prstGeom prst="rect">
            <a:avLst/>
          </a:prstGeom>
        </p:spPr>
      </p:pic>
      <p:sp>
        <p:nvSpPr>
          <p:cNvPr id="34" name="TekstSylinder 33"/>
          <p:cNvSpPr txBox="1"/>
          <p:nvPr/>
        </p:nvSpPr>
        <p:spPr>
          <a:xfrm>
            <a:off x="4922313" y="1339542"/>
            <a:ext cx="3322095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Spleen </a:t>
            </a:r>
            <a:r>
              <a:rPr lang="nb-NO" dirty="0" err="1"/>
              <a:t>stiffness</a:t>
            </a:r>
            <a:r>
              <a:rPr lang="nb-NO" dirty="0"/>
              <a:t> (</a:t>
            </a:r>
            <a:r>
              <a:rPr lang="nb-NO" dirty="0" err="1"/>
              <a:t>kPa</a:t>
            </a:r>
            <a:r>
              <a:rPr lang="nb-NO" dirty="0"/>
              <a:t>)</a:t>
            </a:r>
          </a:p>
        </p:txBody>
      </p:sp>
      <p:sp>
        <p:nvSpPr>
          <p:cNvPr id="35" name="Rektangel 34"/>
          <p:cNvSpPr/>
          <p:nvPr/>
        </p:nvSpPr>
        <p:spPr>
          <a:xfrm>
            <a:off x="8532440" y="1730418"/>
            <a:ext cx="360040" cy="446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/>
          <p:cNvSpPr txBox="1"/>
          <p:nvPr/>
        </p:nvSpPr>
        <p:spPr>
          <a:xfrm>
            <a:off x="4080011" y="1704687"/>
            <a:ext cx="742057" cy="4388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1" name="TekstSylinder 40"/>
          <p:cNvSpPr txBox="1"/>
          <p:nvPr/>
        </p:nvSpPr>
        <p:spPr>
          <a:xfrm>
            <a:off x="4283968" y="1658410"/>
            <a:ext cx="497589" cy="457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nb-NO" b="1" dirty="0"/>
              <a:t>80</a:t>
            </a:r>
          </a:p>
          <a:p>
            <a:pPr>
              <a:lnSpc>
                <a:spcPts val="2700"/>
              </a:lnSpc>
            </a:pPr>
            <a:endParaRPr lang="nb-NO" b="1" dirty="0"/>
          </a:p>
          <a:p>
            <a:pPr>
              <a:lnSpc>
                <a:spcPts val="2700"/>
              </a:lnSpc>
            </a:pPr>
            <a:r>
              <a:rPr lang="nb-NO" b="1" dirty="0"/>
              <a:t>70</a:t>
            </a:r>
          </a:p>
          <a:p>
            <a:pPr>
              <a:lnSpc>
                <a:spcPts val="2700"/>
              </a:lnSpc>
            </a:pPr>
            <a:endParaRPr lang="nb-NO" b="1" dirty="0"/>
          </a:p>
          <a:p>
            <a:pPr>
              <a:lnSpc>
                <a:spcPts val="2700"/>
              </a:lnSpc>
            </a:pPr>
            <a:r>
              <a:rPr lang="nb-NO" b="1" dirty="0"/>
              <a:t>60</a:t>
            </a:r>
          </a:p>
          <a:p>
            <a:pPr>
              <a:lnSpc>
                <a:spcPts val="2700"/>
              </a:lnSpc>
            </a:pPr>
            <a:endParaRPr lang="nb-NO" b="1" dirty="0"/>
          </a:p>
          <a:p>
            <a:pPr>
              <a:lnSpc>
                <a:spcPts val="2700"/>
              </a:lnSpc>
            </a:pPr>
            <a:r>
              <a:rPr lang="nb-NO" b="1" dirty="0"/>
              <a:t>50</a:t>
            </a:r>
          </a:p>
          <a:p>
            <a:pPr>
              <a:lnSpc>
                <a:spcPts val="2700"/>
              </a:lnSpc>
            </a:pPr>
            <a:endParaRPr lang="nb-NO" b="1" dirty="0"/>
          </a:p>
          <a:p>
            <a:pPr>
              <a:lnSpc>
                <a:spcPts val="2700"/>
              </a:lnSpc>
            </a:pPr>
            <a:r>
              <a:rPr lang="nb-NO" b="1" dirty="0"/>
              <a:t>40</a:t>
            </a:r>
          </a:p>
          <a:p>
            <a:pPr>
              <a:lnSpc>
                <a:spcPts val="2700"/>
              </a:lnSpc>
            </a:pPr>
            <a:endParaRPr lang="nb-NO" b="1" dirty="0"/>
          </a:p>
          <a:p>
            <a:pPr>
              <a:lnSpc>
                <a:spcPts val="2700"/>
              </a:lnSpc>
            </a:pPr>
            <a:r>
              <a:rPr lang="nb-NO" b="1" dirty="0"/>
              <a:t>30</a:t>
            </a:r>
          </a:p>
          <a:p>
            <a:pPr>
              <a:lnSpc>
                <a:spcPts val="2700"/>
              </a:lnSpc>
            </a:pPr>
            <a:endParaRPr lang="nb-NO" b="1" dirty="0"/>
          </a:p>
          <a:p>
            <a:pPr>
              <a:lnSpc>
                <a:spcPts val="2700"/>
              </a:lnSpc>
            </a:pPr>
            <a:r>
              <a:rPr lang="nb-NO" b="1" dirty="0"/>
              <a:t>20</a:t>
            </a:r>
          </a:p>
        </p:txBody>
      </p:sp>
      <p:sp>
        <p:nvSpPr>
          <p:cNvPr id="42" name="Rektangel 41"/>
          <p:cNvSpPr/>
          <p:nvPr/>
        </p:nvSpPr>
        <p:spPr>
          <a:xfrm>
            <a:off x="5364088" y="5517232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/>
          <p:cNvSpPr txBox="1"/>
          <p:nvPr/>
        </p:nvSpPr>
        <p:spPr>
          <a:xfrm>
            <a:off x="5003226" y="5641503"/>
            <a:ext cx="332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HVPG &lt; 10 mm Hg         HVPG &gt; 10 mm Hg</a:t>
            </a:r>
          </a:p>
        </p:txBody>
      </p:sp>
      <p:cxnSp>
        <p:nvCxnSpPr>
          <p:cNvPr id="45" name="Rett linje 44"/>
          <p:cNvCxnSpPr/>
          <p:nvPr/>
        </p:nvCxnSpPr>
        <p:spPr>
          <a:xfrm>
            <a:off x="4922313" y="4581128"/>
            <a:ext cx="32500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>
            <a:off x="4932040" y="3717032"/>
            <a:ext cx="32500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4283968" y="1339542"/>
            <a:ext cx="4182931" cy="4893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8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Overvåking av HCC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67200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Forutsetninger for et overvåkingsprogram</a:t>
            </a:r>
          </a:p>
          <a:p>
            <a:r>
              <a:rPr lang="nb-NO" sz="2000" dirty="0"/>
              <a:t>Reliabel metode for deteksjon av tilstanden		</a:t>
            </a:r>
            <a:r>
              <a:rPr lang="nb-NO" sz="2000" b="1" dirty="0">
                <a:solidFill>
                  <a:srgbClr val="006600"/>
                </a:solidFill>
              </a:rPr>
              <a:t>Ultralyd +/- AFP</a:t>
            </a:r>
            <a:endParaRPr lang="nb-NO" sz="2000" dirty="0"/>
          </a:p>
          <a:p>
            <a:r>
              <a:rPr lang="nb-NO" sz="2000" dirty="0"/>
              <a:t>Tilgjengelig behandling av tilstanden 			</a:t>
            </a:r>
            <a:r>
              <a:rPr lang="nb-NO" sz="2000" b="1" dirty="0">
                <a:solidFill>
                  <a:srgbClr val="006600"/>
                </a:solidFill>
              </a:rPr>
              <a:t>Ja </a:t>
            </a:r>
            <a:endParaRPr lang="nb-NO" sz="2000" dirty="0"/>
          </a:p>
          <a:p>
            <a:r>
              <a:rPr lang="nb-NO" sz="2000" dirty="0"/>
              <a:t>Tilstrekkelig høy risiko hos pasient (&gt; 1,5%/år)		</a:t>
            </a:r>
            <a:r>
              <a:rPr lang="nb-NO" sz="2000" b="1" dirty="0">
                <a:solidFill>
                  <a:srgbClr val="006600"/>
                </a:solidFill>
              </a:rPr>
              <a:t>Ofte, men ikke alltid</a:t>
            </a:r>
          </a:p>
          <a:p>
            <a:r>
              <a:rPr lang="nb-NO" sz="2000" dirty="0"/>
              <a:t>Evidens for økt overlevelse i den </a:t>
            </a:r>
            <a:r>
              <a:rPr lang="nb-NO" sz="2000" dirty="0" err="1"/>
              <a:t>screende</a:t>
            </a:r>
            <a:r>
              <a:rPr lang="nb-NO" sz="2000" dirty="0"/>
              <a:t> populasjon	</a:t>
            </a:r>
            <a:r>
              <a:rPr lang="nb-NO" sz="2000" b="1" dirty="0">
                <a:solidFill>
                  <a:srgbClr val="FF0000"/>
                </a:solidFill>
              </a:rPr>
              <a:t>Ingen RCT</a:t>
            </a:r>
            <a:endParaRPr lang="nb-NO" sz="2000" b="1" dirty="0">
              <a:solidFill>
                <a:srgbClr val="006600"/>
              </a:solidFill>
            </a:endParaRP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r>
              <a:rPr lang="nb-NO" sz="2400" b="1" dirty="0"/>
              <a:t>Viktige faktorer hos den enkelte pasient</a:t>
            </a:r>
          </a:p>
          <a:p>
            <a:r>
              <a:rPr lang="nb-NO" sz="2000" dirty="0"/>
              <a:t>Hva er risikoen for HCC? </a:t>
            </a:r>
          </a:p>
          <a:p>
            <a:r>
              <a:rPr lang="nb-NO" sz="2000" dirty="0"/>
              <a:t>Kan pasienten nyttiggjøre seg eventuell behandling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087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Leverstivhet faller etter HCV-behandling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Lever stivhet faller etter virus </a:t>
            </a:r>
            <a:r>
              <a:rPr lang="nb-NO" sz="2400" dirty="0" err="1"/>
              <a:t>eradikasjon</a:t>
            </a:r>
            <a:endParaRPr lang="nb-NO" sz="2400" dirty="0"/>
          </a:p>
          <a:p>
            <a:pPr lvl="1"/>
            <a:r>
              <a:rPr lang="nb-NO" sz="2000" dirty="0"/>
              <a:t>1. fase: reduksjon av inflammasjon</a:t>
            </a:r>
          </a:p>
          <a:p>
            <a:pPr lvl="1"/>
            <a:r>
              <a:rPr lang="nb-NO" sz="2000" dirty="0"/>
              <a:t>2. fase: regress av </a:t>
            </a:r>
            <a:r>
              <a:rPr lang="nb-NO" sz="2000" dirty="0" err="1"/>
              <a:t>of</a:t>
            </a:r>
            <a:r>
              <a:rPr lang="nb-NO" sz="2000" dirty="0"/>
              <a:t> fibrose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sz="2400" dirty="0"/>
              <a:t>Men </a:t>
            </a:r>
            <a:r>
              <a:rPr lang="nb-NO" sz="2400" dirty="0" err="1"/>
              <a:t>elastografi</a:t>
            </a:r>
            <a:r>
              <a:rPr lang="nb-NO" sz="2400" dirty="0"/>
              <a:t> kan ikke brukes for å utelukke cirrhose etter SVR </a:t>
            </a:r>
            <a:r>
              <a:rPr lang="nb-NO" sz="2400" baseline="30000" dirty="0"/>
              <a:t>1</a:t>
            </a:r>
          </a:p>
          <a:p>
            <a:pPr lvl="1"/>
            <a:r>
              <a:rPr lang="nb-NO" sz="2000" dirty="0"/>
              <a:t>27% av pasienter med stivhet  &lt; 8 </a:t>
            </a:r>
            <a:r>
              <a:rPr lang="nb-NO" sz="2000" dirty="0" err="1"/>
              <a:t>kPa</a:t>
            </a:r>
            <a:r>
              <a:rPr lang="nb-NO" sz="2000" dirty="0"/>
              <a:t> hadde histologisk cirrhose</a:t>
            </a:r>
          </a:p>
        </p:txBody>
      </p:sp>
      <p:sp>
        <p:nvSpPr>
          <p:cNvPr id="7" name="Rektangel 6"/>
          <p:cNvSpPr/>
          <p:nvPr/>
        </p:nvSpPr>
        <p:spPr>
          <a:xfrm>
            <a:off x="1894736" y="5942111"/>
            <a:ext cx="6925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400" i="1" dirty="0" err="1"/>
              <a:t>Broquetas</a:t>
            </a:r>
            <a:r>
              <a:rPr lang="nb-NO" sz="1400" i="1" dirty="0"/>
              <a:t>, Liver International 2021</a:t>
            </a:r>
          </a:p>
        </p:txBody>
      </p:sp>
    </p:spTree>
    <p:extLst>
      <p:ext uri="{BB962C8B-B14F-4D97-AF65-F5344CB8AC3E}">
        <p14:creationId xmlns:p14="http://schemas.microsoft.com/office/powerpoint/2010/main" val="5815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Kvinne 60 år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/>
              <a:t>Bechet</a:t>
            </a:r>
            <a:r>
              <a:rPr lang="nb-NO" sz="2400" dirty="0"/>
              <a:t> sykdom</a:t>
            </a:r>
          </a:p>
          <a:p>
            <a:r>
              <a:rPr lang="nb-NO" sz="2400" dirty="0"/>
              <a:t>Perioder med opiatmisbruk (LAR)</a:t>
            </a:r>
          </a:p>
          <a:p>
            <a:endParaRPr lang="nb-NO" sz="2400" dirty="0"/>
          </a:p>
          <a:p>
            <a:r>
              <a:rPr lang="nb-NO" sz="2400" dirty="0"/>
              <a:t>Ferdigbehandlet for HCV i 2017 (baseline stivhet 30 </a:t>
            </a:r>
            <a:r>
              <a:rPr lang="nb-NO" sz="2400" dirty="0" err="1"/>
              <a:t>kPa</a:t>
            </a:r>
            <a:r>
              <a:rPr lang="nb-NO" sz="2400" dirty="0"/>
              <a:t>)</a:t>
            </a:r>
          </a:p>
          <a:p>
            <a:r>
              <a:rPr lang="nb-NO" sz="2400" dirty="0"/>
              <a:t>Slank, ikke alkohol, overvekt eller diabetes</a:t>
            </a:r>
          </a:p>
          <a:p>
            <a:endParaRPr lang="nb-NO" sz="2400" dirty="0"/>
          </a:p>
          <a:p>
            <a:r>
              <a:rPr lang="nb-NO" sz="2400" dirty="0"/>
              <a:t>Falt ut av kontroll</a:t>
            </a:r>
          </a:p>
          <a:p>
            <a:r>
              <a:rPr lang="nb-NO" sz="2400" dirty="0"/>
              <a:t>Gjenopptatt kontroll mai 2024, leverstivhet 6,7 </a:t>
            </a:r>
            <a:r>
              <a:rPr lang="nb-NO" sz="2400" dirty="0" err="1"/>
              <a:t>kPa</a:t>
            </a: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101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83025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Hvordan gjøre ultralyd når </a:t>
            </a:r>
          </a:p>
          <a:p>
            <a:pPr algn="ctr"/>
            <a:r>
              <a:rPr lang="nb-NO" sz="4000" b="0" dirty="0">
                <a:solidFill>
                  <a:schemeClr val="bg1"/>
                </a:solidFill>
              </a:rPr>
              <a:t>man å overvåker på HCC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Informer pasienten om at du driver HCC-overvåking</a:t>
            </a:r>
          </a:p>
          <a:p>
            <a:r>
              <a:rPr lang="nb-NO" sz="2400" dirty="0"/>
              <a:t>Optimaliser innsyn</a:t>
            </a:r>
          </a:p>
          <a:p>
            <a:r>
              <a:rPr lang="nb-NO" sz="2400" dirty="0"/>
              <a:t>Vurder alle segmenter systematisk</a:t>
            </a:r>
          </a:p>
          <a:p>
            <a:endParaRPr lang="nb-NO" sz="2400" dirty="0"/>
          </a:p>
          <a:p>
            <a:r>
              <a:rPr lang="nb-NO" sz="2400" dirty="0"/>
              <a:t>Dokumenter bilder /</a:t>
            </a:r>
            <a:r>
              <a:rPr lang="nb-NO" sz="2400" dirty="0" err="1"/>
              <a:t>cine</a:t>
            </a:r>
            <a:r>
              <a:rPr lang="nb-NO" sz="2400" dirty="0"/>
              <a:t> loops</a:t>
            </a:r>
          </a:p>
          <a:p>
            <a:endParaRPr lang="nb-NO" sz="2400" dirty="0"/>
          </a:p>
          <a:p>
            <a:r>
              <a:rPr lang="nb-NO" sz="2400" dirty="0"/>
              <a:t>Fordel med standardisert loops (som lagres)</a:t>
            </a:r>
          </a:p>
          <a:p>
            <a:pPr lvl="1"/>
            <a:r>
              <a:rPr lang="nb-NO" sz="2000" dirty="0"/>
              <a:t>Du kan være sikrere på at du undersøker alle segmenter</a:t>
            </a:r>
          </a:p>
          <a:p>
            <a:pPr lvl="1"/>
            <a:r>
              <a:rPr lang="nb-NO" sz="2000" dirty="0"/>
              <a:t>Du har et referansegrunnlag </a:t>
            </a:r>
            <a:r>
              <a:rPr lang="nb-NO" sz="2000" dirty="0" err="1"/>
              <a:t>ift</a:t>
            </a:r>
            <a:r>
              <a:rPr lang="nb-NO" sz="2000" dirty="0"/>
              <a:t> til senere funn</a:t>
            </a:r>
          </a:p>
          <a:p>
            <a:pPr lvl="1"/>
            <a:r>
              <a:rPr lang="nb-NO" sz="2000" dirty="0"/>
              <a:t>Du kommuniserer lettere med radiologisk avdeling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917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Kvinne 60 år</a:t>
            </a:r>
          </a:p>
        </p:txBody>
      </p:sp>
      <p:pic>
        <p:nvPicPr>
          <p:cNvPr id="1030" name="Picture 6" descr="The Radiology Assistant : Liver - Segmental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717647"/>
            <a:ext cx="3024150" cy="24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7" t="9288" r="8589" b="18725"/>
          <a:stretch/>
        </p:blipFill>
        <p:spPr>
          <a:xfrm>
            <a:off x="3113574" y="2718953"/>
            <a:ext cx="2754136" cy="240987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8000" r="10625" b="23751"/>
          <a:stretch/>
        </p:blipFill>
        <p:spPr>
          <a:xfrm>
            <a:off x="179512" y="2708920"/>
            <a:ext cx="2790690" cy="241859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3795053" y="1667187"/>
            <a:ext cx="1391177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/>
              <a:t>Sagitalt</a:t>
            </a:r>
            <a:r>
              <a:rPr lang="nb-NO" sz="2400" dirty="0"/>
              <a:t> snitt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87371" y="1645348"/>
            <a:ext cx="167380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Transversalt snitt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264096" y="1668005"/>
            <a:ext cx="25202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/>
              <a:t>Couinauds</a:t>
            </a:r>
            <a:r>
              <a:rPr lang="nb-NO" sz="2400" dirty="0"/>
              <a:t> segmentinndeling</a:t>
            </a:r>
          </a:p>
        </p:txBody>
      </p:sp>
    </p:spTree>
    <p:extLst>
      <p:ext uri="{BB962C8B-B14F-4D97-AF65-F5344CB8AC3E}">
        <p14:creationId xmlns:p14="http://schemas.microsoft.com/office/powerpoint/2010/main" val="28447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Agenda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23528" y="1628800"/>
            <a:ext cx="8928992" cy="4467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b-NO" sz="2400" dirty="0"/>
              <a:t>Betydningen av å påvise avansert leversykdom</a:t>
            </a:r>
          </a:p>
          <a:p>
            <a:pPr>
              <a:buFont typeface="+mj-lt"/>
              <a:buAutoNum type="arabicPeriod"/>
            </a:pPr>
            <a:endParaRPr lang="nb-NO" sz="2000" dirty="0"/>
          </a:p>
          <a:p>
            <a:pPr lvl="1">
              <a:buFont typeface="+mj-lt"/>
              <a:buAutoNum type="arabicPeriod"/>
            </a:pPr>
            <a:r>
              <a:rPr lang="nb-NO" sz="2000" dirty="0"/>
              <a:t>Identifisere  </a:t>
            </a:r>
            <a:r>
              <a:rPr lang="nb-NO" sz="2000" dirty="0" err="1"/>
              <a:t>compensated</a:t>
            </a:r>
            <a:r>
              <a:rPr lang="nb-NO" sz="2000" dirty="0"/>
              <a:t> Advanced </a:t>
            </a:r>
            <a:r>
              <a:rPr lang="nb-NO" sz="2000" dirty="0" err="1"/>
              <a:t>Chronic</a:t>
            </a:r>
            <a:r>
              <a:rPr lang="nb-NO" sz="2000" dirty="0"/>
              <a:t> Liver </a:t>
            </a:r>
            <a:r>
              <a:rPr lang="nb-NO" sz="2000" dirty="0" err="1"/>
              <a:t>Disease</a:t>
            </a:r>
            <a:r>
              <a:rPr lang="nb-NO" sz="2000" dirty="0"/>
              <a:t> (</a:t>
            </a:r>
            <a:r>
              <a:rPr lang="nb-NO" sz="2000" dirty="0" err="1"/>
              <a:t>cACLD</a:t>
            </a:r>
            <a:r>
              <a:rPr lang="nb-NO" sz="2000" dirty="0"/>
              <a:t>)</a:t>
            </a:r>
          </a:p>
          <a:p>
            <a:pPr lvl="1">
              <a:buFont typeface="+mj-lt"/>
              <a:buAutoNum type="arabicPeriod"/>
            </a:pPr>
            <a:r>
              <a:rPr lang="nb-NO" sz="2000" dirty="0"/>
              <a:t>Vurdere sannsynlighet for </a:t>
            </a:r>
            <a:r>
              <a:rPr lang="nb-NO" sz="2000" dirty="0" err="1"/>
              <a:t>Clinically</a:t>
            </a:r>
            <a:r>
              <a:rPr lang="nb-NO" sz="2000" dirty="0"/>
              <a:t> </a:t>
            </a:r>
            <a:r>
              <a:rPr lang="nb-NO" sz="2000" dirty="0" err="1"/>
              <a:t>Significant</a:t>
            </a:r>
            <a:r>
              <a:rPr lang="nb-NO" sz="2000" dirty="0"/>
              <a:t> Portal </a:t>
            </a:r>
            <a:r>
              <a:rPr lang="nb-NO" sz="2000" dirty="0" err="1"/>
              <a:t>Hypertension</a:t>
            </a:r>
            <a:r>
              <a:rPr lang="nb-NO" sz="2000" dirty="0"/>
              <a:t> (CSPH)</a:t>
            </a:r>
          </a:p>
          <a:p>
            <a:pPr lvl="1">
              <a:buFont typeface="+mj-lt"/>
              <a:buAutoNum type="arabicPeriod"/>
            </a:pPr>
            <a:r>
              <a:rPr lang="nb-NO" sz="2000" dirty="0"/>
              <a:t>Overvåking av </a:t>
            </a:r>
            <a:r>
              <a:rPr lang="nb-NO" sz="2000" dirty="0" err="1"/>
              <a:t>Hepatocellular</a:t>
            </a:r>
            <a:r>
              <a:rPr lang="nb-NO" sz="2000" dirty="0"/>
              <a:t> </a:t>
            </a:r>
            <a:r>
              <a:rPr lang="nb-NO" sz="2000" dirty="0" err="1"/>
              <a:t>Carcinoma</a:t>
            </a:r>
            <a:r>
              <a:rPr lang="nb-NO" sz="2000" dirty="0"/>
              <a:t> (HCC)</a:t>
            </a:r>
          </a:p>
          <a:p>
            <a:pPr>
              <a:buFont typeface="+mj-lt"/>
              <a:buAutoNum type="arabicPeriod"/>
            </a:pPr>
            <a:endParaRPr lang="nb-NO" sz="2400" dirty="0"/>
          </a:p>
          <a:p>
            <a:pPr>
              <a:buFont typeface="+mj-lt"/>
              <a:buAutoNum type="arabicPeriod"/>
            </a:pPr>
            <a:r>
              <a:rPr lang="nb-NO" sz="2400" dirty="0"/>
              <a:t>En slide om lege-pasient-forholdet i en ultralydsetting</a:t>
            </a:r>
          </a:p>
        </p:txBody>
      </p:sp>
    </p:spTree>
    <p:extLst>
      <p:ext uri="{BB962C8B-B14F-4D97-AF65-F5344CB8AC3E}">
        <p14:creationId xmlns:p14="http://schemas.microsoft.com/office/powerpoint/2010/main" val="21255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4" y="1458092"/>
            <a:ext cx="3600400" cy="305441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691680" y="693982"/>
            <a:ext cx="252028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/>
              <a:t>Før kontrast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21" y="1458092"/>
            <a:ext cx="3394387" cy="305441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436096" y="745684"/>
            <a:ext cx="252028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/>
              <a:t>Arteriell fase</a:t>
            </a:r>
          </a:p>
        </p:txBody>
      </p:sp>
      <p:cxnSp>
        <p:nvCxnSpPr>
          <p:cNvPr id="3" name="Rett pilkobling 2"/>
          <p:cNvCxnSpPr/>
          <p:nvPr/>
        </p:nvCxnSpPr>
        <p:spPr>
          <a:xfrm>
            <a:off x="1475656" y="2636912"/>
            <a:ext cx="28803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5313069" y="2492896"/>
            <a:ext cx="28803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4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55" y="1556792"/>
            <a:ext cx="3453667" cy="295232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507147" y="980728"/>
            <a:ext cx="2963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Venøs fase (1 min)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72" y="1556792"/>
            <a:ext cx="3439092" cy="295232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4644008" y="98072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Venøs fase (15 min)</a:t>
            </a:r>
          </a:p>
        </p:txBody>
      </p:sp>
      <p:cxnSp>
        <p:nvCxnSpPr>
          <p:cNvPr id="16" name="Rett pilkobling 15"/>
          <p:cNvCxnSpPr/>
          <p:nvPr/>
        </p:nvCxnSpPr>
        <p:spPr>
          <a:xfrm>
            <a:off x="1363132" y="2510899"/>
            <a:ext cx="28803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>
            <a:off x="5289919" y="2595374"/>
            <a:ext cx="28803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15355" y="4777437"/>
            <a:ext cx="3240360" cy="1080120"/>
          </a:xfrm>
        </p:spPr>
        <p:txBody>
          <a:bodyPr/>
          <a:lstStyle/>
          <a:p>
            <a:r>
              <a:rPr lang="nb-NO" sz="1800" dirty="0"/>
              <a:t>Fettholdig </a:t>
            </a:r>
            <a:r>
              <a:rPr lang="nb-NO" sz="1800" dirty="0" err="1"/>
              <a:t>angiomyolipom</a:t>
            </a:r>
            <a:r>
              <a:rPr lang="nb-NO" sz="1800" dirty="0"/>
              <a:t>?</a:t>
            </a:r>
          </a:p>
          <a:p>
            <a:r>
              <a:rPr lang="nb-NO" sz="1800" dirty="0"/>
              <a:t>Atypisk </a:t>
            </a:r>
            <a:r>
              <a:rPr lang="nb-NO" sz="1800" dirty="0" err="1"/>
              <a:t>hemangion</a:t>
            </a:r>
            <a:r>
              <a:rPr lang="nb-NO" sz="1800" dirty="0"/>
              <a:t>?</a:t>
            </a:r>
          </a:p>
          <a:p>
            <a:r>
              <a:rPr lang="nb-NO" sz="1800" dirty="0"/>
              <a:t>Fettholdig HCC?</a:t>
            </a:r>
          </a:p>
          <a:p>
            <a:r>
              <a:rPr lang="nb-NO" sz="1800" dirty="0"/>
              <a:t>Fettholdig adenom? </a:t>
            </a: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1"/>
          </p:nvPr>
        </p:nvSpPr>
        <p:spPr>
          <a:xfrm>
            <a:off x="4637948" y="4777437"/>
            <a:ext cx="3240360" cy="1080120"/>
          </a:xfrm>
        </p:spPr>
        <p:txBody>
          <a:bodyPr/>
          <a:lstStyle/>
          <a:p>
            <a:r>
              <a:rPr lang="nb-NO" sz="1800" dirty="0"/>
              <a:t>Reseksjon oktober 2024 </a:t>
            </a:r>
          </a:p>
          <a:p>
            <a:r>
              <a:rPr lang="nb-NO" sz="1800" dirty="0"/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3797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uild="p"/>
      <p:bldP spid="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Litt om lege-pasient forholdet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1A291-8475-4374-BC64-193BE596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42373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nb-NO" dirty="0"/>
              <a:t>Legens verden	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072455"/>
            <a:ext cx="4040188" cy="1932609"/>
          </a:xfrm>
        </p:spPr>
        <p:txBody>
          <a:bodyPr/>
          <a:lstStyle/>
          <a:p>
            <a:r>
              <a:rPr lang="nb-NO" sz="1800" dirty="0"/>
              <a:t>Mye generell kunnskap</a:t>
            </a:r>
          </a:p>
          <a:p>
            <a:r>
              <a:rPr lang="nb-NO" sz="1800" dirty="0"/>
              <a:t>Sitter på en stol</a:t>
            </a:r>
          </a:p>
          <a:p>
            <a:r>
              <a:rPr lang="nb-NO" sz="1800" dirty="0"/>
              <a:t>Beholder klærne (uniformen)</a:t>
            </a:r>
          </a:p>
          <a:p>
            <a:r>
              <a:rPr lang="nb-NO" sz="1800" dirty="0"/>
              <a:t>Daglig rutine</a:t>
            </a:r>
          </a:p>
          <a:p>
            <a:r>
              <a:rPr lang="nb-NO" sz="1800" dirty="0"/>
              <a:t>Legen bekymret for sin timeplan 		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7F14B35-A0EC-B3A7-30E2-4900D310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42373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nb-NO" dirty="0"/>
              <a:t>Pasienten verden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80B00F2-4A93-2069-FB6B-41F274114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072455"/>
            <a:ext cx="4041775" cy="1788593"/>
          </a:xfrm>
        </p:spPr>
        <p:txBody>
          <a:bodyPr/>
          <a:lstStyle/>
          <a:p>
            <a:r>
              <a:rPr lang="nb-NO" sz="1800" dirty="0"/>
              <a:t>Mest kunnskap om seg selv</a:t>
            </a:r>
          </a:p>
          <a:p>
            <a:r>
              <a:rPr lang="nb-NO" sz="1800" dirty="0"/>
              <a:t>Må legge seg ned</a:t>
            </a:r>
          </a:p>
          <a:p>
            <a:r>
              <a:rPr lang="nb-NO" sz="1800" dirty="0"/>
              <a:t>Må blottlegge noe av kroppen</a:t>
            </a:r>
          </a:p>
          <a:p>
            <a:r>
              <a:rPr lang="nb-NO" sz="1800" dirty="0"/>
              <a:t>Ventet lenge på dette</a:t>
            </a:r>
          </a:p>
          <a:p>
            <a:r>
              <a:rPr lang="nb-NO" sz="1800" dirty="0"/>
              <a:t>Pasienten bekymret for sin helse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FEBF2EA9-F212-6EE8-ED83-9F7A332C514E}"/>
              </a:ext>
            </a:extLst>
          </p:cNvPr>
          <p:cNvSpPr txBox="1">
            <a:spLocks/>
          </p:cNvSpPr>
          <p:nvPr/>
        </p:nvSpPr>
        <p:spPr bwMode="auto">
          <a:xfrm>
            <a:off x="457200" y="4055182"/>
            <a:ext cx="8795320" cy="19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800" kern="0" dirty="0" err="1">
                <a:solidFill>
                  <a:schemeClr val="bg1"/>
                </a:solidFill>
              </a:rPr>
              <a:t>Assymetrisk</a:t>
            </a:r>
            <a:r>
              <a:rPr lang="nb-NO" sz="1800" kern="0" dirty="0">
                <a:solidFill>
                  <a:schemeClr val="bg1"/>
                </a:solidFill>
              </a:rPr>
              <a:t> forhold  og ulike perspektiv</a:t>
            </a:r>
          </a:p>
          <a:p>
            <a:r>
              <a:rPr lang="nb-NO" sz="1800" kern="0" dirty="0">
                <a:solidFill>
                  <a:schemeClr val="bg1"/>
                </a:solidFill>
              </a:rPr>
              <a:t>Men likevel mulighet for god kommunikasjon</a:t>
            </a:r>
          </a:p>
          <a:p>
            <a:endParaRPr lang="nb-NO" sz="1800" kern="0" dirty="0">
              <a:solidFill>
                <a:schemeClr val="bg1"/>
              </a:solidFill>
            </a:endParaRPr>
          </a:p>
          <a:p>
            <a:r>
              <a:rPr lang="nb-NO" sz="1800" kern="0" dirty="0">
                <a:solidFill>
                  <a:schemeClr val="bg1"/>
                </a:solidFill>
              </a:rPr>
              <a:t>Anamnesen kan utdypes, og pasienten får tid til å reflektere</a:t>
            </a:r>
          </a:p>
          <a:p>
            <a:endParaRPr lang="nb-NO" sz="1800" kern="0" dirty="0">
              <a:solidFill>
                <a:schemeClr val="bg1"/>
              </a:solidFill>
            </a:endParaRPr>
          </a:p>
          <a:p>
            <a:r>
              <a:rPr lang="nb-NO" sz="1800" kern="0" dirty="0">
                <a:solidFill>
                  <a:schemeClr val="bg1"/>
                </a:solidFill>
              </a:rPr>
              <a:t>Pasienten får direkte informasjon om «leverhelsen» </a:t>
            </a:r>
            <a:r>
              <a:rPr lang="nb-NO" sz="18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b-NO" sz="1800" kern="0" dirty="0">
                <a:solidFill>
                  <a:schemeClr val="bg1"/>
                </a:solidFill>
              </a:rPr>
              <a:t> livsstilsendringer</a:t>
            </a:r>
            <a:endParaRPr lang="nb-NO" sz="1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2008" y="-171450"/>
            <a:ext cx="9324528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/>
            <a:r>
              <a:rPr lang="nb-NO" sz="4000" b="0" dirty="0">
                <a:solidFill>
                  <a:schemeClr val="bg1"/>
                </a:solidFill>
              </a:rPr>
              <a:t>Litt om lege-pasient forholdet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1A291-8475-4374-BC64-193BE596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42373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nb-NO" dirty="0"/>
              <a:t>Legens verden	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072455"/>
            <a:ext cx="4040188" cy="1932609"/>
          </a:xfrm>
        </p:spPr>
        <p:txBody>
          <a:bodyPr/>
          <a:lstStyle/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Mye generell kunnskap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Sitter på en stol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Beholder klærne (uniformen)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Daglig rutine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Legen bekymret for sin timeplan 		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7F14B35-A0EC-B3A7-30E2-4900D310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42373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nb-NO" dirty="0"/>
              <a:t>Pasienten verden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80B00F2-4A93-2069-FB6B-41F274114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072455"/>
            <a:ext cx="4041775" cy="1788593"/>
          </a:xfrm>
        </p:spPr>
        <p:txBody>
          <a:bodyPr/>
          <a:lstStyle/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Mest kunnskap om seg selv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Må legge seg ned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Må blottlegge noe av kroppen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Ventet lenge på dette</a:t>
            </a:r>
          </a:p>
          <a:p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Pasienten bekymret for sin helse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FEBF2EA9-F212-6EE8-ED83-9F7A332C514E}"/>
              </a:ext>
            </a:extLst>
          </p:cNvPr>
          <p:cNvSpPr txBox="1">
            <a:spLocks/>
          </p:cNvSpPr>
          <p:nvPr/>
        </p:nvSpPr>
        <p:spPr bwMode="auto">
          <a:xfrm>
            <a:off x="457200" y="4055182"/>
            <a:ext cx="8795320" cy="19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800" kern="0" dirty="0" err="1"/>
              <a:t>Assymetrisk</a:t>
            </a:r>
            <a:r>
              <a:rPr lang="nb-NO" sz="1800" kern="0" dirty="0"/>
              <a:t> forhold  og ulike perspektiv</a:t>
            </a:r>
          </a:p>
          <a:p>
            <a:r>
              <a:rPr lang="nb-NO" sz="1800" kern="0" dirty="0"/>
              <a:t>Men likevel mulighet for god kommunikasjon</a:t>
            </a:r>
          </a:p>
          <a:p>
            <a:endParaRPr lang="nb-NO" sz="1800" kern="0" dirty="0"/>
          </a:p>
          <a:p>
            <a:r>
              <a:rPr lang="nb-NO" sz="1800" kern="0" dirty="0"/>
              <a:t>Anamnesen kan utdypes, og pasienten får tid til å reflektere</a:t>
            </a:r>
          </a:p>
          <a:p>
            <a:endParaRPr lang="nb-NO" sz="1800" kern="0" dirty="0"/>
          </a:p>
          <a:p>
            <a:r>
              <a:rPr lang="nb-NO" sz="1800" kern="0" dirty="0"/>
              <a:t>Pasienten får direkte informasjon om «leverhelsen» </a:t>
            </a:r>
            <a:r>
              <a:rPr lang="nb-NO" sz="1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b-NO" sz="1800" kern="0" dirty="0"/>
              <a:t> livsstilsendringer</a:t>
            </a:r>
            <a:endParaRPr lang="nb-NO" sz="1400" kern="0" dirty="0"/>
          </a:p>
        </p:txBody>
      </p:sp>
    </p:spTree>
    <p:extLst>
      <p:ext uri="{BB962C8B-B14F-4D97-AF65-F5344CB8AC3E}">
        <p14:creationId xmlns:p14="http://schemas.microsoft.com/office/powerpoint/2010/main" val="31012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Oppsummering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23528" y="2045431"/>
            <a:ext cx="8928992" cy="4467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b-NO" sz="2400" dirty="0"/>
              <a:t>Summen av mange små, og til dels subtile ultralydtegn kan bidra til å </a:t>
            </a:r>
            <a:r>
              <a:rPr lang="nb-NO" sz="2400" dirty="0" err="1"/>
              <a:t>identifsere</a:t>
            </a:r>
            <a:r>
              <a:rPr lang="nb-NO" sz="2400" dirty="0"/>
              <a:t> </a:t>
            </a:r>
            <a:r>
              <a:rPr lang="nb-NO" sz="2400" dirty="0" err="1"/>
              <a:t>cACLD</a:t>
            </a:r>
            <a:r>
              <a:rPr lang="nb-NO" sz="2400" dirty="0"/>
              <a:t> og CSPH</a:t>
            </a:r>
          </a:p>
          <a:p>
            <a:pPr>
              <a:buFont typeface="+mj-lt"/>
              <a:buAutoNum type="arabicPeriod"/>
            </a:pPr>
            <a:endParaRPr lang="nb-NO" sz="2400" dirty="0"/>
          </a:p>
          <a:p>
            <a:pPr>
              <a:buFont typeface="+mj-lt"/>
              <a:buAutoNum type="arabicPeriod"/>
            </a:pPr>
            <a:r>
              <a:rPr lang="nb-NO" sz="2400" dirty="0"/>
              <a:t>HCC-overvåking med ultralyd er nyttig, men lurt å standardisere</a:t>
            </a:r>
          </a:p>
          <a:p>
            <a:pPr>
              <a:buFont typeface="+mj-lt"/>
              <a:buAutoNum type="arabicPeriod"/>
            </a:pPr>
            <a:endParaRPr lang="nb-NO" sz="2400" dirty="0"/>
          </a:p>
          <a:p>
            <a:pPr>
              <a:buFont typeface="+mj-lt"/>
              <a:buAutoNum type="arabicPeriod"/>
            </a:pPr>
            <a:r>
              <a:rPr lang="nb-NO" sz="2400" dirty="0"/>
              <a:t>Ultralydundersøkelsen kan være et godt utgangspunkt for et interessant og fruktbart lege-pasient-forhold</a:t>
            </a:r>
          </a:p>
          <a:p>
            <a:pPr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544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59632" y="476672"/>
            <a:ext cx="6678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Faglig veileder for utredning og oppfølging av leverfibrose</a:t>
            </a:r>
            <a:endParaRPr lang="nb-NO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b-NO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hos voksne</a:t>
            </a:r>
            <a:endParaRPr lang="nb-NO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b-NO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b-NO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ved alkoholrelatert eller metabolsk-assosiert leversykdom og i risikogrupper for disse sykdommene</a:t>
            </a:r>
            <a:endParaRPr lang="nb-NO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627784" y="2996952"/>
            <a:ext cx="39421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Norsk gastroenterologisk forening,</a:t>
            </a:r>
          </a:p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Norsk endokrinologisk forening,</a:t>
            </a:r>
          </a:p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Norsk forening for medisinsk biokjemi,</a:t>
            </a:r>
          </a:p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Norsk radiologisk forening,</a:t>
            </a:r>
          </a:p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Norsk forening for allmennmedisin,</a:t>
            </a:r>
          </a:p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Norsk forening for rus- og avhengighetsmedisin</a:t>
            </a:r>
          </a:p>
          <a:p>
            <a:pPr algn="ctr">
              <a:spcAft>
                <a:spcPts val="0"/>
              </a:spcAft>
            </a:pPr>
            <a:r>
              <a:rPr lang="nb-NO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Den norske legeforening</a:t>
            </a:r>
          </a:p>
        </p:txBody>
      </p:sp>
    </p:spTree>
    <p:extLst>
      <p:ext uri="{BB962C8B-B14F-4D97-AF65-F5344CB8AC3E}">
        <p14:creationId xmlns:p14="http://schemas.microsoft.com/office/powerpoint/2010/main" val="48891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4104456"/>
          </a:xfrm>
        </p:spPr>
        <p:txBody>
          <a:bodyPr/>
          <a:lstStyle/>
          <a:p>
            <a:r>
              <a:rPr lang="nb-NO" sz="2000" dirty="0" err="1"/>
              <a:t>cACLD</a:t>
            </a:r>
            <a:r>
              <a:rPr lang="nb-NO" sz="2000" dirty="0"/>
              <a:t> inkluderer brodannende fibrose and cirrhose</a:t>
            </a:r>
          </a:p>
          <a:p>
            <a:endParaRPr lang="nb-NO" sz="2000" dirty="0"/>
          </a:p>
          <a:p>
            <a:r>
              <a:rPr lang="nb-NO" sz="2000" dirty="0"/>
              <a:t>Ofte underdiagnostisert</a:t>
            </a:r>
          </a:p>
          <a:p>
            <a:endParaRPr lang="nb-NO" sz="2000" dirty="0"/>
          </a:p>
          <a:p>
            <a:r>
              <a:rPr lang="nb-NO" sz="2000" dirty="0"/>
              <a:t>Identifisering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cACLD</a:t>
            </a:r>
            <a:r>
              <a:rPr lang="nb-NO" sz="2000" dirty="0"/>
              <a:t>  er viktig for å forebygge og reversere sykdommer  som leder til økende fibrose 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23850" y="-171450"/>
            <a:ext cx="9648825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 eaLnBrk="1" hangingPunct="1">
              <a:defRPr/>
            </a:pPr>
            <a:r>
              <a:rPr lang="nb-NO" dirty="0" err="1">
                <a:solidFill>
                  <a:schemeClr val="bg1"/>
                </a:solidFill>
              </a:rPr>
              <a:t>compensated</a:t>
            </a:r>
            <a:r>
              <a:rPr lang="nb-NO" dirty="0">
                <a:solidFill>
                  <a:schemeClr val="bg1"/>
                </a:solidFill>
              </a:rPr>
              <a:t> Advanced </a:t>
            </a:r>
            <a:r>
              <a:rPr lang="nb-NO" dirty="0" err="1">
                <a:solidFill>
                  <a:schemeClr val="bg1"/>
                </a:solidFill>
              </a:rPr>
              <a:t>Chronic</a:t>
            </a:r>
            <a:r>
              <a:rPr lang="nb-NO" dirty="0">
                <a:solidFill>
                  <a:schemeClr val="bg1"/>
                </a:solidFill>
              </a:rPr>
              <a:t> Liver </a:t>
            </a:r>
            <a:r>
              <a:rPr lang="nb-NO" dirty="0" err="1">
                <a:solidFill>
                  <a:schemeClr val="bg1"/>
                </a:solidFill>
              </a:rPr>
              <a:t>Disease</a:t>
            </a:r>
            <a:r>
              <a:rPr lang="nb-NO" dirty="0">
                <a:solidFill>
                  <a:schemeClr val="bg1"/>
                </a:solidFill>
              </a:rPr>
              <a:t> (</a:t>
            </a:r>
            <a:r>
              <a:rPr lang="nb-NO" dirty="0" err="1">
                <a:solidFill>
                  <a:schemeClr val="bg1"/>
                </a:solidFill>
              </a:rPr>
              <a:t>cACLD</a:t>
            </a:r>
            <a:r>
              <a:rPr lang="nb-NO" dirty="0">
                <a:solidFill>
                  <a:schemeClr val="bg1"/>
                </a:solidFill>
              </a:rPr>
              <a:t>)</a:t>
            </a:r>
            <a:endParaRPr lang="nb-NO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8505327-AC61-47A5-A042-813794C29F8C}"/>
              </a:ext>
            </a:extLst>
          </p:cNvPr>
          <p:cNvSpPr/>
          <p:nvPr/>
        </p:nvSpPr>
        <p:spPr>
          <a:xfrm>
            <a:off x="683568" y="5013176"/>
            <a:ext cx="4968552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65120E9-7221-4EF7-B499-CF0D17AEE859}"/>
              </a:ext>
            </a:extLst>
          </p:cNvPr>
          <p:cNvSpPr/>
          <p:nvPr/>
        </p:nvSpPr>
        <p:spPr>
          <a:xfrm>
            <a:off x="6804248" y="5013176"/>
            <a:ext cx="1093950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C4CFD6-2E6E-4E36-8EDA-834754899AC0}"/>
              </a:ext>
            </a:extLst>
          </p:cNvPr>
          <p:cNvSpPr/>
          <p:nvPr/>
        </p:nvSpPr>
        <p:spPr>
          <a:xfrm>
            <a:off x="5652120" y="5013176"/>
            <a:ext cx="1152128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FFFF"/>
              </a:solidFill>
            </a:endParaRP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9995654-0B34-497C-AB6D-1C0911B7A267}"/>
              </a:ext>
            </a:extLst>
          </p:cNvPr>
          <p:cNvCxnSpPr>
            <a:cxnSpLocks/>
          </p:cNvCxnSpPr>
          <p:nvPr/>
        </p:nvCxnSpPr>
        <p:spPr>
          <a:xfrm flipV="1">
            <a:off x="683568" y="5725124"/>
            <a:ext cx="7214630" cy="81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8E5EE96-D998-45A7-96B5-7E4737A0BE02}"/>
              </a:ext>
            </a:extLst>
          </p:cNvPr>
          <p:cNvSpPr txBox="1"/>
          <p:nvPr/>
        </p:nvSpPr>
        <p:spPr>
          <a:xfrm>
            <a:off x="2388292" y="5724148"/>
            <a:ext cx="30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Økende tap av lever reserve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182F0A-067A-412C-8F54-17B4F38EE21F}"/>
              </a:ext>
            </a:extLst>
          </p:cNvPr>
          <p:cNvSpPr txBox="1"/>
          <p:nvPr/>
        </p:nvSpPr>
        <p:spPr>
          <a:xfrm>
            <a:off x="323528" y="4119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/>
              <a:t>Frisk lever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1FD7B7F-182A-4CC4-9D24-455B0E728E64}"/>
              </a:ext>
            </a:extLst>
          </p:cNvPr>
          <p:cNvCxnSpPr/>
          <p:nvPr/>
        </p:nvCxnSpPr>
        <p:spPr>
          <a:xfrm>
            <a:off x="971600" y="4613332"/>
            <a:ext cx="0" cy="272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0B95024-6744-4240-B745-97873B13847C}"/>
              </a:ext>
            </a:extLst>
          </p:cNvPr>
          <p:cNvSpPr txBox="1"/>
          <p:nvPr/>
        </p:nvSpPr>
        <p:spPr>
          <a:xfrm>
            <a:off x="2699792" y="4119608"/>
            <a:ext cx="1008112" cy="3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b="1" dirty="0" err="1">
                <a:solidFill>
                  <a:srgbClr val="FF0000"/>
                </a:solidFill>
              </a:rPr>
              <a:t>cACLD</a:t>
            </a:r>
            <a:endParaRPr lang="nb-NO" sz="1800" b="1" dirty="0">
              <a:solidFill>
                <a:srgbClr val="FF0000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F7407D-DC8B-449D-BEA6-3EC3AB26E14D}"/>
              </a:ext>
            </a:extLst>
          </p:cNvPr>
          <p:cNvSpPr txBox="1"/>
          <p:nvPr/>
        </p:nvSpPr>
        <p:spPr>
          <a:xfrm>
            <a:off x="6163091" y="41196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/>
              <a:t>Dekompensert</a:t>
            </a:r>
            <a:r>
              <a:rPr lang="nb-NO" sz="1800" dirty="0"/>
              <a:t> cirrhose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FC1207-9DC1-4DC7-91F7-6DF1BC2E02DB}"/>
              </a:ext>
            </a:extLst>
          </p:cNvPr>
          <p:cNvSpPr/>
          <p:nvPr/>
        </p:nvSpPr>
        <p:spPr>
          <a:xfrm>
            <a:off x="5724128" y="5020738"/>
            <a:ext cx="1093950" cy="504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F1FD7B7F-182A-4CC4-9D24-455B0E728E64}"/>
              </a:ext>
            </a:extLst>
          </p:cNvPr>
          <p:cNvCxnSpPr/>
          <p:nvPr/>
        </p:nvCxnSpPr>
        <p:spPr>
          <a:xfrm>
            <a:off x="7164288" y="4590254"/>
            <a:ext cx="0" cy="272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F1FD7B7F-182A-4CC4-9D24-455B0E728E64}"/>
              </a:ext>
            </a:extLst>
          </p:cNvPr>
          <p:cNvCxnSpPr/>
          <p:nvPr/>
        </p:nvCxnSpPr>
        <p:spPr>
          <a:xfrm>
            <a:off x="3275856" y="4581128"/>
            <a:ext cx="0" cy="272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0B95024-6744-4240-B745-97873B13847C}"/>
              </a:ext>
            </a:extLst>
          </p:cNvPr>
          <p:cNvSpPr txBox="1"/>
          <p:nvPr/>
        </p:nvSpPr>
        <p:spPr>
          <a:xfrm>
            <a:off x="4355976" y="4135408"/>
            <a:ext cx="1008112" cy="3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b="1" dirty="0">
                <a:solidFill>
                  <a:srgbClr val="FF0000"/>
                </a:solidFill>
              </a:rPr>
              <a:t>CSPH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F1FD7B7F-182A-4CC4-9D24-455B0E728E64}"/>
              </a:ext>
            </a:extLst>
          </p:cNvPr>
          <p:cNvCxnSpPr/>
          <p:nvPr/>
        </p:nvCxnSpPr>
        <p:spPr>
          <a:xfrm>
            <a:off x="4932040" y="4596928"/>
            <a:ext cx="0" cy="272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255795"/>
            <a:ext cx="7920880" cy="468052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Morfologiske tegn:</a:t>
            </a:r>
          </a:p>
          <a:p>
            <a:endParaRPr lang="nb-NO" sz="2000" dirty="0"/>
          </a:p>
          <a:p>
            <a:r>
              <a:rPr lang="nb-NO" sz="2000" dirty="0" err="1"/>
              <a:t>Uregelemssig</a:t>
            </a:r>
            <a:r>
              <a:rPr lang="nb-NO" sz="2000" dirty="0"/>
              <a:t> overflate</a:t>
            </a:r>
          </a:p>
          <a:p>
            <a:pPr marL="0" indent="0">
              <a:buNone/>
            </a:pPr>
            <a:r>
              <a:rPr lang="nb-NO" sz="2000" dirty="0"/>
              <a:t>     (</a:t>
            </a:r>
            <a:r>
              <a:rPr lang="nb-NO" sz="2000" dirty="0" err="1"/>
              <a:t>use</a:t>
            </a:r>
            <a:r>
              <a:rPr lang="nb-NO" sz="2000" dirty="0"/>
              <a:t> 9-12 </a:t>
            </a:r>
            <a:r>
              <a:rPr lang="nb-NO" sz="2000" dirty="0" err="1"/>
              <a:t>Mhz</a:t>
            </a:r>
            <a:r>
              <a:rPr lang="nb-NO" sz="2000" dirty="0"/>
              <a:t>)</a:t>
            </a:r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Hypertrofi av </a:t>
            </a:r>
            <a:r>
              <a:rPr lang="nb-NO" sz="2000" dirty="0" err="1"/>
              <a:t>lobus</a:t>
            </a:r>
            <a:r>
              <a:rPr lang="nb-NO" sz="2000" dirty="0"/>
              <a:t> </a:t>
            </a:r>
            <a:r>
              <a:rPr lang="nb-NO" sz="2000" dirty="0" err="1"/>
              <a:t>caudatus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Hypertrofi av venstre leverlapp</a:t>
            </a:r>
          </a:p>
          <a:p>
            <a:r>
              <a:rPr lang="nb-NO" sz="2000" dirty="0"/>
              <a:t>Atrofi av høyre leverlapp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24544" y="-171400"/>
            <a:ext cx="9648825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 eaLnBrk="1" hangingPunct="1">
              <a:defRPr/>
            </a:pP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Ultrasonografiske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tegn på </a:t>
            </a: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cACLD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eller CSPH</a:t>
            </a:r>
            <a:endParaRPr lang="nb-NO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de 3" descr="Image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82" y="2156405"/>
            <a:ext cx="2328259" cy="174619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7355862" y="2312352"/>
            <a:ext cx="14401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>
            <a:off x="7643894" y="2312352"/>
            <a:ext cx="156017" cy="51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LD-Cir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r="10674" b="26663"/>
          <a:stretch>
            <a:fillRect/>
          </a:stretch>
        </p:blipFill>
        <p:spPr bwMode="auto">
          <a:xfrm>
            <a:off x="4026224" y="2156405"/>
            <a:ext cx="2489992" cy="17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Nd9GcQ05_WYx9xOrhwZdEFxi6TjyWUwc-vLq69zox1lZ7nlFnz74akH3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5048" r="3786" b="6877"/>
          <a:stretch>
            <a:fillRect/>
          </a:stretch>
        </p:blipFill>
        <p:spPr bwMode="auto">
          <a:xfrm>
            <a:off x="6654437" y="4284703"/>
            <a:ext cx="2315447" cy="17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5" descr="Liver_Cut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1"/>
          <a:stretch>
            <a:fillRect/>
          </a:stretch>
        </p:blipFill>
        <p:spPr bwMode="auto">
          <a:xfrm>
            <a:off x="4025498" y="4284703"/>
            <a:ext cx="2463557" cy="17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980728"/>
            <a:ext cx="4104456" cy="4955587"/>
          </a:xfrm>
        </p:spPr>
        <p:txBody>
          <a:bodyPr/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Vaskulære tegn</a:t>
            </a:r>
          </a:p>
          <a:p>
            <a:r>
              <a:rPr lang="nb-NO" sz="2000" dirty="0"/>
              <a:t>Dilatert </a:t>
            </a:r>
            <a:r>
              <a:rPr lang="nb-NO" sz="2000" dirty="0" err="1"/>
              <a:t>portvene</a:t>
            </a:r>
            <a:r>
              <a:rPr lang="nb-NO" sz="2000" dirty="0"/>
              <a:t> (&gt; 13 mm)</a:t>
            </a:r>
          </a:p>
          <a:p>
            <a:r>
              <a:rPr lang="nb-NO" sz="2000" dirty="0"/>
              <a:t>Redusert hastighet i </a:t>
            </a:r>
            <a:r>
              <a:rPr lang="nb-NO" sz="2000" dirty="0" err="1"/>
              <a:t>portvenen</a:t>
            </a:r>
            <a:r>
              <a:rPr lang="nb-NO" sz="2000" dirty="0"/>
              <a:t>   (&lt; 13 cm/sec)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Tap av </a:t>
            </a:r>
            <a:r>
              <a:rPr lang="nb-NO" sz="2000" dirty="0" err="1"/>
              <a:t>flow</a:t>
            </a:r>
            <a:r>
              <a:rPr lang="nb-NO" sz="2000" dirty="0"/>
              <a:t>-variasjon i levervener</a:t>
            </a:r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r>
              <a:rPr lang="nb-NO" sz="2000" b="1" dirty="0" err="1"/>
              <a:t>Ekkogenistet</a:t>
            </a:r>
            <a:r>
              <a:rPr lang="nb-NO" sz="2000" b="1" dirty="0"/>
              <a:t> :</a:t>
            </a:r>
          </a:p>
          <a:p>
            <a:r>
              <a:rPr lang="nb-NO" sz="2000" dirty="0"/>
              <a:t>Heterogent og grovt ekkomønster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6A35088-39D1-8E45-BD0E-1BAEC6C9B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0513" t="16410" r="23077" b="13846"/>
          <a:stretch/>
        </p:blipFill>
        <p:spPr>
          <a:xfrm>
            <a:off x="4283968" y="1762832"/>
            <a:ext cx="2249401" cy="1738176"/>
          </a:xfrm>
          <a:prstGeom prst="rect">
            <a:avLst/>
          </a:prstGeom>
        </p:spPr>
      </p:pic>
      <p:pic>
        <p:nvPicPr>
          <p:cNvPr id="14" name="Picture 5" descr="Image04">
            <a:extLst>
              <a:ext uri="{FF2B5EF4-FFF2-40B4-BE49-F238E27FC236}">
                <a16:creationId xmlns:a16="http://schemas.microsoft.com/office/drawing/2014/main" id="{08198E6F-C3DB-9347-990E-CD4E5681E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7" b="9464"/>
          <a:stretch/>
        </p:blipFill>
        <p:spPr bwMode="auto">
          <a:xfrm>
            <a:off x="6732240" y="1762832"/>
            <a:ext cx="2102445" cy="17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165" y="3717032"/>
            <a:ext cx="2937520" cy="18818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1A951A-E07B-72E6-4A8B-0E2512E62018}"/>
              </a:ext>
            </a:extLst>
          </p:cNvPr>
          <p:cNvSpPr txBox="1">
            <a:spLocks/>
          </p:cNvSpPr>
          <p:nvPr/>
        </p:nvSpPr>
        <p:spPr bwMode="auto">
          <a:xfrm>
            <a:off x="-324544" y="-171450"/>
            <a:ext cx="9648825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 eaLnBrk="1" hangingPunct="1">
              <a:defRPr/>
            </a:pP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Ultrasonografiske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tegn på </a:t>
            </a: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cACLD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eller CSPH</a:t>
            </a:r>
            <a:endParaRPr lang="nb-NO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980728"/>
            <a:ext cx="4104456" cy="4955587"/>
          </a:xfrm>
        </p:spPr>
        <p:txBody>
          <a:bodyPr/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Andre tegn på portal hypertensjon</a:t>
            </a:r>
          </a:p>
          <a:p>
            <a:endParaRPr lang="nb-NO" sz="2000" dirty="0"/>
          </a:p>
          <a:p>
            <a:r>
              <a:rPr lang="nb-NO" sz="2000" dirty="0"/>
              <a:t>Splenomegali</a:t>
            </a:r>
          </a:p>
          <a:p>
            <a:r>
              <a:rPr lang="nb-NO" sz="2000" dirty="0" err="1"/>
              <a:t>Dilataasjon</a:t>
            </a:r>
            <a:r>
              <a:rPr lang="nb-NO" sz="2000" dirty="0"/>
              <a:t> av miltvener</a:t>
            </a:r>
          </a:p>
          <a:p>
            <a:r>
              <a:rPr lang="nb-NO" sz="2000" dirty="0" err="1"/>
              <a:t>Splenorenal</a:t>
            </a:r>
            <a:r>
              <a:rPr lang="nb-NO" sz="2000" dirty="0"/>
              <a:t> shunts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8048F-16BC-BCF2-264C-C6D3A00BA689}"/>
              </a:ext>
            </a:extLst>
          </p:cNvPr>
          <p:cNvSpPr txBox="1">
            <a:spLocks/>
          </p:cNvSpPr>
          <p:nvPr/>
        </p:nvSpPr>
        <p:spPr bwMode="auto">
          <a:xfrm>
            <a:off x="-324544" y="-171450"/>
            <a:ext cx="9648825" cy="1385888"/>
          </a:xfrm>
          <a:prstGeom prst="rect">
            <a:avLst/>
          </a:prstGeom>
          <a:solidFill>
            <a:srgbClr val="000099"/>
          </a:solidFill>
          <a:ln w="28575">
            <a:solidFill>
              <a:srgbClr val="FF6600"/>
            </a:solidFill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-12" charset="0"/>
                <a:ea typeface="ＭＳ Ｐゴシック" pitchFamily="-12" charset="-128"/>
              </a:defRPr>
            </a:lvl9pPr>
          </a:lstStyle>
          <a:p>
            <a:pPr algn="ctr" eaLnBrk="1" hangingPunct="1">
              <a:defRPr/>
            </a:pP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Ultrasonografiske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tegn på </a:t>
            </a:r>
            <a:r>
              <a:rPr lang="nb-NO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cACLD</a:t>
            </a:r>
            <a:r>
              <a:rPr lang="nb-N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eller CSPH</a:t>
            </a:r>
            <a:endParaRPr lang="nb-NO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2" name="Picture 2" descr="C:\Documents and Settings\vic vernenkar\My Documents\My Pictures\Images\splenorenal shu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8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0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-2738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Splenorenal shunt</a:t>
            </a:r>
          </a:p>
        </p:txBody>
      </p:sp>
    </p:spTree>
    <p:extLst>
      <p:ext uri="{BB962C8B-B14F-4D97-AF65-F5344CB8AC3E}">
        <p14:creationId xmlns:p14="http://schemas.microsoft.com/office/powerpoint/2010/main" val="356729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64A06A-3489-8F4E-8B9A-9A52257A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err="1"/>
              <a:t>Spleno</a:t>
            </a:r>
            <a:r>
              <a:rPr lang="nb-NO" dirty="0"/>
              <a:t>-renal shunt</a:t>
            </a:r>
          </a:p>
        </p:txBody>
      </p:sp>
      <p:pic>
        <p:nvPicPr>
          <p:cNvPr id="3" name="Image4120.mp4" descr="Image4120.mp4">
            <a:hlinkClick r:id="" action="ppaction://media"/>
            <a:extLst>
              <a:ext uri="{FF2B5EF4-FFF2-40B4-BE49-F238E27FC236}">
                <a16:creationId xmlns:a16="http://schemas.microsoft.com/office/drawing/2014/main" id="{C17F44B2-CFDC-0F44-B70B-46FFADD563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214754"/>
            <a:ext cx="7016328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Norsk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_n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_no 1">
        <a:dk1>
          <a:srgbClr val="000000"/>
        </a:dk1>
        <a:lt1>
          <a:srgbClr val="FFFFFF"/>
        </a:lt1>
        <a:dk2>
          <a:srgbClr val="000000"/>
        </a:dk2>
        <a:lt2>
          <a:srgbClr val="BDBDBD"/>
        </a:lt2>
        <a:accent1>
          <a:srgbClr val="39A1FF"/>
        </a:accent1>
        <a:accent2>
          <a:srgbClr val="CC00A0"/>
        </a:accent2>
        <a:accent3>
          <a:srgbClr val="FFFFFF"/>
        </a:accent3>
        <a:accent4>
          <a:srgbClr val="000000"/>
        </a:accent4>
        <a:accent5>
          <a:srgbClr val="AECDFF"/>
        </a:accent5>
        <a:accent6>
          <a:srgbClr val="B90091"/>
        </a:accent6>
        <a:hlink>
          <a:srgbClr val="00BEB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no 2">
        <a:dk1>
          <a:srgbClr val="BDBDBD"/>
        </a:dk1>
        <a:lt1>
          <a:srgbClr val="FFFFFF"/>
        </a:lt1>
        <a:dk2>
          <a:srgbClr val="000000"/>
        </a:dk2>
        <a:lt2>
          <a:srgbClr val="FFFFFF"/>
        </a:lt2>
        <a:accent1>
          <a:srgbClr val="39A1FF"/>
        </a:accent1>
        <a:accent2>
          <a:srgbClr val="CC00A0"/>
        </a:accent2>
        <a:accent3>
          <a:srgbClr val="AAAAAA"/>
        </a:accent3>
        <a:accent4>
          <a:srgbClr val="DADADA"/>
        </a:accent4>
        <a:accent5>
          <a:srgbClr val="AECDFF"/>
        </a:accent5>
        <a:accent6>
          <a:srgbClr val="B90091"/>
        </a:accent6>
        <a:hlink>
          <a:srgbClr val="00BEB5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Norsk</Template>
  <TotalTime>6101</TotalTime>
  <Words>1077</Words>
  <Application>Microsoft Office PowerPoint</Application>
  <PresentationFormat>Skjermfremvisning (4:3)</PresentationFormat>
  <Paragraphs>291</Paragraphs>
  <Slides>24</Slides>
  <Notes>15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7" baseType="lpstr">
      <vt:lpstr>Arial</vt:lpstr>
      <vt:lpstr>Calibri</vt:lpstr>
      <vt:lpstr>Standard Norsk</vt:lpstr>
      <vt:lpstr>UL B-mode og Doppler ved avansert leverfibrose</vt:lpstr>
      <vt:lpstr>Agenda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Splenorenal shunt</vt:lpstr>
      <vt:lpstr>Spleno-renal shunt</vt:lpstr>
      <vt:lpstr>PowerPoint-presentasjon</vt:lpstr>
      <vt:lpstr>Gastroøsofageale varicer påvist med ultralyd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Oppsummering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John Willy Haukeland</dc:creator>
  <cp:lastModifiedBy>Brønstad, Ingeborg</cp:lastModifiedBy>
  <cp:revision>233</cp:revision>
  <dcterms:created xsi:type="dcterms:W3CDTF">2017-10-09T13:59:18Z</dcterms:created>
  <dcterms:modified xsi:type="dcterms:W3CDTF">2024-10-24T13:52:13Z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2024-10-24T13:51:44Z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53b955fe-b268-4861-ad4f-7f47e2c5fce7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Standard Norsk:3</vt:lpwstr>
  </property>
  <property fmtid="{D5CDD505-2E9C-101B-9397-08002B2CF9AE}" pid="10" name="ClassificationContentMarkingFooterText">
    <vt:lpwstr>Følsomhet Intern (gul)</vt:lpwstr>
  </property>
</Properties>
</file>