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29"/>
  </p:notesMasterIdLst>
  <p:handoutMasterIdLst>
    <p:handoutMasterId r:id="rId30"/>
  </p:handoutMasterIdLst>
  <p:sldIdLst>
    <p:sldId id="273" r:id="rId5"/>
    <p:sldId id="309" r:id="rId6"/>
    <p:sldId id="310" r:id="rId7"/>
    <p:sldId id="317" r:id="rId8"/>
    <p:sldId id="312" r:id="rId9"/>
    <p:sldId id="314" r:id="rId10"/>
    <p:sldId id="315" r:id="rId11"/>
    <p:sldId id="326" r:id="rId12"/>
    <p:sldId id="316" r:id="rId13"/>
    <p:sldId id="313" r:id="rId14"/>
    <p:sldId id="333" r:id="rId15"/>
    <p:sldId id="335" r:id="rId16"/>
    <p:sldId id="342" r:id="rId17"/>
    <p:sldId id="336" r:id="rId18"/>
    <p:sldId id="337" r:id="rId19"/>
    <p:sldId id="338" r:id="rId20"/>
    <p:sldId id="339" r:id="rId21"/>
    <p:sldId id="343" r:id="rId22"/>
    <p:sldId id="332" r:id="rId23"/>
    <p:sldId id="329" r:id="rId24"/>
    <p:sldId id="345" r:id="rId25"/>
    <p:sldId id="331" r:id="rId26"/>
    <p:sldId id="344" r:id="rId27"/>
    <p:sldId id="32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D97"/>
    <a:srgbClr val="000000"/>
    <a:srgbClr val="F3F4FA"/>
    <a:srgbClr val="E7E9F5"/>
    <a:srgbClr val="00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 snapToGrid="0" snapToObjects="1">
      <p:cViewPr varScale="1">
        <p:scale>
          <a:sx n="122" d="100"/>
          <a:sy n="122" d="100"/>
        </p:scale>
        <p:origin x="11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evik, Marita" userId="0f9e2ae0-58d0-4b16-96fe-b734bfd1b807" providerId="ADAL" clId="{8C855C84-2A70-4232-98DE-DC7F22A0CE45}"/>
    <pc:docChg chg="delSld">
      <pc:chgData name="Wallevik, Marita" userId="0f9e2ae0-58d0-4b16-96fe-b734bfd1b807" providerId="ADAL" clId="{8C855C84-2A70-4232-98DE-DC7F22A0CE45}" dt="2023-10-09T11:23:02.802" v="0" actId="2696"/>
      <pc:docMkLst>
        <pc:docMk/>
      </pc:docMkLst>
      <pc:sldChg chg="del">
        <pc:chgData name="Wallevik, Marita" userId="0f9e2ae0-58d0-4b16-96fe-b734bfd1b807" providerId="ADAL" clId="{8C855C84-2A70-4232-98DE-DC7F22A0CE45}" dt="2023-10-09T11:23:02.802" v="0" actId="2696"/>
        <pc:sldMkLst>
          <pc:docMk/>
          <pc:sldMk cId="2793975480" sldId="299"/>
        </pc:sldMkLst>
      </pc:sldChg>
    </pc:docChg>
  </pc:docChgLst>
  <pc:docChgLst>
    <pc:chgData name="Wallevik, Marita" userId="S::mawall@ihelse.net::0f9e2ae0-58d0-4b16-96fe-b734bfd1b807" providerId="AD" clId="Web-{09041E3D-3EBB-8C9E-D412-1411657E4C23}"/>
    <pc:docChg chg="mod modMainMaster">
      <pc:chgData name="Wallevik, Marita" userId="S::mawall@ihelse.net::0f9e2ae0-58d0-4b16-96fe-b734bfd1b807" providerId="AD" clId="Web-{09041E3D-3EBB-8C9E-D412-1411657E4C23}" dt="2023-10-09T11:22:35.522" v="1" actId="33475"/>
      <pc:docMkLst>
        <pc:docMk/>
      </pc:docMkLst>
      <pc:sldMasterChg chg="addSp">
        <pc:chgData name="Wallevik, Marita" userId="S::mawall@ihelse.net::0f9e2ae0-58d0-4b16-96fe-b734bfd1b807" providerId="AD" clId="Web-{09041E3D-3EBB-8C9E-D412-1411657E4C23}" dt="2023-10-09T11:22:35.506" v="0" actId="33475"/>
        <pc:sldMasterMkLst>
          <pc:docMk/>
          <pc:sldMasterMk cId="623061533" sldId="2147483759"/>
        </pc:sldMasterMkLst>
        <pc:spChg chg="add">
          <ac:chgData name="Wallevik, Marita" userId="S::mawall@ihelse.net::0f9e2ae0-58d0-4b16-96fe-b734bfd1b807" providerId="AD" clId="Web-{09041E3D-3EBB-8C9E-D412-1411657E4C23}" dt="2023-10-09T11:22:35.506" v="0" actId="33475"/>
          <ac:spMkLst>
            <pc:docMk/>
            <pc:sldMasterMk cId="623061533" sldId="2147483759"/>
            <ac:spMk id="9" creationId="{EE1668DE-581D-8B53-41FD-D4F22D89291A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09.10.2023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09.10.2023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hn/helseregistre-og-registre/nois/insidens-nois-posi/-om-overvakingen-av-infeksjoner-i-o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</a:t>
            </a:r>
            <a:r>
              <a:rPr lang="nb-NO" baseline="0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/>
              <a:t>Identifisere mulige årsaker til alvorlige HAI og </a:t>
            </a:r>
            <a:r>
              <a:rPr lang="nb-NO" baseline="0" dirty="0" err="1"/>
              <a:t>forkomst</a:t>
            </a:r>
            <a:r>
              <a:rPr lang="nb-NO" baseline="0" dirty="0"/>
              <a:t> av </a:t>
            </a:r>
            <a:r>
              <a:rPr lang="nb-NO" baseline="0" dirty="0" err="1"/>
              <a:t>multiresistene</a:t>
            </a:r>
            <a:r>
              <a:rPr lang="nb-NO" baseline="0" dirty="0"/>
              <a:t> </a:t>
            </a:r>
            <a:r>
              <a:rPr lang="nb-NO" baseline="0" dirty="0" err="1"/>
              <a:t>mikroorganiser</a:t>
            </a:r>
            <a:endParaRPr lang="nb-NO" baseline="0" dirty="0"/>
          </a:p>
          <a:p>
            <a:pPr marL="228600" indent="-228600">
              <a:buFont typeface="+mj-lt"/>
              <a:buAutoNum type="arabicPeriod"/>
            </a:pPr>
            <a:r>
              <a:rPr lang="nb-NO" baseline="0" dirty="0"/>
              <a:t>Bidra til systematisk forbedring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88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Sjukehus som </a:t>
            </a:r>
            <a:r>
              <a:rPr lang="nb-NO" dirty="0" err="1"/>
              <a:t>ikkje</a:t>
            </a:r>
            <a:r>
              <a:rPr lang="nb-NO" dirty="0"/>
              <a:t> opererer MCA10 erstatta med </a:t>
            </a:r>
            <a:r>
              <a:rPr lang="nb-NO" dirty="0" err="1"/>
              <a:t>Kolecystektomi</a:t>
            </a:r>
            <a:r>
              <a:rPr lang="nb-NO" dirty="0"/>
              <a:t>? </a:t>
            </a:r>
            <a:r>
              <a:rPr lang="nb-NO" dirty="0" err="1"/>
              <a:t>Utfordringar</a:t>
            </a:r>
            <a:r>
              <a:rPr lang="nb-NO" dirty="0"/>
              <a:t>? Gjennomgått </a:t>
            </a:r>
            <a:r>
              <a:rPr lang="nb-NO" dirty="0" err="1"/>
              <a:t>kolecystitt</a:t>
            </a:r>
            <a:r>
              <a:rPr lang="nb-NO" dirty="0"/>
              <a:t>, </a:t>
            </a:r>
            <a:r>
              <a:rPr lang="nb-NO" dirty="0" err="1"/>
              <a:t>pankratitt</a:t>
            </a:r>
            <a:r>
              <a:rPr lang="nb-NO" dirty="0"/>
              <a:t>,</a:t>
            </a:r>
            <a:r>
              <a:rPr lang="nb-NO" baseline="0" dirty="0"/>
              <a:t> innlagt dren?</a:t>
            </a:r>
            <a:endParaRPr lang="nb-NO" dirty="0"/>
          </a:p>
          <a:p>
            <a:r>
              <a:rPr lang="nb-NO" dirty="0" err="1"/>
              <a:t>Utfordringar</a:t>
            </a:r>
            <a:r>
              <a:rPr lang="nb-NO" dirty="0"/>
              <a:t> Kolonkirurgi – sårkontaminasjonsgrad, </a:t>
            </a:r>
            <a:r>
              <a:rPr lang="nb-NO" dirty="0" err="1"/>
              <a:t>anastomoselekkasjar</a:t>
            </a:r>
            <a:r>
              <a:rPr lang="nb-NO" dirty="0"/>
              <a:t>,</a:t>
            </a:r>
            <a:r>
              <a:rPr lang="nb-NO" baseline="0" dirty="0"/>
              <a:t> Operasjon som involverer tarm.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82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Manglar data</a:t>
            </a:r>
            <a:r>
              <a:rPr lang="nn-NO" baseline="0" dirty="0"/>
              <a:t> frå Helse Nord RHF og Oslo Universitetssykehus i 2021.</a:t>
            </a:r>
          </a:p>
          <a:p>
            <a:endParaRPr lang="nn-NO" baseline="0" dirty="0"/>
          </a:p>
          <a:p>
            <a:r>
              <a:rPr lang="nn-NO" baseline="0" dirty="0"/>
              <a:t>Lap galle – rundt 13 alvorlege infeksjonar.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D9BF-FB32-4582-9179-59B8B4B5C78B}" type="slidenum">
              <a:rPr lang="nn-NO" smtClean="0"/>
              <a:t>17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4796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37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Handlingsplan for pasientsikkerhet og kvalitetsforbedring alltid</a:t>
            </a:r>
            <a:r>
              <a:rPr lang="nb-NO" baseline="0" dirty="0"/>
              <a:t> i bunn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Og </a:t>
            </a:r>
            <a:r>
              <a:rPr lang="nb-NO" b="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alt</a:t>
            </a:r>
            <a:r>
              <a:rPr lang="nb-NO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dere </a:t>
            </a:r>
            <a:r>
              <a:rPr lang="nb-NO" b="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gjør</a:t>
            </a:r>
            <a:r>
              <a:rPr lang="nb-NO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i ord eller gjerning, </a:t>
            </a:r>
            <a:r>
              <a:rPr lang="nb-NO" b="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gjør</a:t>
            </a:r>
            <a:r>
              <a:rPr lang="nb-NO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det </a:t>
            </a:r>
            <a:r>
              <a:rPr lang="nb-NO" b="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alt</a:t>
            </a:r>
            <a:r>
              <a:rPr lang="nb-NO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 </a:t>
            </a:r>
            <a:r>
              <a:rPr lang="nb-NO" b="0" baseline="0" dirty="0"/>
              <a:t>ut fra den. </a:t>
            </a:r>
            <a:r>
              <a:rPr lang="nb-NO" baseline="0" dirty="0"/>
              <a:t>(på tvers av fag, primær/spesialist, kompetanse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Forskrift om ledelse og kvalitetsforbedring i helse- og omsorgstjenesten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78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92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51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ekstra verktøy i kassa – alt handler om kvalitetsforbedring (Plan, do,</a:t>
            </a:r>
            <a:r>
              <a:rPr lang="nb-NO" baseline="0" dirty="0"/>
              <a:t> </a:t>
            </a:r>
            <a:r>
              <a:rPr lang="nb-NO" baseline="0" dirty="0" err="1"/>
              <a:t>study</a:t>
            </a:r>
            <a:r>
              <a:rPr lang="nb-NO" baseline="0" dirty="0"/>
              <a:t>, akt) (Planlegg, Utfør, kontroller, korriger)</a:t>
            </a:r>
            <a:endParaRPr lang="nb-NO" dirty="0"/>
          </a:p>
          <a:p>
            <a:r>
              <a:rPr lang="nb-NO" dirty="0" err="1"/>
              <a:t>Kvalitetsforbedringssirkkelen</a:t>
            </a:r>
            <a:r>
              <a:rPr lang="nb-NO" baseline="0" dirty="0"/>
              <a:t> PDSA</a:t>
            </a:r>
          </a:p>
          <a:p>
            <a:endParaRPr lang="nb-NO" baseline="0" dirty="0"/>
          </a:p>
          <a:p>
            <a:r>
              <a:rPr lang="nb-NO" baseline="0" dirty="0"/>
              <a:t>Risikoanalyse – Plan</a:t>
            </a:r>
          </a:p>
          <a:p>
            <a:r>
              <a:rPr lang="nb-NO" baseline="0" dirty="0"/>
              <a:t>Internrevisjon – kontroller</a:t>
            </a:r>
          </a:p>
          <a:p>
            <a:r>
              <a:rPr lang="nb-NO" baseline="0" dirty="0"/>
              <a:t>Rotårsaksanalyse – kontroller og korriger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12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19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ekstra verktøy i kassa – alt handler om kvalitetsforbedring (Plan, do,</a:t>
            </a:r>
            <a:r>
              <a:rPr lang="nb-NO" baseline="0" dirty="0"/>
              <a:t> </a:t>
            </a:r>
            <a:r>
              <a:rPr lang="nb-NO" baseline="0" dirty="0" err="1"/>
              <a:t>study</a:t>
            </a:r>
            <a:r>
              <a:rPr lang="nb-NO" baseline="0" dirty="0"/>
              <a:t>, akt) (Planlegg, Utfør, kontroller, korriger)</a:t>
            </a:r>
            <a:endParaRPr lang="nb-NO" dirty="0"/>
          </a:p>
          <a:p>
            <a:r>
              <a:rPr lang="nb-NO" dirty="0" err="1"/>
              <a:t>Kvalitetsforbedringssirkkelen</a:t>
            </a:r>
            <a:r>
              <a:rPr lang="nb-NO" baseline="0" dirty="0"/>
              <a:t> PDSA</a:t>
            </a:r>
          </a:p>
          <a:p>
            <a:endParaRPr lang="nb-NO" baseline="0" dirty="0"/>
          </a:p>
          <a:p>
            <a:r>
              <a:rPr lang="nb-NO" baseline="0" dirty="0"/>
              <a:t>Risikoanalyse – Plan</a:t>
            </a:r>
          </a:p>
          <a:p>
            <a:r>
              <a:rPr lang="nb-NO" baseline="0" dirty="0"/>
              <a:t>Internrevisjon – kontroller</a:t>
            </a:r>
          </a:p>
          <a:p>
            <a:r>
              <a:rPr lang="nb-NO" baseline="0" dirty="0"/>
              <a:t>Rotårsaksanalyse – kontroller og korriger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72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KPB- </a:t>
            </a:r>
            <a:r>
              <a:rPr lang="nb-NO" dirty="0" err="1"/>
              <a:t>karbapenemresistente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  <a:p>
            <a:endParaRPr lang="nb-NO" dirty="0"/>
          </a:p>
          <a:p>
            <a:r>
              <a:rPr lang="nb-NO" dirty="0"/>
              <a:t>RKS har sett </a:t>
            </a:r>
            <a:r>
              <a:rPr lang="nb-NO" dirty="0" err="1"/>
              <a:t>nærare</a:t>
            </a:r>
            <a:r>
              <a:rPr lang="nb-NO" dirty="0"/>
              <a:t> på postoperative </a:t>
            </a:r>
            <a:r>
              <a:rPr lang="nb-NO" dirty="0" err="1"/>
              <a:t>sårinfeksjonar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31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Samarbeidsmøter?</a:t>
            </a:r>
          </a:p>
          <a:p>
            <a:r>
              <a:rPr lang="nn-NO" dirty="0"/>
              <a:t>Samarbeid mellom smittevern og kirurgiske einingar som utfører NOIS-inngrep er viktig for god datakvalitet og bruk av NOIS-resultat</a:t>
            </a:r>
          </a:p>
          <a:p>
            <a:pPr lvl="1"/>
            <a:r>
              <a:rPr lang="nn-NO" dirty="0"/>
              <a:t>Smittevern, kirurgisk leiing, involverte kirurgar og operasjonssjukepleiarar</a:t>
            </a:r>
          </a:p>
          <a:p>
            <a:endParaRPr lang="nn-NO" dirty="0"/>
          </a:p>
          <a:p>
            <a:r>
              <a:rPr lang="nn-NO" dirty="0"/>
              <a:t>FHI har tilrådd møter minimum tre gonger per år, med forslag til tema;</a:t>
            </a:r>
          </a:p>
          <a:p>
            <a:pPr lvl="1"/>
            <a:r>
              <a:rPr lang="nn-NO" dirty="0"/>
              <a:t>Er det mykje informasjon som manglar, f.eks. om</a:t>
            </a:r>
            <a:r>
              <a:rPr lang="nb-NO" dirty="0"/>
              <a:t> NHSN-kriterier, antibiotikaprofylakse, ICD-10 kodar og anna som er viktig for å tolka resultata</a:t>
            </a:r>
          </a:p>
          <a:p>
            <a:pPr lvl="1"/>
            <a:r>
              <a:rPr lang="nb-NO" dirty="0"/>
              <a:t>Er rutinar fulgt hjå pasientar med infeksjon? Fekk </a:t>
            </a:r>
            <a:r>
              <a:rPr lang="nn-NO" dirty="0"/>
              <a:t>dei</a:t>
            </a:r>
            <a:r>
              <a:rPr lang="nb-NO" dirty="0"/>
              <a:t> antibiotikaprofylakse iht. retningslinjer, var det svikt i aseptisk teknikk, blei pre-operativ førebuing av pasienten gjennomført o.l.? </a:t>
            </a:r>
          </a:p>
          <a:p>
            <a:pPr lvl="1"/>
            <a:r>
              <a:rPr lang="nb-NO" dirty="0"/>
              <a:t>Er det behov for nye/endra rutinar, eller undervisning om </a:t>
            </a:r>
            <a:r>
              <a:rPr lang="nn-NO" dirty="0"/>
              <a:t>eksisterande</a:t>
            </a:r>
            <a:r>
              <a:rPr lang="nb-NO" dirty="0"/>
              <a:t> rutinar?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sz="1700" dirty="0">
                <a:hlinkClick r:id="rId3"/>
              </a:rPr>
              <a:t>Kontinuerlig overvåking av infeksjoner i operasjonsområder, NOIS-POSI</a:t>
            </a:r>
            <a:r>
              <a:rPr lang="nb-NO" sz="1700" dirty="0"/>
              <a:t> – PDF. Nov 2015 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11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24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2911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93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3" y="1665105"/>
            <a:ext cx="7050129" cy="10064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544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800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500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68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5618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58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679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081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265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7979-9866-482A-80A1-8E7F32E80C1B}" type="datetimeFigureOut">
              <a:rPr lang="nn-NO" smtClean="0"/>
              <a:t>09.10.2023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641-2AF3-4851-B575-588F97337072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28" y="6266120"/>
            <a:ext cx="1910772" cy="346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1668DE-581D-8B53-41FD-D4F22D89291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6230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i.no/sv/forebygging-i-helsetjenesten/smittevern-i-institusjoner/rotarsaksanalys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Ihelse.net/organisasjon/HVNHBEFSUKVS/01-V&#229;re%20mapper/Marita/Rot&#229;rsaksanalyse/fiskebeinsdiagram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helse-vest.no/seksjon/styresaker/Documents/2022/15.02.2022/Sak%2000629%20Vedl.%201%20-%20Regional%20smittevernplan%20202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hi.no/contentassets/5804ab201c6b4dcebb85a321e4fe5dde/rotanalyse-1-identifisering-av-arsaker-002.pdf" TargetMode="External"/><Relationship Id="rId4" Type="http://schemas.openxmlformats.org/officeDocument/2006/relationships/hyperlink" Target="https://www.fhi.no/contentassets/5804ab201c6b4dcebb85a321e4fe5dde/fiskebeinsdiagram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hi.no/sv/forebygging-i-helsetjenesten/smittevern-i-institusjoner/rotarsaksanalys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veiledere/risiko-og-hendelseanalyse-handbok-for-helsetjenesten/Risiko-%20og%20hendelseanalyse%20%E2%80%93%20H%C3%A5ndbok%20for%20helsetjenesten.pdf/_/attachment/inline/9f3e8dcc-04b0-4970-abf1-04ce67054b16:c95d91f416c5fcfa1f52da4be11d228034015553/Risiko-%20og%20hendelseanalyse%20-%20H%C3%A5ndbok%20for%20helsetjeneste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5473" y="1653033"/>
            <a:ext cx="8326682" cy="2336024"/>
          </a:xfrm>
        </p:spPr>
        <p:txBody>
          <a:bodyPr/>
          <a:lstStyle/>
          <a:p>
            <a:r>
              <a:rPr lang="nb-NO" sz="3600" dirty="0" err="1"/>
              <a:t>Rotårsaksanalyse</a:t>
            </a:r>
            <a:br>
              <a:rPr lang="nb-NO" dirty="0"/>
            </a:br>
            <a:br>
              <a:rPr lang="nb-NO" dirty="0"/>
            </a:br>
            <a:r>
              <a:rPr lang="nb-NO" sz="2000" dirty="0"/>
              <a:t>en systematisk metode </a:t>
            </a:r>
            <a:br>
              <a:rPr lang="nb-NO" sz="2000" dirty="0"/>
            </a:br>
            <a:r>
              <a:rPr lang="nb-NO" sz="2000" dirty="0"/>
              <a:t>for å identifisere underliggende årsaker til en </a:t>
            </a:r>
            <a:br>
              <a:rPr lang="nb-NO" sz="2000" dirty="0"/>
            </a:br>
            <a:r>
              <a:rPr lang="nb-NO" sz="2000" dirty="0"/>
              <a:t>uønsket hendelse.</a:t>
            </a:r>
            <a:br>
              <a:rPr lang="nb-NO" dirty="0"/>
            </a:br>
            <a:r>
              <a:rPr lang="nb-NO" dirty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143894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«(…) definerte alvorlige</a:t>
            </a:r>
            <a:br>
              <a:rPr lang="nb-NO" sz="3600" dirty="0"/>
            </a:br>
            <a:r>
              <a:rPr lang="nb-NO" sz="3600" dirty="0"/>
              <a:t>helsetjenesteassosierte infeksjoner og mikrober».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68206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Mulige HAI og mikrober:</a:t>
            </a:r>
          </a:p>
          <a:p>
            <a:r>
              <a:rPr lang="nb-NO" dirty="0"/>
              <a:t>Innlandssmitte med KPB</a:t>
            </a:r>
          </a:p>
          <a:p>
            <a:r>
              <a:rPr lang="nb-NO" dirty="0"/>
              <a:t>Alle tilfeller med KPB</a:t>
            </a:r>
          </a:p>
          <a:p>
            <a:r>
              <a:rPr lang="nb-NO" dirty="0"/>
              <a:t>HAI med MRSA, Clostridioides, VRE, KPB</a:t>
            </a:r>
          </a:p>
          <a:p>
            <a:r>
              <a:rPr lang="nb-NO" dirty="0"/>
              <a:t>ESBL på utvalgt avdelinger</a:t>
            </a:r>
          </a:p>
          <a:p>
            <a:r>
              <a:rPr lang="nb-NO" dirty="0"/>
              <a:t>Blodbaneinfeksjoner (HAI) på utvalgte sengeposter eller forårsaket av utvalgte mikroorganismer</a:t>
            </a:r>
          </a:p>
          <a:p>
            <a:r>
              <a:rPr lang="nb-NO" dirty="0"/>
              <a:t>Postoperative sårinfeksjoner -  dype/organ-hulrom infeksjoner </a:t>
            </a:r>
          </a:p>
          <a:p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231468" y="1695450"/>
            <a:ext cx="4411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Andre faktorer: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Engasjement i klinikken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Overkommelig omfang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95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2740" y="54381"/>
            <a:ext cx="10515600" cy="1325563"/>
          </a:xfrm>
        </p:spPr>
        <p:txBody>
          <a:bodyPr/>
          <a:lstStyle/>
          <a:p>
            <a:r>
              <a:rPr lang="nn-NO" dirty="0"/>
              <a:t>Kvifor postoperative sårinfeksjonar?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Nasjonale prevalensundersøkingar i sjukehus 2020;</a:t>
            </a:r>
          </a:p>
          <a:p>
            <a:pPr lvl="1"/>
            <a:r>
              <a:rPr lang="nn-NO" dirty="0"/>
              <a:t>Infeksjonar i operasjonsområdet hyppigast førekommande</a:t>
            </a:r>
          </a:p>
          <a:p>
            <a:pPr lvl="2"/>
            <a:r>
              <a:rPr lang="nn-NO" dirty="0"/>
              <a:t>2.kvartal; 35% </a:t>
            </a:r>
          </a:p>
          <a:p>
            <a:pPr lvl="2"/>
            <a:r>
              <a:rPr lang="nn-NO" dirty="0"/>
              <a:t>4.kvartal; 36%</a:t>
            </a:r>
          </a:p>
          <a:p>
            <a:endParaRPr lang="nn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8369" y="1281158"/>
            <a:ext cx="3899878" cy="470511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205414" y="6176963"/>
            <a:ext cx="591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PIAH-nett; Obligatoriske infeksjonstypar oppstått i eigen institusjon for 2. og 4. kvartal (Obligatoriske registreringar)</a:t>
            </a:r>
          </a:p>
        </p:txBody>
      </p:sp>
    </p:spTree>
    <p:extLst>
      <p:ext uri="{BB962C8B-B14F-4D97-AF65-F5344CB8AC3E}">
        <p14:creationId xmlns:p14="http://schemas.microsoft.com/office/powerpoint/2010/main" val="286053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Postoperative sårinfeksjonar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8785" y="154427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nn-NO" dirty="0"/>
              <a:t>Medfører betydeleg sjukelegheit for pasientane og kan redusera helsegevinsten av inngrepet</a:t>
            </a:r>
          </a:p>
          <a:p>
            <a:r>
              <a:rPr lang="nn-NO" dirty="0"/>
              <a:t>Betydelege meirkostnader for helsetenesta</a:t>
            </a:r>
          </a:p>
          <a:p>
            <a:r>
              <a:rPr lang="nn-NO" dirty="0"/>
              <a:t>Godt dokumentert at infeksjonar i operasjonsområdet kan førebyggast gjennom systematiske tiltak</a:t>
            </a:r>
          </a:p>
          <a:p>
            <a:r>
              <a:rPr lang="nn-NO" dirty="0"/>
              <a:t>Obligatorisk overvaking av postoperative infeksjonar sidan 2004 (NOIS registerforskrift) med datainnlevering og resultatrapport (</a:t>
            </a:r>
            <a:r>
              <a:rPr lang="nn-NO" dirty="0" err="1"/>
              <a:t>NOISnett</a:t>
            </a:r>
            <a:r>
              <a:rPr lang="nn-NO" dirty="0"/>
              <a:t>)</a:t>
            </a:r>
          </a:p>
          <a:p>
            <a:r>
              <a:rPr lang="nn-NO" dirty="0"/>
              <a:t>Det er overkommelege tal infeksjonar?</a:t>
            </a:r>
          </a:p>
          <a:p>
            <a:r>
              <a:rPr lang="nn-NO" dirty="0"/>
              <a:t>Smittevern har etablerte strukturar for samarbeid med kirurgar/kirurgiske avdelingar?  </a:t>
            </a:r>
          </a:p>
          <a:p>
            <a:r>
              <a:rPr lang="nn-NO" dirty="0"/>
              <a:t>Har kunnskap om tiltak for å førebygga postoperative sårinfeksjonar (WHO- retningslinjer, lokale retningslinjer)</a:t>
            </a:r>
          </a:p>
          <a:p>
            <a:r>
              <a:rPr lang="nn-NO" dirty="0"/>
              <a:t>Sjukehus skal ha kontinuerleg fokus på sine infeksjonsdata for å betra pasienttryggleiken, og må bruka desse i kvalitetsforbetringsarbeid</a:t>
            </a:r>
          </a:p>
        </p:txBody>
      </p:sp>
    </p:spTree>
    <p:extLst>
      <p:ext uri="{BB962C8B-B14F-4D97-AF65-F5344CB8AC3E}">
        <p14:creationId xmlns:p14="http://schemas.microsoft.com/office/powerpoint/2010/main" val="22929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2"/>
          </a:xfrm>
        </p:spPr>
        <p:txBody>
          <a:bodyPr/>
          <a:lstStyle/>
          <a:p>
            <a:r>
              <a:rPr lang="nn-NO" dirty="0"/>
              <a:t>NOIS-POSI overvaking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70433"/>
            <a:ext cx="10738104" cy="5287136"/>
          </a:xfrm>
        </p:spPr>
        <p:txBody>
          <a:bodyPr>
            <a:normAutofit fontScale="85000" lnSpcReduction="20000"/>
          </a:bodyPr>
          <a:lstStyle/>
          <a:p>
            <a:r>
              <a:rPr lang="nn-NO" dirty="0"/>
              <a:t>Hjarteoperasjonar (</a:t>
            </a:r>
            <a:r>
              <a:rPr lang="nn-NO" dirty="0" err="1"/>
              <a:t>aortakoronar</a:t>
            </a:r>
            <a:r>
              <a:rPr lang="nn-NO" dirty="0"/>
              <a:t> </a:t>
            </a:r>
            <a:r>
              <a:rPr lang="nn-NO" dirty="0" err="1"/>
              <a:t>bypass</a:t>
            </a:r>
            <a:r>
              <a:rPr lang="nn-NO" dirty="0"/>
              <a:t>); FNA,FNB,FNC og FNE)</a:t>
            </a:r>
          </a:p>
          <a:p>
            <a:r>
              <a:rPr lang="nn-NO" dirty="0"/>
              <a:t>Keisarsnitt; MCA10</a:t>
            </a:r>
          </a:p>
          <a:p>
            <a:r>
              <a:rPr lang="nn-NO" dirty="0"/>
              <a:t>Innsetting av </a:t>
            </a:r>
            <a:r>
              <a:rPr lang="nn-NO" dirty="0" err="1"/>
              <a:t>proteser</a:t>
            </a:r>
            <a:r>
              <a:rPr lang="nn-NO" dirty="0"/>
              <a:t> i hofteledd (</a:t>
            </a:r>
            <a:r>
              <a:rPr lang="nn-NO" dirty="0" err="1"/>
              <a:t>hemi</a:t>
            </a:r>
            <a:r>
              <a:rPr lang="nn-NO" dirty="0"/>
              <a:t>- og totalprotese); NFB02-NFB40)</a:t>
            </a:r>
          </a:p>
          <a:p>
            <a:r>
              <a:rPr lang="nn-NO" dirty="0"/>
              <a:t>Fjerning av galleblære (</a:t>
            </a:r>
            <a:r>
              <a:rPr lang="nn-NO" dirty="0" err="1"/>
              <a:t>kolecystektomi</a:t>
            </a:r>
            <a:r>
              <a:rPr lang="nn-NO" dirty="0"/>
              <a:t>); JKA20, JKA21</a:t>
            </a:r>
          </a:p>
          <a:p>
            <a:r>
              <a:rPr lang="nn-NO" dirty="0"/>
              <a:t>Inngrep på tjukktarm (kolon); JFB20-JFB31, JFB40-JFB47, JFC10-JFC51</a:t>
            </a:r>
          </a:p>
          <a:p>
            <a:endParaRPr lang="nn-NO" dirty="0"/>
          </a:p>
          <a:p>
            <a:pPr>
              <a:buFontTx/>
              <a:buChar char="-"/>
            </a:pPr>
            <a:r>
              <a:rPr lang="nn-NO" dirty="0"/>
              <a:t>Infeksjon diagnostiserast av lege i </a:t>
            </a:r>
            <a:r>
              <a:rPr lang="nn-NO" dirty="0" err="1"/>
              <a:t>henhold</a:t>
            </a:r>
            <a:r>
              <a:rPr lang="nn-NO" dirty="0"/>
              <a:t> til </a:t>
            </a:r>
            <a:r>
              <a:rPr lang="nn-NO" dirty="0" err="1"/>
              <a:t>epidemiologiske</a:t>
            </a:r>
            <a:r>
              <a:rPr lang="nn-NO" dirty="0"/>
              <a:t> kriterier skildra i europeiske kasusdefinisjonar (ECDC); overflatisk, djup, indre organ/holrom  </a:t>
            </a:r>
          </a:p>
          <a:p>
            <a:pPr>
              <a:buFontTx/>
              <a:buChar char="-"/>
            </a:pPr>
            <a:r>
              <a:rPr lang="nn-NO" dirty="0"/>
              <a:t>Infeksjonar som oppstår innan 30 dagar etter operasjon</a:t>
            </a:r>
          </a:p>
          <a:p>
            <a:pPr>
              <a:buFontTx/>
              <a:buChar char="-"/>
            </a:pPr>
            <a:r>
              <a:rPr lang="nn-NO" dirty="0"/>
              <a:t>Risikovariablar</a:t>
            </a:r>
          </a:p>
          <a:p>
            <a:pPr marL="0" indent="0">
              <a:buNone/>
            </a:pPr>
            <a:r>
              <a:rPr lang="nn-NO" dirty="0"/>
              <a:t>	Risikoindeks (ASA score, </a:t>
            </a:r>
            <a:r>
              <a:rPr lang="nn-NO" dirty="0" err="1"/>
              <a:t>sårkontaminasjon</a:t>
            </a:r>
            <a:r>
              <a:rPr lang="nn-NO" dirty="0"/>
              <a:t>, </a:t>
            </a:r>
            <a:r>
              <a:rPr lang="nn-NO" dirty="0" err="1"/>
              <a:t>opr.tid</a:t>
            </a:r>
            <a:r>
              <a:rPr lang="nn-NO" dirty="0"/>
              <a:t>, </a:t>
            </a:r>
            <a:r>
              <a:rPr lang="nn-NO" dirty="0" err="1"/>
              <a:t>endoskopisk</a:t>
            </a:r>
            <a:r>
              <a:rPr lang="nn-NO" dirty="0"/>
              <a:t> inngrep)</a:t>
            </a:r>
          </a:p>
          <a:p>
            <a:pPr marL="0" indent="0">
              <a:buNone/>
            </a:pPr>
            <a:r>
              <a:rPr lang="nn-NO" dirty="0"/>
              <a:t>	Antibiotikaprofylakse</a:t>
            </a:r>
          </a:p>
          <a:p>
            <a:pPr marL="0" indent="0">
              <a:buNone/>
            </a:pPr>
            <a:r>
              <a:rPr lang="nn-NO" dirty="0"/>
              <a:t>	Akutt/</a:t>
            </a:r>
            <a:r>
              <a:rPr lang="nn-NO" dirty="0" err="1"/>
              <a:t>elektivt</a:t>
            </a:r>
            <a:endParaRPr lang="nn-NO" dirty="0"/>
          </a:p>
          <a:p>
            <a:pPr marL="0" indent="0">
              <a:buNone/>
            </a:pPr>
            <a:r>
              <a:rPr lang="nn-NO" dirty="0"/>
              <a:t>	Alder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581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Avgrensing i inngrep?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Djupe postoperative sårinfeksjon og postoperative </a:t>
            </a:r>
            <a:r>
              <a:rPr lang="nb-NO" dirty="0" err="1"/>
              <a:t>infeksjonar</a:t>
            </a:r>
            <a:r>
              <a:rPr lang="nb-NO" dirty="0"/>
              <a:t> i organ/holrom</a:t>
            </a:r>
          </a:p>
          <a:p>
            <a:r>
              <a:rPr lang="nb-NO" dirty="0"/>
              <a:t>NCSP-kode:</a:t>
            </a:r>
          </a:p>
          <a:p>
            <a:pPr lvl="1"/>
            <a:r>
              <a:rPr lang="nb-NO" dirty="0"/>
              <a:t>NFB 02 – NFB 40 (Innsetting av proteser i hofteledd)</a:t>
            </a:r>
          </a:p>
          <a:p>
            <a:pPr lvl="1"/>
            <a:r>
              <a:rPr lang="nb-NO" dirty="0"/>
              <a:t>MCA 10 (Keisersnitt, nedre uterinsegment)</a:t>
            </a:r>
          </a:p>
          <a:p>
            <a:pPr lvl="1"/>
            <a:r>
              <a:rPr lang="nb-NO" dirty="0"/>
              <a:t>FNA, FNB, FNC og FNE (</a:t>
            </a:r>
            <a:r>
              <a:rPr lang="nb-NO" dirty="0" err="1"/>
              <a:t>Aortokoronar</a:t>
            </a:r>
            <a:r>
              <a:rPr lang="nb-NO" dirty="0"/>
              <a:t> bypass)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br>
              <a:rPr lang="nb-NO" dirty="0"/>
            </a:br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104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Total hofteprotese (2021)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n-NO" dirty="0"/>
              <a:t>Andel alvorlege infeksjonar har halde seg stabil på 0,7-1,2% på landsbasis i perioden 2015-2021</a:t>
            </a:r>
          </a:p>
          <a:p>
            <a:r>
              <a:rPr lang="nn-NO" dirty="0"/>
              <a:t>Helse Vest RHF har på årsbasis i heile perioden hatt lågast andel infeksjonar med ein andel på 0,4-0,6% </a:t>
            </a:r>
          </a:p>
          <a:p>
            <a:r>
              <a:rPr lang="nn-NO" dirty="0"/>
              <a:t>For 2021 Helse Vest vil det seie ca. 6-7 pasientar</a:t>
            </a:r>
          </a:p>
          <a:p>
            <a:r>
              <a:rPr lang="nn-NO" dirty="0"/>
              <a:t>Ikkje definert ei konkret målsetjing for denne indikatoren, men behandlingsstadane skal ha eit kontinuerleg fokus på å førebygga og redusera førekomsten av slike infeksjonar</a:t>
            </a:r>
          </a:p>
          <a:p>
            <a:r>
              <a:rPr lang="nn-NO" dirty="0"/>
              <a:t>Systematisk overvaking og bruk av overvakingsdata lokalt er eit viktig tiltak.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21276" y="6176963"/>
            <a:ext cx="757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Helsedirektoratet – Nasjonale kvalitetsindikatorar (NKI) – POSI2 og POSI3 etter innsetting av totalprotese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938" y="1915980"/>
            <a:ext cx="5181600" cy="30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Hemiprotese hofte (2021)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351" y="1883866"/>
            <a:ext cx="5181600" cy="2620240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2477" y="1690688"/>
            <a:ext cx="5321642" cy="4710111"/>
          </a:xfrm>
        </p:spPr>
        <p:txBody>
          <a:bodyPr>
            <a:normAutofit/>
          </a:bodyPr>
          <a:lstStyle/>
          <a:p>
            <a:r>
              <a:rPr lang="nn-NO" dirty="0"/>
              <a:t>Helse Vest RHF har sidan 2016 hatt den lågaste andelen infeksjonar av dei regionale helseføretaka på årsbasis.</a:t>
            </a:r>
          </a:p>
          <a:p>
            <a:r>
              <a:rPr lang="nn-NO" dirty="0"/>
              <a:t>Det er ikkje definert ei konkret målsetjing for denne indikatoren</a:t>
            </a:r>
          </a:p>
          <a:p>
            <a:r>
              <a:rPr lang="nn-NO" dirty="0"/>
              <a:t>Totalt 8 djupe og organ/holrominfeksjonar i Helse Vest året 2021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9025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Keisarsnitt (2021)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9" y="1973885"/>
            <a:ext cx="5244643" cy="3117099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dirty="0"/>
              <a:t>Andel djup og indre organ/holrom infeksjonar på landsbasis har lagt på 1,0-1,2% på landsbasis i perioden 2015-2021.</a:t>
            </a:r>
          </a:p>
          <a:p>
            <a:r>
              <a:rPr lang="nn-NO" dirty="0"/>
              <a:t>Ikkje definert konkret målsetjing for denne indikatoren</a:t>
            </a:r>
          </a:p>
          <a:p>
            <a:r>
              <a:rPr lang="nn-NO" dirty="0"/>
              <a:t>Helse Vest; ca. 21 POSI2/POSI3 i løpet av 2021.</a:t>
            </a:r>
          </a:p>
          <a:p>
            <a:r>
              <a:rPr lang="nn-NO" dirty="0"/>
              <a:t>HDS utfører ikkje keisarsnitt</a:t>
            </a:r>
          </a:p>
        </p:txBody>
      </p:sp>
    </p:spTree>
    <p:extLst>
      <p:ext uri="{BB962C8B-B14F-4D97-AF65-F5344CB8AC3E}">
        <p14:creationId xmlns:p14="http://schemas.microsoft.com/office/powerpoint/2010/main" val="235698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Avklaringar som må gjerast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hvem skal være oppdragsgiver f.eks. smittevernpersonell eller leder i avdelingen infeksjonen oppstod ved. </a:t>
            </a:r>
          </a:p>
          <a:p>
            <a:r>
              <a:rPr lang="nb-NO" dirty="0"/>
              <a:t>Oppdragsgiver vurderer behov for rotårsaksanalyse basert på lokale prosedyrer.</a:t>
            </a:r>
          </a:p>
          <a:p>
            <a:r>
              <a:rPr lang="nb-NO" dirty="0"/>
              <a:t>Når beslutning om rotårsaksanalysen er tatt, avtale tidspunkt, møtested, hvem skal delta, lede møtet, skrive rapport.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311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98170"/>
            <a:ext cx="10515600" cy="1325563"/>
          </a:xfrm>
        </p:spPr>
        <p:txBody>
          <a:bodyPr/>
          <a:lstStyle/>
          <a:p>
            <a:pPr algn="ctr"/>
            <a:r>
              <a:rPr lang="nb-NO" dirty="0"/>
              <a:t>Hvordan gjennomføre rotårsaksanalyse i Helse Vest?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93" y="2478387"/>
            <a:ext cx="3858814" cy="30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4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Målsetting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Oppfrisking av krav og forventninger om rotårsaksanalyse i foretakene og RKS</a:t>
            </a:r>
          </a:p>
          <a:p>
            <a:r>
              <a:rPr lang="nb-NO" dirty="0"/>
              <a:t>Kort beskrivelse av metoden</a:t>
            </a:r>
          </a:p>
          <a:p>
            <a:r>
              <a:rPr lang="nb-NO" dirty="0"/>
              <a:t>Veien videre:</a:t>
            </a:r>
          </a:p>
          <a:p>
            <a:pPr lvl="1"/>
            <a:r>
              <a:rPr lang="nb-NO" dirty="0"/>
              <a:t>En mulig tilnærming til rotårsaksanalyse i foretaket</a:t>
            </a:r>
          </a:p>
          <a:p>
            <a:r>
              <a:rPr lang="nb-NO" dirty="0"/>
              <a:t>Diskusjon</a:t>
            </a:r>
          </a:p>
          <a:p>
            <a:pPr lvl="1"/>
            <a:r>
              <a:rPr lang="nb-NO" dirty="0"/>
              <a:t>Hvordan implementere i foretaket</a:t>
            </a:r>
          </a:p>
        </p:txBody>
      </p:sp>
    </p:spTree>
    <p:extLst>
      <p:ext uri="{BB962C8B-B14F-4D97-AF65-F5344CB8AC3E}">
        <p14:creationId xmlns:p14="http://schemas.microsoft.com/office/powerpoint/2010/main" val="1564759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1374"/>
            <a:ext cx="7451434" cy="208542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30031" y="420258"/>
            <a:ext cx="5345723" cy="1439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38200" y="2564850"/>
            <a:ext cx="69693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Trinn 1:</a:t>
            </a:r>
          </a:p>
          <a:p>
            <a:r>
              <a:rPr lang="nb-NO" dirty="0"/>
              <a:t>Via data fra NOIS-POSI</a:t>
            </a:r>
          </a:p>
          <a:p>
            <a:endParaRPr lang="nb-NO" dirty="0"/>
          </a:p>
          <a:p>
            <a:r>
              <a:rPr lang="nb-NO" b="1" dirty="0"/>
              <a:t>Trinn 2-6:</a:t>
            </a:r>
          </a:p>
          <a:p>
            <a:r>
              <a:rPr lang="nb-NO" dirty="0"/>
              <a:t>Tverrfaglig kartlegging av bakenforliggende årsaker og forslag til tiltak</a:t>
            </a:r>
          </a:p>
          <a:p>
            <a:endParaRPr lang="nb-NO" dirty="0"/>
          </a:p>
          <a:p>
            <a:r>
              <a:rPr lang="nb-NO" b="1" dirty="0"/>
              <a:t>Trinn 7-8:</a:t>
            </a:r>
          </a:p>
          <a:p>
            <a:r>
              <a:rPr lang="nb-NO" dirty="0"/>
              <a:t>Tilpasses det enkelte foretak – klinikken må involveres og </a:t>
            </a:r>
            <a:r>
              <a:rPr lang="nb-NO" dirty="0" err="1"/>
              <a:t>ansvarliggjøres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468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234" y="1943578"/>
            <a:ext cx="6268383" cy="1754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kstSylinder 5"/>
          <p:cNvSpPr txBox="1"/>
          <p:nvPr/>
        </p:nvSpPr>
        <p:spPr>
          <a:xfrm>
            <a:off x="5883907" y="1950588"/>
            <a:ext cx="4510555" cy="1300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43643" y="1943578"/>
            <a:ext cx="52912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Forberede gjennomgang ved utfylling av skjema</a:t>
            </a:r>
          </a:p>
          <a:p>
            <a:endParaRPr lang="nb-NO" dirty="0"/>
          </a:p>
          <a:p>
            <a:r>
              <a:rPr lang="nb-NO" dirty="0"/>
              <a:t>Felles tverrfaglig møte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Identifisera</a:t>
            </a:r>
            <a:r>
              <a:rPr lang="nb-NO" dirty="0"/>
              <a:t> </a:t>
            </a:r>
            <a:r>
              <a:rPr lang="nb-NO" dirty="0" err="1"/>
              <a:t>bakenforliggande</a:t>
            </a:r>
            <a:r>
              <a:rPr lang="nb-NO" dirty="0"/>
              <a:t> årsaker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Identifiser tiltak/metode for oppfølging</a:t>
            </a:r>
          </a:p>
          <a:p>
            <a:endParaRPr lang="nb-NO" dirty="0"/>
          </a:p>
          <a:p>
            <a:r>
              <a:rPr lang="nb-NO" dirty="0"/>
              <a:t>Felles diskusjon med fokus på å identifisere bakenforliggende årsaker og foreslå tiltak til forbedring.</a:t>
            </a:r>
          </a:p>
          <a:p>
            <a:endParaRPr lang="nb-NO" dirty="0"/>
          </a:p>
          <a:p>
            <a:r>
              <a:rPr lang="nb-NO" dirty="0"/>
              <a:t>Skrive sluttrapport </a:t>
            </a:r>
          </a:p>
          <a:p>
            <a:endParaRPr lang="nb-NO" dirty="0"/>
          </a:p>
          <a:p>
            <a:r>
              <a:rPr lang="nb-NO" dirty="0"/>
              <a:t>Overlevere til beslutning og oppfølging (trinn 7-8)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43643" y="551959"/>
            <a:ext cx="9136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Trinn 2-6</a:t>
            </a:r>
          </a:p>
          <a:p>
            <a:r>
              <a:rPr lang="nb-NO" sz="2400" b="1" dirty="0"/>
              <a:t> Tverrfaglig kartlegging av bakenforliggende årsaker og forslag til tiltak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07" y="4073860"/>
            <a:ext cx="6109039" cy="20828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58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6554" y="1038667"/>
            <a:ext cx="8617177" cy="1976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54" y="3318396"/>
            <a:ext cx="8617177" cy="24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0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Gjennomføring (mal frå FHI)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n-NO" dirty="0"/>
              <a:t>Før møte</a:t>
            </a:r>
          </a:p>
          <a:p>
            <a:pPr lvl="1"/>
            <a:r>
              <a:rPr lang="nn-NO" dirty="0"/>
              <a:t>Samla inn fakta, skildra hendelsesforløpet</a:t>
            </a:r>
          </a:p>
          <a:p>
            <a:pPr lvl="1"/>
            <a:endParaRPr lang="nn-NO" dirty="0"/>
          </a:p>
          <a:p>
            <a:r>
              <a:rPr lang="nn-NO" dirty="0"/>
              <a:t>Gjennomføring av møte</a:t>
            </a:r>
          </a:p>
          <a:p>
            <a:pPr lvl="1"/>
            <a:r>
              <a:rPr lang="nn-NO" dirty="0"/>
              <a:t>Identifisera bakenforliggande årsaker</a:t>
            </a:r>
          </a:p>
          <a:p>
            <a:pPr lvl="1"/>
            <a:r>
              <a:rPr lang="nn-NO" dirty="0"/>
              <a:t>Identifiser tiltak/metode for oppfølging</a:t>
            </a:r>
          </a:p>
          <a:p>
            <a:pPr lvl="1"/>
            <a:endParaRPr lang="nn-NO" dirty="0"/>
          </a:p>
          <a:p>
            <a:r>
              <a:rPr lang="nn-NO" dirty="0"/>
              <a:t>Etter møte</a:t>
            </a:r>
          </a:p>
          <a:p>
            <a:pPr lvl="1"/>
            <a:r>
              <a:rPr lang="nn-NO" dirty="0"/>
              <a:t>Skriva sluttrapport (føretaka sine malar for sluttrapport og bakanforliggande årsaker), beslutta og gjennomføra forbetringstiltak</a:t>
            </a:r>
            <a:br>
              <a:rPr lang="nn-NO" dirty="0"/>
            </a:br>
            <a:endParaRPr lang="nn-NO" dirty="0"/>
          </a:p>
          <a:p>
            <a:r>
              <a:rPr lang="nn-NO" dirty="0"/>
              <a:t>Evaluering og oppfølging av tiltak</a:t>
            </a:r>
          </a:p>
          <a:p>
            <a:pPr lvl="1"/>
            <a:r>
              <a:rPr lang="nn-NO" dirty="0"/>
              <a:t>Tilsette etterlever forbetringstiltaka ein vart einige om i analysen</a:t>
            </a:r>
          </a:p>
          <a:p>
            <a:pPr lvl="1"/>
            <a:r>
              <a:rPr lang="nn-NO" dirty="0"/>
              <a:t>Avd.leiing følgjer opp etterleving av tiltak</a:t>
            </a:r>
          </a:p>
          <a:p>
            <a:pPr lvl="1"/>
            <a:r>
              <a:rPr lang="nn-NO" dirty="0"/>
              <a:t>Oppsummerer læringsmoment frå dei ulike analysane i ein samlerapport til klinikken, f.eks. kvart halvår/år.</a:t>
            </a:r>
          </a:p>
          <a:p>
            <a:pPr lvl="1"/>
            <a:r>
              <a:rPr lang="nn-NO" dirty="0"/>
              <a:t>Gjennomgang av antal analysar, hyppigheit av analyse og konklusjonar/tiltak blir bestemt lokalt basert på antal hendingar.</a:t>
            </a:r>
          </a:p>
          <a:p>
            <a:endParaRPr lang="nn-NO" dirty="0"/>
          </a:p>
          <a:p>
            <a:endParaRPr lang="nn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79157" y="6466703"/>
            <a:ext cx="542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FHI</a:t>
            </a:r>
            <a:r>
              <a:rPr lang="nn-NO" dirty="0">
                <a:hlinkClick r:id="rId2"/>
              </a:rPr>
              <a:t>: Rotårsaksanalyse – et verktøy til forbedringsarbeid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980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782"/>
          </a:xfrm>
        </p:spPr>
        <p:txBody>
          <a:bodyPr/>
          <a:lstStyle/>
          <a:p>
            <a:r>
              <a:rPr lang="nb-NO" dirty="0"/>
              <a:t>Til diskusjon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98954"/>
            <a:ext cx="10515600" cy="4778009"/>
          </a:xfrm>
        </p:spPr>
        <p:txBody>
          <a:bodyPr>
            <a:normAutofit/>
          </a:bodyPr>
          <a:lstStyle/>
          <a:p>
            <a:r>
              <a:rPr lang="nb-NO" dirty="0"/>
              <a:t>Kan en slik modell fungere i foretakene?</a:t>
            </a:r>
          </a:p>
          <a:p>
            <a:pPr lvl="1"/>
            <a:r>
              <a:rPr lang="nb-NO" dirty="0"/>
              <a:t>Eventuelt tilpasset andre HAI, mikrobe</a:t>
            </a:r>
          </a:p>
          <a:p>
            <a:pPr lvl="1"/>
            <a:r>
              <a:rPr lang="nb-NO" dirty="0"/>
              <a:t>Må tilpasses interne rutiner</a:t>
            </a:r>
          </a:p>
          <a:p>
            <a:r>
              <a:rPr lang="nb-NO" dirty="0"/>
              <a:t>Hvordan implementere i foretaket?</a:t>
            </a:r>
          </a:p>
          <a:p>
            <a:pPr lvl="1"/>
            <a:r>
              <a:rPr lang="nb-NO" dirty="0"/>
              <a:t>Lederforankring</a:t>
            </a:r>
          </a:p>
          <a:p>
            <a:pPr lvl="1"/>
            <a:r>
              <a:rPr lang="nb-NO" dirty="0"/>
              <a:t>Involvering av klinikkene  Hvor stort omfang  (Alle eller utvalgte)</a:t>
            </a:r>
          </a:p>
          <a:p>
            <a:r>
              <a:rPr lang="nb-NO" dirty="0"/>
              <a:t>Hvordan sikre trinn 7 og 8?</a:t>
            </a:r>
          </a:p>
          <a:p>
            <a:pPr lvl="1"/>
            <a:r>
              <a:rPr lang="nb-NO" dirty="0"/>
              <a:t>Klinikken ansvarlig?</a:t>
            </a:r>
          </a:p>
          <a:p>
            <a:pPr lvl="1"/>
            <a:r>
              <a:rPr lang="nb-NO" dirty="0"/>
              <a:t>Kvalitetsforbedring </a:t>
            </a:r>
          </a:p>
          <a:p>
            <a:r>
              <a:rPr lang="nb-NO" dirty="0"/>
              <a:t>Hvordan oppsummere læringsmoment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ulike </a:t>
            </a:r>
            <a:r>
              <a:rPr lang="nb-NO" dirty="0" err="1"/>
              <a:t>analysane</a:t>
            </a:r>
            <a:r>
              <a:rPr lang="nb-NO" dirty="0"/>
              <a:t> i </a:t>
            </a:r>
            <a:r>
              <a:rPr lang="nb-NO" dirty="0" err="1"/>
              <a:t>ein</a:t>
            </a:r>
            <a:r>
              <a:rPr lang="nb-NO" dirty="0"/>
              <a:t> samlerapport til klinikken </a:t>
            </a:r>
            <a:r>
              <a:rPr lang="nb-NO" dirty="0" err="1"/>
              <a:t>f.eks</a:t>
            </a:r>
            <a:r>
              <a:rPr lang="nb-NO" dirty="0"/>
              <a:t>  </a:t>
            </a:r>
            <a:r>
              <a:rPr lang="nb-NO"/>
              <a:t>kvart halvår/år</a:t>
            </a:r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2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Sentrale føringer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hlinkClick r:id="rId3" action="ppaction://hlinkpres?slideindex=1&amp;slidetitle="/>
              </a:rPr>
              <a:t>Handlingsplan for pasientsikkerhet og kvalitetsforbedring</a:t>
            </a:r>
            <a:endParaRPr lang="nb-NO" dirty="0"/>
          </a:p>
          <a:p>
            <a:pPr marL="0" indent="0">
              <a:buNone/>
            </a:pPr>
            <a:endParaRPr lang="nb-NO" dirty="0">
              <a:hlinkClick r:id="" action="ppaction://noaction"/>
            </a:endParaRPr>
          </a:p>
          <a:p>
            <a:pPr marL="0" indent="0">
              <a:buNone/>
            </a:pPr>
            <a:r>
              <a:rPr lang="nb-NO" dirty="0">
                <a:hlinkClick r:id="" action="ppaction://noaction"/>
              </a:rPr>
              <a:t>Handlingsplan for et bedre smittevern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4"/>
              </a:rPr>
              <a:t>Regional smittevernplan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2090" y="-1320626"/>
            <a:ext cx="2342697" cy="33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4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13" y="2272284"/>
            <a:ext cx="6300232" cy="245364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4" y="279233"/>
            <a:ext cx="4471720" cy="64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8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 smittevernplan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Helseføretak skal gjennomføre </a:t>
            </a:r>
            <a:r>
              <a:rPr lang="nn-NO" dirty="0" err="1"/>
              <a:t>rotårsaksanalysar</a:t>
            </a:r>
            <a:r>
              <a:rPr lang="nn-NO" dirty="0"/>
              <a:t> for definerte alvorlige helsetenesteassosierte infeksjonar og mikrobar etter standardisert mal.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Rotårsaksanalyse og internrevisjon skal nyttast i </a:t>
            </a:r>
            <a:r>
              <a:rPr lang="nn-NO" dirty="0" err="1"/>
              <a:t>forbedringsarbeidet</a:t>
            </a:r>
            <a:r>
              <a:rPr lang="nn-NO" dirty="0"/>
              <a:t> innan smittevern.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RKS kan </a:t>
            </a:r>
            <a:r>
              <a:rPr lang="nn-NO" dirty="0" err="1"/>
              <a:t>bistå</a:t>
            </a:r>
            <a:r>
              <a:rPr lang="nn-NO" dirty="0"/>
              <a:t> til kompetansebygging i rotårsaksanalyse for </a:t>
            </a:r>
            <a:r>
              <a:rPr lang="nn-NO" dirty="0" err="1"/>
              <a:t>smittevernpersonell</a:t>
            </a:r>
            <a:r>
              <a:rPr lang="nn-NO" dirty="0"/>
              <a:t> i regionen. </a:t>
            </a:r>
          </a:p>
        </p:txBody>
      </p:sp>
    </p:spTree>
    <p:extLst>
      <p:ext uri="{BB962C8B-B14F-4D97-AF65-F5344CB8AC3E}">
        <p14:creationId xmlns:p14="http://schemas.microsoft.com/office/powerpoint/2010/main" val="119240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314" y="1174751"/>
            <a:ext cx="5330946" cy="42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65" y="2704818"/>
            <a:ext cx="5672667" cy="376693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446254"/>
            <a:ext cx="10964334" cy="1945254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Kjært barn har mange navn…</a:t>
            </a:r>
            <a:br>
              <a:rPr lang="nb-NO" dirty="0"/>
            </a:br>
            <a:r>
              <a:rPr lang="nb-NO" sz="4000" b="0" dirty="0"/>
              <a:t>Rotårsaksanalyse -  hendelsesanalyse- pasientgjennomgang – hendelsesgjennomgang- årsaksanalyse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599" y="3382151"/>
            <a:ext cx="3454401" cy="190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Verktøy:</a:t>
            </a:r>
          </a:p>
          <a:p>
            <a:pPr marL="0" indent="0">
              <a:buNone/>
            </a:pPr>
            <a:r>
              <a:rPr lang="nb-NO" dirty="0">
                <a:hlinkClick r:id="rId4"/>
              </a:rPr>
              <a:t>Fiskebeinsdiagram</a:t>
            </a:r>
            <a:endParaRPr lang="nb-NO" dirty="0"/>
          </a:p>
          <a:p>
            <a:pPr marL="0" indent="0">
              <a:buNone/>
            </a:pPr>
            <a:r>
              <a:rPr lang="nb-NO" dirty="0">
                <a:hlinkClick r:id="rId5"/>
              </a:rPr>
              <a:t>5x hvorfor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382000" y="3162018"/>
            <a:ext cx="29717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Andre metoder:</a:t>
            </a:r>
          </a:p>
          <a:p>
            <a:r>
              <a:rPr lang="nb-NO" sz="2800" dirty="0"/>
              <a:t>Risikoanalyse</a:t>
            </a:r>
          </a:p>
          <a:p>
            <a:r>
              <a:rPr lang="nb-NO" sz="2800" dirty="0"/>
              <a:t>Internrevisjon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262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Rotårsaksanalyse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Hva skjedde?</a:t>
            </a:r>
          </a:p>
          <a:p>
            <a:pPr marL="0" indent="0" algn="ctr">
              <a:buNone/>
            </a:pPr>
            <a:r>
              <a:rPr lang="nb-NO" dirty="0"/>
              <a:t>Hvorfor skjedde det?</a:t>
            </a:r>
          </a:p>
          <a:p>
            <a:pPr marL="0" indent="0" algn="ctr">
              <a:buNone/>
            </a:pPr>
            <a:r>
              <a:rPr lang="nb-NO" dirty="0"/>
              <a:t>Hvordan kan vi best unngå at hendelsen skjer igjen?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882" y="240811"/>
            <a:ext cx="3476625" cy="27813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106332" y="4876800"/>
            <a:ext cx="590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hlinkClick r:id="rId4"/>
              </a:rPr>
              <a:t>Rotårsaksanalyse</a:t>
            </a:r>
            <a:r>
              <a:rPr lang="nb-NO" sz="2000" dirty="0">
                <a:hlinkClick r:id="rId4"/>
              </a:rPr>
              <a:t> - et verktøy til forbedringsarbeid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2752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35" y="781539"/>
            <a:ext cx="10192056" cy="5007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548393" y="5788881"/>
            <a:ext cx="615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Risikoanalyse. Hendelsesanalyse: En håndbok for helsetjenesten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42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7A043B4DED104A868D5E4763B5952D" ma:contentTypeVersion="5" ma:contentTypeDescription="Opprett et nytt dokument." ma:contentTypeScope="" ma:versionID="17c80a670890dc4a50432d3c90403a54">
  <xsd:schema xmlns:xsd="http://www.w3.org/2001/XMLSchema" xmlns:xs="http://www.w3.org/2001/XMLSchema" xmlns:p="http://schemas.microsoft.com/office/2006/metadata/properties" xmlns:ns2="b69bcb7f-54f5-46bf-a36d-0502c1c02959" xmlns:ns3="b561583c-88fa-4526-94a8-9d8d88e13a94" targetNamespace="http://schemas.microsoft.com/office/2006/metadata/properties" ma:root="true" ma:fieldsID="e0604f2e8dd1a816c76d1dafb7d37cfd" ns2:_="" ns3:_="">
    <xsd:import namespace="b69bcb7f-54f5-46bf-a36d-0502c1c02959"/>
    <xsd:import namespace="b561583c-88fa-4526-94a8-9d8d88e13a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bcb7f-54f5-46bf-a36d-0502c1c029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1583c-88fa-4526-94a8-9d8d88e1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2BE0C-BA42-4D65-B9B3-E9FEC7A9F704}"/>
</file>

<file path=customXml/itemProps2.xml><?xml version="1.0" encoding="utf-8"?>
<ds:datastoreItem xmlns:ds="http://schemas.openxmlformats.org/officeDocument/2006/customXml" ds:itemID="{9759E3BB-4D14-4BB9-9BDF-DDEB8739920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b69bcb7f-54f5-46bf-a36d-0502c1c0295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6749</TotalTime>
  <Words>1397</Words>
  <Application>Microsoft Office PowerPoint</Application>
  <PresentationFormat>Widescreen</PresentationFormat>
  <Paragraphs>201</Paragraphs>
  <Slides>24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arial</vt:lpstr>
      <vt:lpstr>Calibri</vt:lpstr>
      <vt:lpstr>Office-tema</vt:lpstr>
      <vt:lpstr>Rotårsaksanalyse  en systematisk metode  for å identifisere underliggende årsaker til en  uønsket hendelse.    </vt:lpstr>
      <vt:lpstr>Målsetting </vt:lpstr>
      <vt:lpstr>Sentrale føringer</vt:lpstr>
      <vt:lpstr>PowerPoint-presentasjon</vt:lpstr>
      <vt:lpstr>Regional smittevernplan</vt:lpstr>
      <vt:lpstr>PowerPoint-presentasjon</vt:lpstr>
      <vt:lpstr>Kjært barn har mange navn… Rotårsaksanalyse -  hendelsesanalyse- pasientgjennomgang – hendelsesgjennomgang- årsaksanalyse</vt:lpstr>
      <vt:lpstr>Rotårsaksanalyse</vt:lpstr>
      <vt:lpstr>PowerPoint-presentasjon</vt:lpstr>
      <vt:lpstr>«(…) definerte alvorlige helsetjenesteassosierte infeksjoner og mikrober».</vt:lpstr>
      <vt:lpstr>Kvifor postoperative sårinfeksjonar?</vt:lpstr>
      <vt:lpstr>Postoperative sårinfeksjonar</vt:lpstr>
      <vt:lpstr>NOIS-POSI overvaking</vt:lpstr>
      <vt:lpstr>Avgrensing i inngrep?</vt:lpstr>
      <vt:lpstr>Total hofteprotese (2021)</vt:lpstr>
      <vt:lpstr>Hemiprotese hofte (2021)</vt:lpstr>
      <vt:lpstr>Keisarsnitt (2021)</vt:lpstr>
      <vt:lpstr>Avklaringar som må gjerast </vt:lpstr>
      <vt:lpstr>Hvordan gjennomføre rotårsaksanalyse i Helse Vest?</vt:lpstr>
      <vt:lpstr>PowerPoint-presentasjon</vt:lpstr>
      <vt:lpstr>PowerPoint-presentasjon</vt:lpstr>
      <vt:lpstr>PowerPoint-presentasjon</vt:lpstr>
      <vt:lpstr>Gjennomføring (mal frå FHI)</vt:lpstr>
      <vt:lpstr>Til diskusjon 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om Helse Bergen med nøkkeltall</dc:title>
  <dc:creator>Hanne Alver Krum</dc:creator>
  <cp:lastModifiedBy>Wallevik, Marita</cp:lastModifiedBy>
  <cp:revision>366</cp:revision>
  <cp:lastPrinted>2011-12-05T14:32:55Z</cp:lastPrinted>
  <dcterms:created xsi:type="dcterms:W3CDTF">2012-03-19T16:38:13Z</dcterms:created>
  <dcterms:modified xsi:type="dcterms:W3CDTF">2023-10-09T11:23:05Z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-547959755</vt:i4>
  </property>
  <property fmtid="{D5CDD505-2E9C-101B-9397-08002B2CF9AE}" pid="3" name="_NewReviewCycle">
    <vt:lpwstr/>
  </property>
  <property fmtid="{D5CDD505-2E9C-101B-9397-08002B2CF9AE}" pid="4" name="_EmailSubject">
    <vt:lpwstr>is: PowerPoint</vt:lpwstr>
  </property>
  <property fmtid="{D5CDD505-2E9C-101B-9397-08002B2CF9AE}" pid="5" name="_AuthorEmail">
    <vt:lpwstr>hanne.alver.krum@helse-forde.no</vt:lpwstr>
  </property>
  <property fmtid="{D5CDD505-2E9C-101B-9397-08002B2CF9AE}" pid="6" name="_AuthorEmailDisplayName">
    <vt:lpwstr>Krum, Hanne Alver</vt:lpwstr>
  </property>
  <property fmtid="{D5CDD505-2E9C-101B-9397-08002B2CF9AE}" pid="7" name="ContentTypeId">
    <vt:lpwstr>0x010100B57A043B4DED104A868D5E4763B5952D</vt:lpwstr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xd_Signature">
    <vt:bool>false</vt:bool>
  </property>
  <property fmtid="{D5CDD505-2E9C-101B-9397-08002B2CF9AE}" pid="14" name="MSIP_Label_0c3ffc1c-ef00-4620-9c2f-7d9c1597774b_Enabled">
    <vt:lpwstr>true</vt:lpwstr>
  </property>
  <property fmtid="{D5CDD505-2E9C-101B-9397-08002B2CF9AE}" pid="15" name="MSIP_Label_0c3ffc1c-ef00-4620-9c2f-7d9c1597774b_SetDate">
    <vt:lpwstr>2023-10-09T11:22:35Z</vt:lpwstr>
  </property>
  <property fmtid="{D5CDD505-2E9C-101B-9397-08002B2CF9AE}" pid="16" name="MSIP_Label_0c3ffc1c-ef00-4620-9c2f-7d9c1597774b_Method">
    <vt:lpwstr>Standard</vt:lpwstr>
  </property>
  <property fmtid="{D5CDD505-2E9C-101B-9397-08002B2CF9AE}" pid="17" name="MSIP_Label_0c3ffc1c-ef00-4620-9c2f-7d9c1597774b_Name">
    <vt:lpwstr>Intern</vt:lpwstr>
  </property>
  <property fmtid="{D5CDD505-2E9C-101B-9397-08002B2CF9AE}" pid="18" name="MSIP_Label_0c3ffc1c-ef00-4620-9c2f-7d9c1597774b_SiteId">
    <vt:lpwstr>bdcbe535-f3cf-49f5-8a6a-fb6d98dc7837</vt:lpwstr>
  </property>
  <property fmtid="{D5CDD505-2E9C-101B-9397-08002B2CF9AE}" pid="19" name="MSIP_Label_0c3ffc1c-ef00-4620-9c2f-7d9c1597774b_ActionId">
    <vt:lpwstr>947dafd1-5343-4535-9c28-5943597ea4be</vt:lpwstr>
  </property>
  <property fmtid="{D5CDD505-2E9C-101B-9397-08002B2CF9AE}" pid="20" name="MSIP_Label_0c3ffc1c-ef00-4620-9c2f-7d9c1597774b_ContentBits">
    <vt:lpwstr>2</vt:lpwstr>
  </property>
  <property fmtid="{D5CDD505-2E9C-101B-9397-08002B2CF9AE}" pid="21" name="ClassificationContentMarkingFooterLocations">
    <vt:lpwstr>Office-tema:9</vt:lpwstr>
  </property>
  <property fmtid="{D5CDD505-2E9C-101B-9397-08002B2CF9AE}" pid="22" name="ClassificationContentMarkingFooterText">
    <vt:lpwstr>Følsomhet Intern (gul)</vt:lpwstr>
  </property>
</Properties>
</file>